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4.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2F_30FB0DB5.xml" ContentType="application/vnd.ms-powerpoint.comments+xml"/>
  <Override PartName="/ppt/notesSlides/notesSlide3.xml" ContentType="application/vnd.openxmlformats-officedocument.presentationml.notesSlide+xml"/>
  <Override PartName="/ppt/comments/modernComment_114D_2D5A4550.xml" ContentType="application/vnd.ms-powerpoint.comments+xml"/>
  <Override PartName="/ppt/notesSlides/notesSlide4.xml" ContentType="application/vnd.openxmlformats-officedocument.presentationml.notesSlide+xml"/>
  <Override PartName="/ppt/comments/modernComment_10D4_5D705622.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60" r:id="rId4"/>
    <p:sldMasterId id="2147483693" r:id="rId5"/>
    <p:sldMasterId id="2147483748" r:id="rId6"/>
    <p:sldMasterId id="2147483771" r:id="rId7"/>
    <p:sldMasterId id="2147483802" r:id="rId8"/>
  </p:sldMasterIdLst>
  <p:notesMasterIdLst>
    <p:notesMasterId r:id="rId40"/>
  </p:notesMasterIdLst>
  <p:handoutMasterIdLst>
    <p:handoutMasterId r:id="rId41"/>
  </p:handoutMasterIdLst>
  <p:sldIdLst>
    <p:sldId id="4438" r:id="rId9"/>
    <p:sldId id="4399" r:id="rId10"/>
    <p:sldId id="4429" r:id="rId11"/>
    <p:sldId id="4308" r:id="rId12"/>
    <p:sldId id="4396" r:id="rId13"/>
    <p:sldId id="4296" r:id="rId14"/>
    <p:sldId id="4436" r:id="rId15"/>
    <p:sldId id="4422" r:id="rId16"/>
    <p:sldId id="4423" r:id="rId17"/>
    <p:sldId id="4400" r:id="rId18"/>
    <p:sldId id="4312" r:id="rId19"/>
    <p:sldId id="4404" r:id="rId20"/>
    <p:sldId id="4303" r:id="rId21"/>
    <p:sldId id="4407" r:id="rId22"/>
    <p:sldId id="4431" r:id="rId23"/>
    <p:sldId id="4401" r:id="rId24"/>
    <p:sldId id="4434" r:id="rId25"/>
    <p:sldId id="4439" r:id="rId26"/>
    <p:sldId id="4420" r:id="rId27"/>
    <p:sldId id="4421" r:id="rId28"/>
    <p:sldId id="4403" r:id="rId29"/>
    <p:sldId id="4402" r:id="rId30"/>
    <p:sldId id="4415" r:id="rId31"/>
    <p:sldId id="4412" r:id="rId32"/>
    <p:sldId id="4305" r:id="rId33"/>
    <p:sldId id="4437" r:id="rId34"/>
    <p:sldId id="4414" r:id="rId35"/>
    <p:sldId id="4440" r:id="rId36"/>
    <p:sldId id="4416" r:id="rId37"/>
    <p:sldId id="4430" r:id="rId38"/>
    <p:sldId id="443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ADD72A-40F0-B06D-C522-FE1B697BB37F}" name="Josie Garrett" initials="JG" userId="S::josie.garrett@london.gov.uk::2c647d28-8e6d-4cf0-84c3-092ad57364ae" providerId="AD"/>
  <p188:author id="{99C8FF52-25D7-6351-6709-AD3421B1A8E7}" name="Manuj Sharma" initials="MS" userId="S::Manuj.Sharma@london.gov.uk::e039ea88-8187-40a3-9fba-927a0d6d60ea" providerId="AD"/>
  <p188:author id="{C201C860-5F0E-8634-D9BC-D3466904337A}" name="Manuj Sharma" initials="MS" userId="S::manuj.sharma@london.gov.uk::e039ea88-8187-40a3-9fba-927a0d6d60ea" providerId="AD"/>
  <p188:author id="{4D0C4C6C-F820-4DA1-43FD-4B17345BF8F7}" name="Josie Garrett" initials="JG" userId="S::Josie.Garrett@london.gov.uk::2c647d28-8e6d-4cf0-84c3-092ad57364ae" providerId="AD"/>
  <p188:author id="{4279A97B-1EA1-6536-FF1E-A2AFE13514D8}" name="Scott Mills" initials="SM" userId="S::scott.mills@london.gov.uk::704b39c3-c30f-4044-b72f-af93bedbc903" providerId="AD"/>
  <p188:author id="{1EDC448B-9324-0AC7-6F2D-88605B1BB7D6}" name="James Gleeson" initials="JG" userId="S::james.gleeson@london.gov.uk::28e6ad09-ac97-4c65-a1b3-d705d26c0c46" providerId="AD"/>
  <p188:author id="{7BF50FC9-2A9A-3530-EA18-6FDB6194A99E}" name="Emma De Zoete" initials="EZ" userId="S::emma.dezoete@london.gov.uk::59196262-3ab1-43c5-bb88-222777efded8" providerId="AD"/>
  <p188:author id="{A917E7E7-1672-3FF5-A606-09CF8CA1E141}" name="Emily Grundy" initials="EG" userId="S::emily.grundy@london.gov.uk::1aa2e998-ffb1-41f8-86c6-12b25d3d4a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iele Catacchio" initials="DC" lastIdx="3" clrIdx="0">
    <p:extLst>
      <p:ext uri="{19B8F6BF-5375-455C-9EA6-DF929625EA0E}">
        <p15:presenceInfo xmlns:p15="http://schemas.microsoft.com/office/powerpoint/2012/main" userId="S::Daniele.Catacchio@london.gov.uk::768439f7-285e-4915-85ce-912157f47753" providerId="AD"/>
      </p:ext>
    </p:extLst>
  </p:cmAuthor>
  <p:cmAuthor id="2" name="Manuj Sharma" initials="MS" lastIdx="15" clrIdx="1">
    <p:extLst>
      <p:ext uri="{19B8F6BF-5375-455C-9EA6-DF929625EA0E}">
        <p15:presenceInfo xmlns:p15="http://schemas.microsoft.com/office/powerpoint/2012/main" userId="S::Manuj.Sharma@london.gov.uk::e039ea88-8187-40a3-9fba-927a0d6d60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9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17F47-0B2F-32E8-E17A-8F826A7313CF}" v="320" dt="2023-03-22T13:29:38.128"/>
    <p1510:client id="{18CCC77E-FEDD-DE70-B369-F54C3B16FDD8}" v="1260" dt="2023-03-09T15:26:55.691"/>
    <p1510:client id="{1AD70354-DB91-6366-17F2-79F588DBF5E7}" v="115" dt="2023-03-24T10:00:34.693"/>
    <p1510:client id="{2C69B03B-A741-3CDB-27CE-0506EE01E5A7}" v="49" dt="2023-03-10T09:39:03.880"/>
    <p1510:client id="{4CF5D6D9-BAB4-3061-83DC-030D1CE36113}" v="6" dt="2023-03-13T17:21:49.260"/>
    <p1510:client id="{7CA65671-A1F1-A2E8-46AE-4F2100391B49}" v="20" dt="2023-03-09T14:56:22.895"/>
    <p1510:client id="{D3D164F8-9199-C067-77EF-618D0FBE97B9}" v="290" dt="2023-04-24T13:59:31.062"/>
    <p1510:client id="{DA20A698-A7BC-D42F-C1B1-19D1E32C5BCD}" v="209" dt="2023-03-15T09:28:31.049"/>
    <p1510:client id="{F9FF4AAD-D5FE-442D-880C-C2D719C87539}" v="3233" dt="2023-03-09T15:37:34.1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7" d="100"/>
          <a:sy n="37" d="100"/>
        </p:scale>
        <p:origin x="825" y="120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48" Type="http://schemas.microsoft.com/office/2018/10/relationships/authors" Target="authors.xml"/></Relationships>
</file>

<file path=ppt/comments/modernComment_10D4_5D705622.xml><?xml version="1.0" encoding="utf-8"?>
<p188:cmLst xmlns:a="http://schemas.openxmlformats.org/drawingml/2006/main" xmlns:r="http://schemas.openxmlformats.org/officeDocument/2006/relationships" xmlns:p188="http://schemas.microsoft.com/office/powerpoint/2018/8/main">
  <p188:cm id="{1A750E3D-FCD5-4075-A252-89B6FFE7C51F}" authorId="{7BF50FC9-2A9A-3530-EA18-6FDB6194A99E}" status="resolved" created="2023-03-13T16:22:12.579" complete="100000">
    <ac:deMkLst xmlns:ac="http://schemas.microsoft.com/office/drawing/2013/main/command">
      <pc:docMk xmlns:pc="http://schemas.microsoft.com/office/powerpoint/2013/main/command"/>
      <pc:sldMk xmlns:pc="http://schemas.microsoft.com/office/powerpoint/2013/main/command" cId="1567643170" sldId="4308"/>
      <ac:spMk id="20" creationId="{E4A02656-0CFA-B741-9A68-ECBED6CC7AA1}"/>
    </ac:deMkLst>
    <p188:txBody>
      <a:bodyPr/>
      <a:lstStyle/>
      <a:p>
        <a:r>
          <a:rPr lang="en-US"/>
          <a:t>can we add 'and is updated annually'?</a:t>
        </a:r>
      </a:p>
    </p188:txBody>
  </p188:cm>
</p188:cmLst>
</file>

<file path=ppt/comments/modernComment_112F_30FB0DB5.xml><?xml version="1.0" encoding="utf-8"?>
<p188:cmLst xmlns:a="http://schemas.openxmlformats.org/drawingml/2006/main" xmlns:r="http://schemas.openxmlformats.org/officeDocument/2006/relationships" xmlns:p188="http://schemas.microsoft.com/office/powerpoint/2018/8/main">
  <p188:cm id="{13854153-EF6B-4125-BADF-109E45F1CE7F}" authorId="{7BF50FC9-2A9A-3530-EA18-6FDB6194A99E}" status="resolved" created="2023-03-13T16:21:32.516" complete="100000">
    <ac:deMkLst xmlns:ac="http://schemas.microsoft.com/office/drawing/2013/main/command">
      <pc:docMk xmlns:pc="http://schemas.microsoft.com/office/powerpoint/2013/main/command"/>
      <pc:sldMk xmlns:pc="http://schemas.microsoft.com/office/powerpoint/2013/main/command" cId="821759413" sldId="4399"/>
      <ac:spMk id="16" creationId="{50D55606-9498-4378-9AE7-7D19EB44EF7B}"/>
    </ac:deMkLst>
    <p188:txBody>
      <a:bodyPr/>
      <a:lstStyle/>
      <a:p>
        <a:r>
          <a:rPr lang="en-US"/>
          <a:t>Wonder if we should mention children in this second bullet point - the report shows how housing cost is driving child poverty and we have more children in TA than any other part of the country. </a:t>
        </a:r>
      </a:p>
    </p188:txBody>
  </p188:cm>
</p188:cmLst>
</file>

<file path=ppt/comments/modernComment_114D_2D5A4550.xml><?xml version="1.0" encoding="utf-8"?>
<p188:cmLst xmlns:a="http://schemas.openxmlformats.org/drawingml/2006/main" xmlns:r="http://schemas.openxmlformats.org/officeDocument/2006/relationships" xmlns:p188="http://schemas.microsoft.com/office/powerpoint/2018/8/main">
  <p188:cm id="{0CFD46F8-3961-474B-8E32-23BE5B3B5FC2}" authorId="{7BF50FC9-2A9A-3530-EA18-6FDB6194A99E}" status="resolved" created="2023-03-13T16:20:19.545" complete="100000">
    <pc:sldMkLst xmlns:pc="http://schemas.microsoft.com/office/powerpoint/2013/main/command">
      <pc:docMk/>
      <pc:sldMk cId="760890704" sldId="4429"/>
    </pc:sldMkLst>
    <p188:txBody>
      <a:bodyPr/>
      <a:lstStyle/>
      <a:p>
        <a:r>
          <a:rPr lang="en-US"/>
          <a:t>Suggest adding in London (as previous point talks about other regions).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4A282D-5B55-446B-8A6E-32211622B2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A5D6A51-735F-4EE8-8A91-1F3F88DEE1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4A3682-61EA-4A71-971A-715E9DB3E5E8}" type="datetimeFigureOut">
              <a:rPr lang="en-GB" smtClean="0"/>
              <a:t>03/05/2023</a:t>
            </a:fld>
            <a:endParaRPr lang="en-GB"/>
          </a:p>
        </p:txBody>
      </p:sp>
      <p:sp>
        <p:nvSpPr>
          <p:cNvPr id="4" name="Footer Placeholder 3">
            <a:extLst>
              <a:ext uri="{FF2B5EF4-FFF2-40B4-BE49-F238E27FC236}">
                <a16:creationId xmlns:a16="http://schemas.microsoft.com/office/drawing/2014/main" id="{A09A8D36-F8B5-4A61-BA9B-60FFE810EB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D4C4BA8-2D1D-469D-86BE-70C6A0B9DE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E60A85-776E-4307-8F5E-A06D5C1E8654}" type="slidenum">
              <a:rPr lang="en-GB" smtClean="0"/>
              <a:t>‹#›</a:t>
            </a:fld>
            <a:endParaRPr lang="en-GB"/>
          </a:p>
        </p:txBody>
      </p:sp>
    </p:spTree>
    <p:extLst>
      <p:ext uri="{BB962C8B-B14F-4D97-AF65-F5344CB8AC3E}">
        <p14:creationId xmlns:p14="http://schemas.microsoft.com/office/powerpoint/2010/main" val="709182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AA3208-04DF-4AB0-896B-51565B4B060D}" type="datetimeFigureOut">
              <a:rPr lang="en-GB" smtClean="0"/>
              <a:t>03/05/2023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577C-CE09-4EC6-9CEE-5446383E4956}" type="slidenum">
              <a:rPr lang="en-GB" smtClean="0"/>
              <a:t>‹#›</a:t>
            </a:fld>
            <a:endParaRPr lang="en-GB"/>
          </a:p>
        </p:txBody>
      </p:sp>
    </p:spTree>
    <p:extLst>
      <p:ext uri="{BB962C8B-B14F-4D97-AF65-F5344CB8AC3E}">
        <p14:creationId xmlns:p14="http://schemas.microsoft.com/office/powerpoint/2010/main" val="182090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en-US">
              <a:cs typeface="Calibri"/>
            </a:endParaRPr>
          </a:p>
        </p:txBody>
      </p:sp>
    </p:spTree>
    <p:extLst>
      <p:ext uri="{BB962C8B-B14F-4D97-AF65-F5344CB8AC3E}">
        <p14:creationId xmlns:p14="http://schemas.microsoft.com/office/powerpoint/2010/main" val="1499584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TEMPLATE SECTION SLIDE IF NEEDED</a:t>
            </a:r>
            <a:endParaRPr/>
          </a:p>
        </p:txBody>
      </p:sp>
    </p:spTree>
    <p:extLst>
      <p:ext uri="{BB962C8B-B14F-4D97-AF65-F5344CB8AC3E}">
        <p14:creationId xmlns:p14="http://schemas.microsoft.com/office/powerpoint/2010/main" val="1784056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4660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 is important to understand the context in which the Survey of Londoners 2021-22 took place. Survey fieldwork began in November 2021; so, up to that point, it had been four months since most legal limits on social contact had been removed. However, after fieldwork had started, some restrictions due to the emergence of the Omicron variant were introduced. This may or may not have had some effect on the data. Given these changing circumstances, caution should be applied when interpreting the results.</a:t>
            </a:r>
            <a:endParaRPr lang="en-US"/>
          </a:p>
        </p:txBody>
      </p:sp>
    </p:spTree>
    <p:extLst>
      <p:ext uri="{BB962C8B-B14F-4D97-AF65-F5344CB8AC3E}">
        <p14:creationId xmlns:p14="http://schemas.microsoft.com/office/powerpoint/2010/main" val="267564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2696877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588887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3866046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TEMPLATE SECTION SLIDE IF NEEDED</a:t>
            </a:r>
            <a:endParaRPr/>
          </a:p>
        </p:txBody>
      </p:sp>
    </p:spTree>
    <p:extLst>
      <p:ext uri="{BB962C8B-B14F-4D97-AF65-F5344CB8AC3E}">
        <p14:creationId xmlns:p14="http://schemas.microsoft.com/office/powerpoint/2010/main" val="477745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34158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1228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944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TEMPLATE SUMMARY SLIDE</a:t>
            </a:r>
          </a:p>
        </p:txBody>
      </p:sp>
    </p:spTree>
    <p:extLst>
      <p:ext uri="{BB962C8B-B14F-4D97-AF65-F5344CB8AC3E}">
        <p14:creationId xmlns:p14="http://schemas.microsoft.com/office/powerpoint/2010/main" val="478566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8931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50103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TEMPLATE SECTION SLIDE IF NEEDED</a:t>
            </a:r>
            <a:endParaRPr/>
          </a:p>
        </p:txBody>
      </p:sp>
    </p:spTree>
    <p:extLst>
      <p:ext uri="{BB962C8B-B14F-4D97-AF65-F5344CB8AC3E}">
        <p14:creationId xmlns:p14="http://schemas.microsoft.com/office/powerpoint/2010/main" val="4169834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7475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37905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0435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31618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42771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2248810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3360224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TEMPLATE SUMMARY SLIDE</a:t>
            </a:r>
          </a:p>
        </p:txBody>
      </p:sp>
    </p:spTree>
    <p:extLst>
      <p:ext uri="{BB962C8B-B14F-4D97-AF65-F5344CB8AC3E}">
        <p14:creationId xmlns:p14="http://schemas.microsoft.com/office/powerpoint/2010/main" val="1582442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1211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1964432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TEMPLATE METHODS AND LIMITATIOSN SLIDE</a:t>
            </a:r>
          </a:p>
        </p:txBody>
      </p:sp>
    </p:spTree>
    <p:extLst>
      <p:ext uri="{BB962C8B-B14F-4D97-AF65-F5344CB8AC3E}">
        <p14:creationId xmlns:p14="http://schemas.microsoft.com/office/powerpoint/2010/main" val="387786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TEMPLATE SUMMARY SLIDE</a:t>
            </a:r>
          </a:p>
          <a:p>
            <a:endParaRPr lang="en-US"/>
          </a:p>
        </p:txBody>
      </p:sp>
    </p:spTree>
    <p:extLst>
      <p:ext uri="{BB962C8B-B14F-4D97-AF65-F5344CB8AC3E}">
        <p14:creationId xmlns:p14="http://schemas.microsoft.com/office/powerpoint/2010/main" val="2802853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TEMPLATE SECTION SLIDE IF NEEDED</a:t>
            </a:r>
            <a:endParaRPr/>
          </a:p>
        </p:txBody>
      </p:sp>
    </p:spTree>
    <p:extLst>
      <p:ext uri="{BB962C8B-B14F-4D97-AF65-F5344CB8AC3E}">
        <p14:creationId xmlns:p14="http://schemas.microsoft.com/office/powerpoint/2010/main" val="1232490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74436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0701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9687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slide with MOL logo top">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8FCC5F-AE85-4281-ABFD-03212ABD7804}"/>
              </a:ext>
            </a:extLst>
          </p:cNvPr>
          <p:cNvPicPr>
            <a:picLocks noChangeAspect="1"/>
          </p:cNvPicPr>
          <p:nvPr userDrawn="1"/>
        </p:nvPicPr>
        <p:blipFill>
          <a:blip r:embed="rId2"/>
          <a:stretch>
            <a:fillRect/>
          </a:stretch>
        </p:blipFill>
        <p:spPr>
          <a:xfrm>
            <a:off x="4405561" y="63653"/>
            <a:ext cx="3380879" cy="966646"/>
          </a:xfrm>
          <a:prstGeom prst="rect">
            <a:avLst/>
          </a:prstGeom>
        </p:spPr>
      </p:pic>
      <p:cxnSp>
        <p:nvCxnSpPr>
          <p:cNvPr id="7" name="Straight Connector 6">
            <a:extLst>
              <a:ext uri="{FF2B5EF4-FFF2-40B4-BE49-F238E27FC236}">
                <a16:creationId xmlns:a16="http://schemas.microsoft.com/office/drawing/2014/main" id="{0344D278-D991-4D63-822F-C546A8C266A4}"/>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96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7" name="Content Placeholder 4">
            <a:extLst>
              <a:ext uri="{FF2B5EF4-FFF2-40B4-BE49-F238E27FC236}">
                <a16:creationId xmlns:a16="http://schemas.microsoft.com/office/drawing/2014/main" id="{867750C4-2CF3-42E4-8DC1-23093AA10D15}"/>
              </a:ext>
            </a:extLst>
          </p:cNvPr>
          <p:cNvSpPr>
            <a:spLocks noGrp="1"/>
          </p:cNvSpPr>
          <p:nvPr>
            <p:ph sz="quarter" idx="20" hasCustomPrompt="1"/>
          </p:nvPr>
        </p:nvSpPr>
        <p:spPr>
          <a:xfrm>
            <a:off x="6356279"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a:extLst>
              <a:ext uri="{FF2B5EF4-FFF2-40B4-BE49-F238E27FC236}">
                <a16:creationId xmlns:a16="http://schemas.microsoft.com/office/drawing/2014/main" id="{D1871B70-D49E-447F-8679-85AEF08FB277}"/>
              </a:ext>
            </a:extLst>
          </p:cNvPr>
          <p:cNvSpPr>
            <a:spLocks noGrp="1"/>
          </p:cNvSpPr>
          <p:nvPr>
            <p:ph type="body" sz="quarter" idx="21" hasCustomPrompt="1"/>
          </p:nvPr>
        </p:nvSpPr>
        <p:spPr>
          <a:xfrm>
            <a:off x="6356279"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Tree>
    <p:extLst>
      <p:ext uri="{BB962C8B-B14F-4D97-AF65-F5344CB8AC3E}">
        <p14:creationId xmlns:p14="http://schemas.microsoft.com/office/powerpoint/2010/main" val="23467020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mp; graph with title">
  <p:cSld name="Title &amp; graph with title">
    <p:spTree>
      <p:nvGrpSpPr>
        <p:cNvPr id="1" name="Shape 88"/>
        <p:cNvGrpSpPr/>
        <p:nvPr/>
      </p:nvGrpSpPr>
      <p:grpSpPr>
        <a:xfrm>
          <a:off x="0" y="0"/>
          <a:ext cx="0" cy="0"/>
          <a:chOff x="0" y="0"/>
          <a:chExt cx="0" cy="0"/>
        </a:xfrm>
      </p:grpSpPr>
      <p:sp>
        <p:nvSpPr>
          <p:cNvPr id="89" name="Google Shape;89;p47"/>
          <p:cNvSpPr txBox="1">
            <a:spLocks noGrp="1"/>
          </p:cNvSpPr>
          <p:nvPr>
            <p:ph type="body" idx="1"/>
          </p:nvPr>
        </p:nvSpPr>
        <p:spPr>
          <a:xfrm>
            <a:off x="2039565" y="1532878"/>
            <a:ext cx="8112871"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sz="18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47"/>
          <p:cNvSpPr>
            <a:spLocks noGrp="1"/>
          </p:cNvSpPr>
          <p:nvPr>
            <p:ph type="chart" idx="2"/>
          </p:nvPr>
        </p:nvSpPr>
        <p:spPr>
          <a:xfrm>
            <a:off x="2039831" y="1999130"/>
            <a:ext cx="8112338" cy="3702927"/>
          </a:xfrm>
          <a:prstGeom prst="rect">
            <a:avLst/>
          </a:prstGeom>
          <a:solidFill>
            <a:srgbClr val="ECECEC"/>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1" name="Google Shape;91;p47"/>
          <p:cNvSpPr txBox="1">
            <a:spLocks noGrp="1"/>
          </p:cNvSpPr>
          <p:nvPr>
            <p:ph type="body" idx="3"/>
          </p:nvPr>
        </p:nvSpPr>
        <p:spPr>
          <a:xfrm>
            <a:off x="2039565" y="5749501"/>
            <a:ext cx="8112871" cy="1678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7"/>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47"/>
          <p:cNvSpPr txBox="1">
            <a:spLocks noGrp="1"/>
          </p:cNvSpPr>
          <p:nvPr>
            <p:ph type="body" idx="4"/>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270193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mp; 2 graphs with text &amp; titles">
  <p:cSld name="Title &amp; 2 graphs with text &amp; titles">
    <p:spTree>
      <p:nvGrpSpPr>
        <p:cNvPr id="1" name="Shape 94"/>
        <p:cNvGrpSpPr/>
        <p:nvPr/>
      </p:nvGrpSpPr>
      <p:grpSpPr>
        <a:xfrm>
          <a:off x="0" y="0"/>
          <a:ext cx="0" cy="0"/>
          <a:chOff x="0" y="0"/>
          <a:chExt cx="0" cy="0"/>
        </a:xfrm>
      </p:grpSpPr>
      <p:sp>
        <p:nvSpPr>
          <p:cNvPr id="95" name="Google Shape;95;p48"/>
          <p:cNvSpPr txBox="1">
            <a:spLocks noGrp="1"/>
          </p:cNvSpPr>
          <p:nvPr>
            <p:ph type="body" idx="1"/>
          </p:nvPr>
        </p:nvSpPr>
        <p:spPr>
          <a:xfrm>
            <a:off x="906500" y="1549660"/>
            <a:ext cx="4780276"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sz="16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8"/>
          <p:cNvSpPr>
            <a:spLocks noGrp="1"/>
          </p:cNvSpPr>
          <p:nvPr>
            <p:ph type="chart" idx="2"/>
          </p:nvPr>
        </p:nvSpPr>
        <p:spPr>
          <a:xfrm>
            <a:off x="906463" y="1999130"/>
            <a:ext cx="4779962" cy="2411505"/>
          </a:xfrm>
          <a:prstGeom prst="rect">
            <a:avLst/>
          </a:prstGeom>
          <a:solidFill>
            <a:srgbClr val="ECECEC"/>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7" name="Google Shape;97;p48"/>
          <p:cNvSpPr txBox="1">
            <a:spLocks noGrp="1"/>
          </p:cNvSpPr>
          <p:nvPr>
            <p:ph type="body" idx="3"/>
          </p:nvPr>
        </p:nvSpPr>
        <p:spPr>
          <a:xfrm>
            <a:off x="906500" y="5753422"/>
            <a:ext cx="4780276" cy="1678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8"/>
          <p:cNvSpPr txBox="1">
            <a:spLocks noGrp="1"/>
          </p:cNvSpPr>
          <p:nvPr>
            <p:ph type="body" idx="4"/>
          </p:nvPr>
        </p:nvSpPr>
        <p:spPr>
          <a:xfrm>
            <a:off x="906461" y="4544359"/>
            <a:ext cx="4779956" cy="1010462"/>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8"/>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8"/>
          <p:cNvSpPr txBox="1">
            <a:spLocks noGrp="1"/>
          </p:cNvSpPr>
          <p:nvPr>
            <p:ph type="body" idx="5"/>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8"/>
          <p:cNvSpPr txBox="1">
            <a:spLocks noGrp="1"/>
          </p:cNvSpPr>
          <p:nvPr>
            <p:ph type="body" idx="6"/>
          </p:nvPr>
        </p:nvSpPr>
        <p:spPr>
          <a:xfrm>
            <a:off x="6519900" y="1549660"/>
            <a:ext cx="4780276"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sz="16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8"/>
          <p:cNvSpPr>
            <a:spLocks noGrp="1"/>
          </p:cNvSpPr>
          <p:nvPr>
            <p:ph type="chart" idx="7"/>
          </p:nvPr>
        </p:nvSpPr>
        <p:spPr>
          <a:xfrm>
            <a:off x="6519863" y="1999130"/>
            <a:ext cx="4779962" cy="2411505"/>
          </a:xfrm>
          <a:prstGeom prst="rect">
            <a:avLst/>
          </a:prstGeom>
          <a:solidFill>
            <a:srgbClr val="ECECEC"/>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3" name="Google Shape;103;p48"/>
          <p:cNvSpPr txBox="1">
            <a:spLocks noGrp="1"/>
          </p:cNvSpPr>
          <p:nvPr>
            <p:ph type="body" idx="8"/>
          </p:nvPr>
        </p:nvSpPr>
        <p:spPr>
          <a:xfrm>
            <a:off x="6519900" y="5753422"/>
            <a:ext cx="4780276" cy="1678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8"/>
          <p:cNvSpPr txBox="1">
            <a:spLocks noGrp="1"/>
          </p:cNvSpPr>
          <p:nvPr>
            <p:ph type="body" idx="9"/>
          </p:nvPr>
        </p:nvSpPr>
        <p:spPr>
          <a:xfrm>
            <a:off x="6519861" y="4544359"/>
            <a:ext cx="4779956" cy="1010462"/>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410066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text box &amp; graph with titles">
  <p:cSld name="Title, text box &amp; graph with titles">
    <p:spTree>
      <p:nvGrpSpPr>
        <p:cNvPr id="1" name="Shape 105"/>
        <p:cNvGrpSpPr/>
        <p:nvPr/>
      </p:nvGrpSpPr>
      <p:grpSpPr>
        <a:xfrm>
          <a:off x="0" y="0"/>
          <a:ext cx="0" cy="0"/>
          <a:chOff x="0" y="0"/>
          <a:chExt cx="0" cy="0"/>
        </a:xfrm>
      </p:grpSpPr>
      <p:sp>
        <p:nvSpPr>
          <p:cNvPr id="106" name="Google Shape;106;p49"/>
          <p:cNvSpPr txBox="1">
            <a:spLocks noGrp="1"/>
          </p:cNvSpPr>
          <p:nvPr>
            <p:ph type="body" idx="1"/>
          </p:nvPr>
        </p:nvSpPr>
        <p:spPr>
          <a:xfrm>
            <a:off x="906463" y="1559934"/>
            <a:ext cx="4784889"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sz="16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49"/>
          <p:cNvSpPr txBox="1">
            <a:spLocks noGrp="1"/>
          </p:cNvSpPr>
          <p:nvPr>
            <p:ph type="body" idx="2"/>
          </p:nvPr>
        </p:nvSpPr>
        <p:spPr>
          <a:xfrm>
            <a:off x="6358059" y="1559934"/>
            <a:ext cx="4942091"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sz="16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9"/>
          <p:cNvSpPr>
            <a:spLocks noGrp="1"/>
          </p:cNvSpPr>
          <p:nvPr>
            <p:ph type="chart" idx="3"/>
          </p:nvPr>
        </p:nvSpPr>
        <p:spPr>
          <a:xfrm>
            <a:off x="6358059" y="1999130"/>
            <a:ext cx="4941766" cy="3579737"/>
          </a:xfrm>
          <a:prstGeom prst="rect">
            <a:avLst/>
          </a:prstGeom>
          <a:solidFill>
            <a:srgbClr val="ECECEC"/>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9" name="Google Shape;109;p49"/>
          <p:cNvSpPr txBox="1">
            <a:spLocks noGrp="1"/>
          </p:cNvSpPr>
          <p:nvPr>
            <p:ph type="body" idx="4"/>
          </p:nvPr>
        </p:nvSpPr>
        <p:spPr>
          <a:xfrm>
            <a:off x="6358059" y="5757371"/>
            <a:ext cx="4941766" cy="24210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49"/>
          <p:cNvSpPr txBox="1">
            <a:spLocks noGrp="1"/>
          </p:cNvSpPr>
          <p:nvPr>
            <p:ph type="body" idx="5"/>
          </p:nvPr>
        </p:nvSpPr>
        <p:spPr>
          <a:xfrm>
            <a:off x="906464" y="1999130"/>
            <a:ext cx="4785420" cy="3858745"/>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49"/>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49"/>
          <p:cNvSpPr txBox="1">
            <a:spLocks noGrp="1"/>
          </p:cNvSpPr>
          <p:nvPr>
            <p:ph type="body" idx="6"/>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339705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subtitle text &amp; table">
  <p:cSld name="Title, subtitle text &amp; table">
    <p:spTree>
      <p:nvGrpSpPr>
        <p:cNvPr id="1" name="Shape 113"/>
        <p:cNvGrpSpPr/>
        <p:nvPr/>
      </p:nvGrpSpPr>
      <p:grpSpPr>
        <a:xfrm>
          <a:off x="0" y="0"/>
          <a:ext cx="0" cy="0"/>
          <a:chOff x="0" y="0"/>
          <a:chExt cx="0" cy="0"/>
        </a:xfrm>
      </p:grpSpPr>
      <p:sp>
        <p:nvSpPr>
          <p:cNvPr id="114" name="Google Shape;114;p50"/>
          <p:cNvSpPr txBox="1">
            <a:spLocks noGrp="1"/>
          </p:cNvSpPr>
          <p:nvPr>
            <p:ph type="body" idx="1"/>
          </p:nvPr>
        </p:nvSpPr>
        <p:spPr>
          <a:xfrm>
            <a:off x="906463" y="1592263"/>
            <a:ext cx="2972202"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50"/>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50"/>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973818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subtitle &amp; table">
  <p:cSld name="Title, subtitle &amp; table">
    <p:spTree>
      <p:nvGrpSpPr>
        <p:cNvPr id="1" name="Shape 117"/>
        <p:cNvGrpSpPr/>
        <p:nvPr/>
      </p:nvGrpSpPr>
      <p:grpSpPr>
        <a:xfrm>
          <a:off x="0" y="0"/>
          <a:ext cx="0" cy="0"/>
          <a:chOff x="0" y="0"/>
          <a:chExt cx="0" cy="0"/>
        </a:xfrm>
      </p:grpSpPr>
      <p:sp>
        <p:nvSpPr>
          <p:cNvPr id="118" name="Google Shape;118;p51"/>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51"/>
          <p:cNvSpPr txBox="1">
            <a:spLocks noGrp="1"/>
          </p:cNvSpPr>
          <p:nvPr>
            <p:ph type="body" idx="1"/>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865032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mp; pic with caption">
  <p:cSld name="Title &amp; pic with caption">
    <p:spTree>
      <p:nvGrpSpPr>
        <p:cNvPr id="1" name="Shape 120"/>
        <p:cNvGrpSpPr/>
        <p:nvPr/>
      </p:nvGrpSpPr>
      <p:grpSpPr>
        <a:xfrm>
          <a:off x="0" y="0"/>
          <a:ext cx="0" cy="0"/>
          <a:chOff x="0" y="0"/>
          <a:chExt cx="0" cy="0"/>
        </a:xfrm>
      </p:grpSpPr>
      <p:sp>
        <p:nvSpPr>
          <p:cNvPr id="121" name="Google Shape;121;p52"/>
          <p:cNvSpPr>
            <a:spLocks noGrp="1"/>
          </p:cNvSpPr>
          <p:nvPr>
            <p:ph type="pic" idx="2"/>
          </p:nvPr>
        </p:nvSpPr>
        <p:spPr>
          <a:xfrm>
            <a:off x="906463" y="1592263"/>
            <a:ext cx="10393362" cy="426561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2" name="Google Shape;122;p52"/>
          <p:cNvSpPr txBox="1">
            <a:spLocks noGrp="1"/>
          </p:cNvSpPr>
          <p:nvPr>
            <p:ph type="body" idx="1"/>
          </p:nvPr>
        </p:nvSpPr>
        <p:spPr>
          <a:xfrm>
            <a:off x="906463" y="5512279"/>
            <a:ext cx="10393362"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52"/>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52"/>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83005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mp; 4 pics with captions">
  <p:cSld name="Title &amp; 4 pics with captions">
    <p:spTree>
      <p:nvGrpSpPr>
        <p:cNvPr id="1" name="Shape 125"/>
        <p:cNvGrpSpPr/>
        <p:nvPr/>
      </p:nvGrpSpPr>
      <p:grpSpPr>
        <a:xfrm>
          <a:off x="0" y="0"/>
          <a:ext cx="0" cy="0"/>
          <a:chOff x="0" y="0"/>
          <a:chExt cx="0" cy="0"/>
        </a:xfrm>
      </p:grpSpPr>
      <p:sp>
        <p:nvSpPr>
          <p:cNvPr id="126" name="Google Shape;126;p53"/>
          <p:cNvSpPr>
            <a:spLocks noGrp="1"/>
          </p:cNvSpPr>
          <p:nvPr>
            <p:ph type="pic" idx="2"/>
          </p:nvPr>
        </p:nvSpPr>
        <p:spPr>
          <a:xfrm>
            <a:off x="906462" y="1607247"/>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7" name="Google Shape;127;p53"/>
          <p:cNvSpPr txBox="1">
            <a:spLocks noGrp="1"/>
          </p:cNvSpPr>
          <p:nvPr>
            <p:ph type="body" idx="1"/>
          </p:nvPr>
        </p:nvSpPr>
        <p:spPr>
          <a:xfrm>
            <a:off x="906462" y="3225621"/>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53"/>
          <p:cNvSpPr>
            <a:spLocks noGrp="1"/>
          </p:cNvSpPr>
          <p:nvPr>
            <p:ph type="pic" idx="3"/>
          </p:nvPr>
        </p:nvSpPr>
        <p:spPr>
          <a:xfrm>
            <a:off x="906462" y="3904179"/>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9" name="Google Shape;129;p53"/>
          <p:cNvSpPr txBox="1">
            <a:spLocks noGrp="1"/>
          </p:cNvSpPr>
          <p:nvPr>
            <p:ph type="body" idx="4"/>
          </p:nvPr>
        </p:nvSpPr>
        <p:spPr>
          <a:xfrm>
            <a:off x="906462" y="5522553"/>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3"/>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53"/>
          <p:cNvSpPr txBox="1">
            <a:spLocks noGrp="1"/>
          </p:cNvSpPr>
          <p:nvPr>
            <p:ph type="body" idx="5"/>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53"/>
          <p:cNvSpPr>
            <a:spLocks noGrp="1"/>
          </p:cNvSpPr>
          <p:nvPr>
            <p:ph type="pic" idx="6"/>
          </p:nvPr>
        </p:nvSpPr>
        <p:spPr>
          <a:xfrm>
            <a:off x="8127448" y="1607247"/>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3" name="Google Shape;133;p53"/>
          <p:cNvSpPr txBox="1">
            <a:spLocks noGrp="1"/>
          </p:cNvSpPr>
          <p:nvPr>
            <p:ph type="body" idx="7"/>
          </p:nvPr>
        </p:nvSpPr>
        <p:spPr>
          <a:xfrm>
            <a:off x="8127448" y="3225621"/>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53"/>
          <p:cNvSpPr>
            <a:spLocks noGrp="1"/>
          </p:cNvSpPr>
          <p:nvPr>
            <p:ph type="pic" idx="8"/>
          </p:nvPr>
        </p:nvSpPr>
        <p:spPr>
          <a:xfrm>
            <a:off x="8127448" y="3904179"/>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5" name="Google Shape;135;p53"/>
          <p:cNvSpPr txBox="1">
            <a:spLocks noGrp="1"/>
          </p:cNvSpPr>
          <p:nvPr>
            <p:ph type="body" idx="9"/>
          </p:nvPr>
        </p:nvSpPr>
        <p:spPr>
          <a:xfrm>
            <a:off x="8127448" y="5522553"/>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53"/>
          <p:cNvSpPr>
            <a:spLocks noGrp="1"/>
          </p:cNvSpPr>
          <p:nvPr>
            <p:ph type="pic" idx="13"/>
          </p:nvPr>
        </p:nvSpPr>
        <p:spPr>
          <a:xfrm>
            <a:off x="4516955" y="1607247"/>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7" name="Google Shape;137;p53"/>
          <p:cNvSpPr txBox="1">
            <a:spLocks noGrp="1"/>
          </p:cNvSpPr>
          <p:nvPr>
            <p:ph type="body" idx="14"/>
          </p:nvPr>
        </p:nvSpPr>
        <p:spPr>
          <a:xfrm>
            <a:off x="4516955" y="3225621"/>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53"/>
          <p:cNvSpPr>
            <a:spLocks noGrp="1"/>
          </p:cNvSpPr>
          <p:nvPr>
            <p:ph type="pic" idx="15"/>
          </p:nvPr>
        </p:nvSpPr>
        <p:spPr>
          <a:xfrm>
            <a:off x="4516955" y="3904179"/>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9" name="Google Shape;139;p53"/>
          <p:cNvSpPr txBox="1">
            <a:spLocks noGrp="1"/>
          </p:cNvSpPr>
          <p:nvPr>
            <p:ph type="body" idx="16"/>
          </p:nvPr>
        </p:nvSpPr>
        <p:spPr>
          <a:xfrm>
            <a:off x="4516955" y="5522553"/>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935084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1_Title &amp; pic with caption">
  <p:cSld name="1_Title &amp; pic with caption">
    <p:spTree>
      <p:nvGrpSpPr>
        <p:cNvPr id="1" name="Shape 140"/>
        <p:cNvGrpSpPr/>
        <p:nvPr/>
      </p:nvGrpSpPr>
      <p:grpSpPr>
        <a:xfrm>
          <a:off x="0" y="0"/>
          <a:ext cx="0" cy="0"/>
          <a:chOff x="0" y="0"/>
          <a:chExt cx="0" cy="0"/>
        </a:xfrm>
      </p:grpSpPr>
      <p:sp>
        <p:nvSpPr>
          <p:cNvPr id="141" name="Google Shape;141;p54"/>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54"/>
          <p:cNvSpPr txBox="1">
            <a:spLocks noGrp="1"/>
          </p:cNvSpPr>
          <p:nvPr>
            <p:ph type="body" idx="1"/>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54"/>
          <p:cNvSpPr>
            <a:spLocks noGrp="1"/>
          </p:cNvSpPr>
          <p:nvPr>
            <p:ph type="pic" idx="2"/>
          </p:nvPr>
        </p:nvSpPr>
        <p:spPr>
          <a:xfrm>
            <a:off x="906463" y="1592263"/>
            <a:ext cx="2463461" cy="209615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4" name="Google Shape;144;p54"/>
          <p:cNvSpPr txBox="1">
            <a:spLocks noGrp="1"/>
          </p:cNvSpPr>
          <p:nvPr>
            <p:ph type="body" idx="3"/>
          </p:nvPr>
        </p:nvSpPr>
        <p:spPr>
          <a:xfrm>
            <a:off x="906463" y="3683973"/>
            <a:ext cx="2462109" cy="898302"/>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b="1"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4"/>
          <p:cNvSpPr txBox="1">
            <a:spLocks noGrp="1"/>
          </p:cNvSpPr>
          <p:nvPr>
            <p:ph type="body" idx="4"/>
          </p:nvPr>
        </p:nvSpPr>
        <p:spPr>
          <a:xfrm>
            <a:off x="3708971" y="1592262"/>
            <a:ext cx="7576566"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sz="1600"/>
            </a:lvl1pPr>
            <a:lvl2pPr marL="914400" lvl="1" indent="-330200" algn="l">
              <a:lnSpc>
                <a:spcPct val="100000"/>
              </a:lnSpc>
              <a:spcBef>
                <a:spcPts val="0"/>
              </a:spcBef>
              <a:spcAft>
                <a:spcPts val="0"/>
              </a:spcAft>
              <a:buClr>
                <a:schemeClr val="dk2"/>
              </a:buClr>
              <a:buSzPts val="1600"/>
              <a:buChar char="•"/>
              <a:defRPr sz="1600"/>
            </a:lvl2pPr>
            <a:lvl3pPr marL="1371600" lvl="2" indent="-330200" algn="l">
              <a:lnSpc>
                <a:spcPct val="100000"/>
              </a:lnSpc>
              <a:spcBef>
                <a:spcPts val="0"/>
              </a:spcBef>
              <a:spcAft>
                <a:spcPts val="0"/>
              </a:spcAft>
              <a:buClr>
                <a:schemeClr val="dk2"/>
              </a:buClr>
              <a:buSzPts val="1600"/>
              <a:buChar char="•"/>
              <a:defRPr sz="16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330710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2_Title &amp; pic with caption">
  <p:cSld name="2_Title &amp; pic with caption">
    <p:spTree>
      <p:nvGrpSpPr>
        <p:cNvPr id="1" name="Shape 146"/>
        <p:cNvGrpSpPr/>
        <p:nvPr/>
      </p:nvGrpSpPr>
      <p:grpSpPr>
        <a:xfrm>
          <a:off x="0" y="0"/>
          <a:ext cx="0" cy="0"/>
          <a:chOff x="0" y="0"/>
          <a:chExt cx="0" cy="0"/>
        </a:xfrm>
      </p:grpSpPr>
      <p:sp>
        <p:nvSpPr>
          <p:cNvPr id="147" name="Google Shape;147;p55"/>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55"/>
          <p:cNvSpPr txBox="1">
            <a:spLocks noGrp="1"/>
          </p:cNvSpPr>
          <p:nvPr>
            <p:ph type="body" idx="1"/>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55"/>
          <p:cNvSpPr txBox="1">
            <a:spLocks noGrp="1"/>
          </p:cNvSpPr>
          <p:nvPr>
            <p:ph type="body" idx="2"/>
          </p:nvPr>
        </p:nvSpPr>
        <p:spPr>
          <a:xfrm>
            <a:off x="2947598" y="1592262"/>
            <a:ext cx="2805930" cy="4265613"/>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5"/>
          <p:cNvSpPr>
            <a:spLocks noGrp="1"/>
          </p:cNvSpPr>
          <p:nvPr>
            <p:ph type="pic" idx="3"/>
          </p:nvPr>
        </p:nvSpPr>
        <p:spPr>
          <a:xfrm>
            <a:off x="906463" y="1592263"/>
            <a:ext cx="1786045" cy="209615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1" name="Google Shape;151;p55"/>
          <p:cNvSpPr txBox="1">
            <a:spLocks noGrp="1"/>
          </p:cNvSpPr>
          <p:nvPr>
            <p:ph type="body" idx="4"/>
          </p:nvPr>
        </p:nvSpPr>
        <p:spPr>
          <a:xfrm>
            <a:off x="906463" y="3683973"/>
            <a:ext cx="1785065" cy="898302"/>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b="1"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5"/>
          <p:cNvSpPr txBox="1">
            <a:spLocks noGrp="1"/>
          </p:cNvSpPr>
          <p:nvPr>
            <p:ph type="body" idx="5"/>
          </p:nvPr>
        </p:nvSpPr>
        <p:spPr>
          <a:xfrm>
            <a:off x="8479607" y="1592262"/>
            <a:ext cx="2805930" cy="4265613"/>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5"/>
          <p:cNvSpPr>
            <a:spLocks noGrp="1"/>
          </p:cNvSpPr>
          <p:nvPr>
            <p:ph type="pic" idx="6"/>
          </p:nvPr>
        </p:nvSpPr>
        <p:spPr>
          <a:xfrm>
            <a:off x="6438472" y="1592263"/>
            <a:ext cx="1786045" cy="209615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4" name="Google Shape;154;p55"/>
          <p:cNvSpPr txBox="1">
            <a:spLocks noGrp="1"/>
          </p:cNvSpPr>
          <p:nvPr>
            <p:ph type="body" idx="7"/>
          </p:nvPr>
        </p:nvSpPr>
        <p:spPr>
          <a:xfrm>
            <a:off x="6438472" y="3683973"/>
            <a:ext cx="1785065" cy="898302"/>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b="1"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1399191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mp; 3 pics with text">
  <p:cSld name="Title &amp; 3 pics with text">
    <p:spTree>
      <p:nvGrpSpPr>
        <p:cNvPr id="1" name="Shape 155"/>
        <p:cNvGrpSpPr/>
        <p:nvPr/>
      </p:nvGrpSpPr>
      <p:grpSpPr>
        <a:xfrm>
          <a:off x="0" y="0"/>
          <a:ext cx="0" cy="0"/>
          <a:chOff x="0" y="0"/>
          <a:chExt cx="0" cy="0"/>
        </a:xfrm>
      </p:grpSpPr>
      <p:sp>
        <p:nvSpPr>
          <p:cNvPr id="156" name="Google Shape;156;p56"/>
          <p:cNvSpPr>
            <a:spLocks noGrp="1"/>
          </p:cNvSpPr>
          <p:nvPr>
            <p:ph type="pic" idx="2"/>
          </p:nvPr>
        </p:nvSpPr>
        <p:spPr>
          <a:xfrm>
            <a:off x="906463" y="1592263"/>
            <a:ext cx="3234022" cy="2025038"/>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7" name="Google Shape;157;p56"/>
          <p:cNvSpPr txBox="1">
            <a:spLocks noGrp="1"/>
          </p:cNvSpPr>
          <p:nvPr>
            <p:ph type="body" idx="1"/>
          </p:nvPr>
        </p:nvSpPr>
        <p:spPr>
          <a:xfrm>
            <a:off x="906463" y="3617300"/>
            <a:ext cx="3234022"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6"/>
          <p:cNvSpPr txBox="1">
            <a:spLocks noGrp="1"/>
          </p:cNvSpPr>
          <p:nvPr>
            <p:ph type="body" idx="3"/>
          </p:nvPr>
        </p:nvSpPr>
        <p:spPr>
          <a:xfrm>
            <a:off x="906463" y="4237037"/>
            <a:ext cx="3234014" cy="1620838"/>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6"/>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56"/>
          <p:cNvSpPr txBox="1">
            <a:spLocks noGrp="1"/>
          </p:cNvSpPr>
          <p:nvPr>
            <p:ph type="body" idx="4"/>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56"/>
          <p:cNvSpPr>
            <a:spLocks noGrp="1"/>
          </p:cNvSpPr>
          <p:nvPr>
            <p:ph type="pic" idx="5"/>
          </p:nvPr>
        </p:nvSpPr>
        <p:spPr>
          <a:xfrm>
            <a:off x="4478989" y="1592263"/>
            <a:ext cx="3234022" cy="2025038"/>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2" name="Google Shape;162;p56"/>
          <p:cNvSpPr txBox="1">
            <a:spLocks noGrp="1"/>
          </p:cNvSpPr>
          <p:nvPr>
            <p:ph type="body" idx="6"/>
          </p:nvPr>
        </p:nvSpPr>
        <p:spPr>
          <a:xfrm>
            <a:off x="4478989" y="3617300"/>
            <a:ext cx="3234022"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6"/>
          <p:cNvSpPr txBox="1">
            <a:spLocks noGrp="1"/>
          </p:cNvSpPr>
          <p:nvPr>
            <p:ph type="body" idx="7"/>
          </p:nvPr>
        </p:nvSpPr>
        <p:spPr>
          <a:xfrm>
            <a:off x="4478989" y="4237037"/>
            <a:ext cx="3234014" cy="1620838"/>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56"/>
          <p:cNvSpPr>
            <a:spLocks noGrp="1"/>
          </p:cNvSpPr>
          <p:nvPr>
            <p:ph type="pic" idx="8"/>
          </p:nvPr>
        </p:nvSpPr>
        <p:spPr>
          <a:xfrm>
            <a:off x="8051515" y="1592263"/>
            <a:ext cx="3234022" cy="2025038"/>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5" name="Google Shape;165;p56"/>
          <p:cNvSpPr txBox="1">
            <a:spLocks noGrp="1"/>
          </p:cNvSpPr>
          <p:nvPr>
            <p:ph type="body" idx="9"/>
          </p:nvPr>
        </p:nvSpPr>
        <p:spPr>
          <a:xfrm>
            <a:off x="8051515" y="3617300"/>
            <a:ext cx="3234022"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56"/>
          <p:cNvSpPr txBox="1">
            <a:spLocks noGrp="1"/>
          </p:cNvSpPr>
          <p:nvPr>
            <p:ph type="body" idx="13"/>
          </p:nvPr>
        </p:nvSpPr>
        <p:spPr>
          <a:xfrm>
            <a:off x="8051515" y="4237037"/>
            <a:ext cx="3234014" cy="1620838"/>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27807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mp; pink text bo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ABEF81-F4DC-47E6-963A-5BFAEB3FE875}"/>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err="1">
              <a:solidFill>
                <a:schemeClr val="bg1"/>
              </a:solidFill>
              <a:latin typeface="Brave Sans" panose="020B0504020101010102" pitchFamily="34" charset="0"/>
              <a:cs typeface="Brave Sans" panose="020B0504020101010102" pitchFamily="34" charset="0"/>
            </a:endParaRPr>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92264"/>
            <a:ext cx="5868909"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D4FED8BD-D08F-4794-BD3E-95BEF1669D1F}"/>
              </a:ext>
            </a:extLst>
          </p:cNvPr>
          <p:cNvSpPr>
            <a:spLocks noGrp="1"/>
          </p:cNvSpPr>
          <p:nvPr>
            <p:ph type="title" hasCustomPrompt="1"/>
          </p:nvPr>
        </p:nvSpPr>
        <p:spPr>
          <a:xfrm>
            <a:off x="906463" y="506192"/>
            <a:ext cx="5868910"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AF4A8A07-B1F8-4A0D-B994-2DAE348DB8F4}"/>
              </a:ext>
            </a:extLst>
          </p:cNvPr>
          <p:cNvSpPr>
            <a:spLocks noGrp="1"/>
          </p:cNvSpPr>
          <p:nvPr>
            <p:ph type="body" sz="quarter" idx="10" hasCustomPrompt="1"/>
          </p:nvPr>
        </p:nvSpPr>
        <p:spPr>
          <a:xfrm>
            <a:off x="906463" y="1155943"/>
            <a:ext cx="5868909"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cxnSp>
        <p:nvCxnSpPr>
          <p:cNvPr id="7" name="Straight Connector 6">
            <a:extLst>
              <a:ext uri="{FF2B5EF4-FFF2-40B4-BE49-F238E27FC236}">
                <a16:creationId xmlns:a16="http://schemas.microsoft.com/office/drawing/2014/main" id="{2700FF85-2E17-439D-9472-397AA16C0E9C}"/>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77FF87AD-305C-4D41-BF04-75409FC25CC2}"/>
              </a:ext>
            </a:extLst>
          </p:cNvPr>
          <p:cNvSpPr>
            <a:spLocks noGrp="1"/>
          </p:cNvSpPr>
          <p:nvPr>
            <p:ph type="body" sz="quarter" idx="16" hasCustomPrompt="1"/>
          </p:nvPr>
        </p:nvSpPr>
        <p:spPr>
          <a:xfrm>
            <a:off x="7227063" y="630237"/>
            <a:ext cx="4058473" cy="5227637"/>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361137563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amp; 6 pics with captions">
  <p:cSld name="Title &amp; 6 pics with captions">
    <p:spTree>
      <p:nvGrpSpPr>
        <p:cNvPr id="1" name="Shape 167"/>
        <p:cNvGrpSpPr/>
        <p:nvPr/>
      </p:nvGrpSpPr>
      <p:grpSpPr>
        <a:xfrm>
          <a:off x="0" y="0"/>
          <a:ext cx="0" cy="0"/>
          <a:chOff x="0" y="0"/>
          <a:chExt cx="0" cy="0"/>
        </a:xfrm>
      </p:grpSpPr>
      <p:sp>
        <p:nvSpPr>
          <p:cNvPr id="168" name="Google Shape;168;p57"/>
          <p:cNvSpPr>
            <a:spLocks noGrp="1"/>
          </p:cNvSpPr>
          <p:nvPr>
            <p:ph type="pic" idx="2"/>
          </p:nvPr>
        </p:nvSpPr>
        <p:spPr>
          <a:xfrm>
            <a:off x="906463" y="1592263"/>
            <a:ext cx="1836737"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9" name="Google Shape;169;p57"/>
          <p:cNvSpPr txBox="1">
            <a:spLocks noGrp="1"/>
          </p:cNvSpPr>
          <p:nvPr>
            <p:ph type="body" idx="1"/>
          </p:nvPr>
        </p:nvSpPr>
        <p:spPr>
          <a:xfrm>
            <a:off x="906466" y="3051426"/>
            <a:ext cx="1836737" cy="491860"/>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57"/>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57"/>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7"/>
          <p:cNvSpPr txBox="1">
            <a:spLocks noGrp="1"/>
          </p:cNvSpPr>
          <p:nvPr>
            <p:ph type="body" idx="4"/>
          </p:nvPr>
        </p:nvSpPr>
        <p:spPr>
          <a:xfrm>
            <a:off x="2897650" y="1592262"/>
            <a:ext cx="3009989" cy="19510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17500" algn="l">
              <a:lnSpc>
                <a:spcPct val="100000"/>
              </a:lnSpc>
              <a:spcBef>
                <a:spcPts val="0"/>
              </a:spcBef>
              <a:spcAft>
                <a:spcPts val="0"/>
              </a:spcAft>
              <a:buClr>
                <a:schemeClr val="dk2"/>
              </a:buClr>
              <a:buSzPts val="1400"/>
              <a:buChar char="•"/>
              <a:defRPr sz="1400"/>
            </a:lvl4pPr>
            <a:lvl5pPr marL="2286000" lvl="4" indent="-317500" algn="l">
              <a:lnSpc>
                <a:spcPct val="100000"/>
              </a:lnSpc>
              <a:spcBef>
                <a:spcPts val="0"/>
              </a:spcBef>
              <a:spcAft>
                <a:spcPts val="0"/>
              </a:spcAft>
              <a:buClr>
                <a:schemeClr val="dk2"/>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57"/>
          <p:cNvSpPr>
            <a:spLocks noGrp="1"/>
          </p:cNvSpPr>
          <p:nvPr>
            <p:ph type="pic" idx="5"/>
          </p:nvPr>
        </p:nvSpPr>
        <p:spPr>
          <a:xfrm>
            <a:off x="6298649" y="1592263"/>
            <a:ext cx="1836737"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4" name="Google Shape;174;p57"/>
          <p:cNvSpPr txBox="1">
            <a:spLocks noGrp="1"/>
          </p:cNvSpPr>
          <p:nvPr>
            <p:ph type="body" idx="6"/>
          </p:nvPr>
        </p:nvSpPr>
        <p:spPr>
          <a:xfrm>
            <a:off x="6298652" y="3051426"/>
            <a:ext cx="1836737" cy="491860"/>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57"/>
          <p:cNvSpPr txBox="1">
            <a:spLocks noGrp="1"/>
          </p:cNvSpPr>
          <p:nvPr>
            <p:ph type="body" idx="7"/>
          </p:nvPr>
        </p:nvSpPr>
        <p:spPr>
          <a:xfrm>
            <a:off x="8289836" y="1592262"/>
            <a:ext cx="3009989" cy="19510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7"/>
          <p:cNvSpPr>
            <a:spLocks noGrp="1"/>
          </p:cNvSpPr>
          <p:nvPr>
            <p:ph type="pic" idx="8"/>
          </p:nvPr>
        </p:nvSpPr>
        <p:spPr>
          <a:xfrm>
            <a:off x="906463" y="3906853"/>
            <a:ext cx="1836737"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7" name="Google Shape;177;p57"/>
          <p:cNvSpPr txBox="1">
            <a:spLocks noGrp="1"/>
          </p:cNvSpPr>
          <p:nvPr>
            <p:ph type="body" idx="9"/>
          </p:nvPr>
        </p:nvSpPr>
        <p:spPr>
          <a:xfrm>
            <a:off x="906466" y="5366016"/>
            <a:ext cx="1836737" cy="491860"/>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7"/>
          <p:cNvSpPr txBox="1">
            <a:spLocks noGrp="1"/>
          </p:cNvSpPr>
          <p:nvPr>
            <p:ph type="body" idx="13"/>
          </p:nvPr>
        </p:nvSpPr>
        <p:spPr>
          <a:xfrm>
            <a:off x="2897650" y="3906852"/>
            <a:ext cx="3009989" cy="19510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7"/>
          <p:cNvSpPr>
            <a:spLocks noGrp="1"/>
          </p:cNvSpPr>
          <p:nvPr>
            <p:ph type="pic" idx="14"/>
          </p:nvPr>
        </p:nvSpPr>
        <p:spPr>
          <a:xfrm>
            <a:off x="6298649" y="3906853"/>
            <a:ext cx="1836737"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0" name="Google Shape;180;p57"/>
          <p:cNvSpPr txBox="1">
            <a:spLocks noGrp="1"/>
          </p:cNvSpPr>
          <p:nvPr>
            <p:ph type="body" idx="15"/>
          </p:nvPr>
        </p:nvSpPr>
        <p:spPr>
          <a:xfrm>
            <a:off x="6298652" y="5366016"/>
            <a:ext cx="1836737" cy="491860"/>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7"/>
          <p:cNvSpPr txBox="1">
            <a:spLocks noGrp="1"/>
          </p:cNvSpPr>
          <p:nvPr>
            <p:ph type="body" idx="16"/>
          </p:nvPr>
        </p:nvSpPr>
        <p:spPr>
          <a:xfrm>
            <a:off x="8289836" y="3906852"/>
            <a:ext cx="3009989" cy="19510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029219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1_Title &amp; 6 pics with captions">
  <p:cSld name="1_Title &amp; 6 pics with captions">
    <p:spTree>
      <p:nvGrpSpPr>
        <p:cNvPr id="1" name="Shape 182"/>
        <p:cNvGrpSpPr/>
        <p:nvPr/>
      </p:nvGrpSpPr>
      <p:grpSpPr>
        <a:xfrm>
          <a:off x="0" y="0"/>
          <a:ext cx="0" cy="0"/>
          <a:chOff x="0" y="0"/>
          <a:chExt cx="0" cy="0"/>
        </a:xfrm>
      </p:grpSpPr>
      <p:sp>
        <p:nvSpPr>
          <p:cNvPr id="183" name="Google Shape;183;p58"/>
          <p:cNvSpPr>
            <a:spLocks noGrp="1"/>
          </p:cNvSpPr>
          <p:nvPr>
            <p:ph type="pic" idx="2"/>
          </p:nvPr>
        </p:nvSpPr>
        <p:spPr>
          <a:xfrm>
            <a:off x="906464" y="1592263"/>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4" name="Google Shape;184;p58"/>
          <p:cNvSpPr txBox="1">
            <a:spLocks noGrp="1"/>
          </p:cNvSpPr>
          <p:nvPr>
            <p:ph type="body" idx="1"/>
          </p:nvPr>
        </p:nvSpPr>
        <p:spPr>
          <a:xfrm>
            <a:off x="906467" y="2951146"/>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58"/>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58"/>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58"/>
          <p:cNvSpPr txBox="1">
            <a:spLocks noGrp="1"/>
          </p:cNvSpPr>
          <p:nvPr>
            <p:ph type="body" idx="4"/>
          </p:nvPr>
        </p:nvSpPr>
        <p:spPr>
          <a:xfrm>
            <a:off x="2341079" y="1592262"/>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8"/>
          <p:cNvSpPr>
            <a:spLocks noGrp="1"/>
          </p:cNvSpPr>
          <p:nvPr>
            <p:ph type="pic" idx="5"/>
          </p:nvPr>
        </p:nvSpPr>
        <p:spPr>
          <a:xfrm>
            <a:off x="906464" y="3906854"/>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9" name="Google Shape;189;p58"/>
          <p:cNvSpPr txBox="1">
            <a:spLocks noGrp="1"/>
          </p:cNvSpPr>
          <p:nvPr>
            <p:ph type="body" idx="6"/>
          </p:nvPr>
        </p:nvSpPr>
        <p:spPr>
          <a:xfrm>
            <a:off x="906467" y="5265737"/>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8"/>
          <p:cNvSpPr txBox="1">
            <a:spLocks noGrp="1"/>
          </p:cNvSpPr>
          <p:nvPr>
            <p:ph type="body" idx="7"/>
          </p:nvPr>
        </p:nvSpPr>
        <p:spPr>
          <a:xfrm>
            <a:off x="2341079" y="3906853"/>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8"/>
          <p:cNvSpPr>
            <a:spLocks noGrp="1"/>
          </p:cNvSpPr>
          <p:nvPr>
            <p:ph type="pic" idx="8"/>
          </p:nvPr>
        </p:nvSpPr>
        <p:spPr>
          <a:xfrm>
            <a:off x="4478450" y="1592263"/>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2" name="Google Shape;192;p58"/>
          <p:cNvSpPr txBox="1">
            <a:spLocks noGrp="1"/>
          </p:cNvSpPr>
          <p:nvPr>
            <p:ph type="body" idx="9"/>
          </p:nvPr>
        </p:nvSpPr>
        <p:spPr>
          <a:xfrm>
            <a:off x="4478453" y="2951146"/>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8"/>
          <p:cNvSpPr txBox="1">
            <a:spLocks noGrp="1"/>
          </p:cNvSpPr>
          <p:nvPr>
            <p:ph type="body" idx="13"/>
          </p:nvPr>
        </p:nvSpPr>
        <p:spPr>
          <a:xfrm>
            <a:off x="5913065" y="1592262"/>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58"/>
          <p:cNvSpPr>
            <a:spLocks noGrp="1"/>
          </p:cNvSpPr>
          <p:nvPr>
            <p:ph type="pic" idx="14"/>
          </p:nvPr>
        </p:nvSpPr>
        <p:spPr>
          <a:xfrm>
            <a:off x="4478450" y="3906854"/>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5" name="Google Shape;195;p58"/>
          <p:cNvSpPr txBox="1">
            <a:spLocks noGrp="1"/>
          </p:cNvSpPr>
          <p:nvPr>
            <p:ph type="body" idx="15"/>
          </p:nvPr>
        </p:nvSpPr>
        <p:spPr>
          <a:xfrm>
            <a:off x="4478453" y="5265737"/>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58"/>
          <p:cNvSpPr txBox="1">
            <a:spLocks noGrp="1"/>
          </p:cNvSpPr>
          <p:nvPr>
            <p:ph type="body" idx="16"/>
          </p:nvPr>
        </p:nvSpPr>
        <p:spPr>
          <a:xfrm>
            <a:off x="5913065" y="3906853"/>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58"/>
          <p:cNvSpPr>
            <a:spLocks noGrp="1"/>
          </p:cNvSpPr>
          <p:nvPr>
            <p:ph type="pic" idx="17"/>
          </p:nvPr>
        </p:nvSpPr>
        <p:spPr>
          <a:xfrm>
            <a:off x="8036385" y="1592263"/>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8" name="Google Shape;198;p58"/>
          <p:cNvSpPr txBox="1">
            <a:spLocks noGrp="1"/>
          </p:cNvSpPr>
          <p:nvPr>
            <p:ph type="body" idx="18"/>
          </p:nvPr>
        </p:nvSpPr>
        <p:spPr>
          <a:xfrm>
            <a:off x="8036388" y="2951146"/>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58"/>
          <p:cNvSpPr txBox="1">
            <a:spLocks noGrp="1"/>
          </p:cNvSpPr>
          <p:nvPr>
            <p:ph type="body" idx="19"/>
          </p:nvPr>
        </p:nvSpPr>
        <p:spPr>
          <a:xfrm>
            <a:off x="9471000" y="1592262"/>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58"/>
          <p:cNvSpPr>
            <a:spLocks noGrp="1"/>
          </p:cNvSpPr>
          <p:nvPr>
            <p:ph type="pic" idx="20"/>
          </p:nvPr>
        </p:nvSpPr>
        <p:spPr>
          <a:xfrm>
            <a:off x="8036385" y="3906854"/>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1" name="Google Shape;201;p58"/>
          <p:cNvSpPr txBox="1">
            <a:spLocks noGrp="1"/>
          </p:cNvSpPr>
          <p:nvPr>
            <p:ph type="body" idx="21"/>
          </p:nvPr>
        </p:nvSpPr>
        <p:spPr>
          <a:xfrm>
            <a:off x="8036388" y="5265737"/>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58"/>
          <p:cNvSpPr txBox="1">
            <a:spLocks noGrp="1"/>
          </p:cNvSpPr>
          <p:nvPr>
            <p:ph type="body" idx="22"/>
          </p:nvPr>
        </p:nvSpPr>
        <p:spPr>
          <a:xfrm>
            <a:off x="9471000" y="3906853"/>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30201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2 pics &amp; titles with text ">
  <p:cSld name="Title, 2 pics &amp; titles with text ">
    <p:spTree>
      <p:nvGrpSpPr>
        <p:cNvPr id="1" name="Shape 203"/>
        <p:cNvGrpSpPr/>
        <p:nvPr/>
      </p:nvGrpSpPr>
      <p:grpSpPr>
        <a:xfrm>
          <a:off x="0" y="0"/>
          <a:ext cx="0" cy="0"/>
          <a:chOff x="0" y="0"/>
          <a:chExt cx="0" cy="0"/>
        </a:xfrm>
      </p:grpSpPr>
      <p:sp>
        <p:nvSpPr>
          <p:cNvPr id="204" name="Google Shape;204;p59"/>
          <p:cNvSpPr>
            <a:spLocks noGrp="1"/>
          </p:cNvSpPr>
          <p:nvPr>
            <p:ph type="pic" idx="2"/>
          </p:nvPr>
        </p:nvSpPr>
        <p:spPr>
          <a:xfrm>
            <a:off x="2589841" y="1592263"/>
            <a:ext cx="3366773" cy="2549047"/>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5" name="Google Shape;205;p59"/>
          <p:cNvSpPr txBox="1">
            <a:spLocks noGrp="1"/>
          </p:cNvSpPr>
          <p:nvPr>
            <p:ph type="body" idx="1"/>
          </p:nvPr>
        </p:nvSpPr>
        <p:spPr>
          <a:xfrm>
            <a:off x="2589841" y="3652359"/>
            <a:ext cx="3366773"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59"/>
          <p:cNvSpPr txBox="1">
            <a:spLocks noGrp="1"/>
          </p:cNvSpPr>
          <p:nvPr>
            <p:ph type="body" idx="3"/>
          </p:nvPr>
        </p:nvSpPr>
        <p:spPr>
          <a:xfrm>
            <a:off x="2589841" y="4777454"/>
            <a:ext cx="3366765" cy="10804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59"/>
          <p:cNvSpPr txBox="1">
            <a:spLocks noGrp="1"/>
          </p:cNvSpPr>
          <p:nvPr>
            <p:ph type="body" idx="4"/>
          </p:nvPr>
        </p:nvSpPr>
        <p:spPr>
          <a:xfrm>
            <a:off x="2589841" y="4338197"/>
            <a:ext cx="3366765" cy="3239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1pPr>
            <a:lvl2pPr marL="914400" lvl="1"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2pPr>
            <a:lvl3pPr marL="1371600" lvl="2"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3pPr>
            <a:lvl4pPr marL="1828800" lvl="3"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4pPr>
            <a:lvl5pPr marL="2286000" lvl="4"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59"/>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59"/>
          <p:cNvSpPr txBox="1">
            <a:spLocks noGrp="1"/>
          </p:cNvSpPr>
          <p:nvPr>
            <p:ph type="body" idx="5"/>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59"/>
          <p:cNvSpPr>
            <a:spLocks noGrp="1"/>
          </p:cNvSpPr>
          <p:nvPr>
            <p:ph type="pic" idx="6"/>
          </p:nvPr>
        </p:nvSpPr>
        <p:spPr>
          <a:xfrm>
            <a:off x="6235371" y="1592263"/>
            <a:ext cx="3366773" cy="2549047"/>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1" name="Google Shape;211;p59"/>
          <p:cNvSpPr txBox="1">
            <a:spLocks noGrp="1"/>
          </p:cNvSpPr>
          <p:nvPr>
            <p:ph type="body" idx="7"/>
          </p:nvPr>
        </p:nvSpPr>
        <p:spPr>
          <a:xfrm>
            <a:off x="6235371" y="3652359"/>
            <a:ext cx="3366773"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59"/>
          <p:cNvSpPr txBox="1">
            <a:spLocks noGrp="1"/>
          </p:cNvSpPr>
          <p:nvPr>
            <p:ph type="body" idx="8"/>
          </p:nvPr>
        </p:nvSpPr>
        <p:spPr>
          <a:xfrm>
            <a:off x="6235371" y="4777454"/>
            <a:ext cx="3366765" cy="10804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59"/>
          <p:cNvSpPr txBox="1">
            <a:spLocks noGrp="1"/>
          </p:cNvSpPr>
          <p:nvPr>
            <p:ph type="body" idx="9"/>
          </p:nvPr>
        </p:nvSpPr>
        <p:spPr>
          <a:xfrm>
            <a:off x="6235371" y="4338197"/>
            <a:ext cx="3366765" cy="3239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1pPr>
            <a:lvl2pPr marL="914400" lvl="1"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2pPr>
            <a:lvl3pPr marL="1371600" lvl="2"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3pPr>
            <a:lvl4pPr marL="1828800" lvl="3"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4pPr>
            <a:lvl5pPr marL="2286000" lvl="4"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751212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subtitle, content &amp; large picture">
  <p:cSld name="Title, subtitle, content &amp; large picture">
    <p:spTree>
      <p:nvGrpSpPr>
        <p:cNvPr id="1" name="Shape 214"/>
        <p:cNvGrpSpPr/>
        <p:nvPr/>
      </p:nvGrpSpPr>
      <p:grpSpPr>
        <a:xfrm>
          <a:off x="0" y="0"/>
          <a:ext cx="0" cy="0"/>
          <a:chOff x="0" y="0"/>
          <a:chExt cx="0" cy="0"/>
        </a:xfrm>
      </p:grpSpPr>
      <p:sp>
        <p:nvSpPr>
          <p:cNvPr id="215" name="Google Shape;215;p60"/>
          <p:cNvSpPr/>
          <p:nvPr/>
        </p:nvSpPr>
        <p:spPr>
          <a:xfrm>
            <a:off x="359596" y="811658"/>
            <a:ext cx="11743361" cy="4034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Courier New"/>
              <a:buNone/>
            </a:pPr>
            <a:endParaRPr sz="1600">
              <a:solidFill>
                <a:schemeClr val="lt1"/>
              </a:solidFill>
              <a:latin typeface="Arial"/>
              <a:ea typeface="Arial"/>
              <a:cs typeface="Arial"/>
              <a:sym typeface="Arial"/>
            </a:endParaRPr>
          </a:p>
        </p:txBody>
      </p:sp>
      <p:cxnSp>
        <p:nvCxnSpPr>
          <p:cNvPr id="216" name="Google Shape;216;p60"/>
          <p:cNvCxnSpPr/>
          <p:nvPr/>
        </p:nvCxnSpPr>
        <p:spPr>
          <a:xfrm>
            <a:off x="906463" y="1074695"/>
            <a:ext cx="5868908" cy="0"/>
          </a:xfrm>
          <a:prstGeom prst="straightConnector1">
            <a:avLst/>
          </a:prstGeom>
          <a:noFill/>
          <a:ln w="12700" cap="flat" cmpd="sng">
            <a:solidFill>
              <a:schemeClr val="dk2"/>
            </a:solidFill>
            <a:prstDash val="solid"/>
            <a:round/>
            <a:headEnd type="none" w="sm" len="sm"/>
            <a:tailEnd type="none" w="sm" len="sm"/>
          </a:ln>
        </p:spPr>
      </p:cxnSp>
      <p:sp>
        <p:nvSpPr>
          <p:cNvPr id="217" name="Google Shape;217;p60"/>
          <p:cNvSpPr txBox="1">
            <a:spLocks noGrp="1"/>
          </p:cNvSpPr>
          <p:nvPr>
            <p:ph type="body" idx="1"/>
          </p:nvPr>
        </p:nvSpPr>
        <p:spPr>
          <a:xfrm>
            <a:off x="906462" y="1585430"/>
            <a:ext cx="5868909" cy="4272445"/>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60"/>
          <p:cNvSpPr>
            <a:spLocks noGrp="1"/>
          </p:cNvSpPr>
          <p:nvPr>
            <p:ph type="pic" idx="2"/>
          </p:nvPr>
        </p:nvSpPr>
        <p:spPr>
          <a:xfrm>
            <a:off x="7227066" y="630237"/>
            <a:ext cx="4072759" cy="5227635"/>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9" name="Google Shape;219;p60"/>
          <p:cNvSpPr txBox="1">
            <a:spLocks noGrp="1"/>
          </p:cNvSpPr>
          <p:nvPr>
            <p:ph type="body" idx="3"/>
          </p:nvPr>
        </p:nvSpPr>
        <p:spPr>
          <a:xfrm>
            <a:off x="7227066" y="5386688"/>
            <a:ext cx="4072759" cy="471184"/>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60"/>
          <p:cNvSpPr txBox="1">
            <a:spLocks noGrp="1"/>
          </p:cNvSpPr>
          <p:nvPr>
            <p:ph type="title"/>
          </p:nvPr>
        </p:nvSpPr>
        <p:spPr>
          <a:xfrm>
            <a:off x="906463" y="506192"/>
            <a:ext cx="5868909"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60"/>
          <p:cNvSpPr txBox="1">
            <a:spLocks noGrp="1"/>
          </p:cNvSpPr>
          <p:nvPr>
            <p:ph type="body" idx="4"/>
          </p:nvPr>
        </p:nvSpPr>
        <p:spPr>
          <a:xfrm>
            <a:off x="906464" y="1155943"/>
            <a:ext cx="5868908"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227814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40224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860DC-D95B-AC6A-0788-A7DDB4E6E4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F75A44-FFF2-6867-490B-038F17B0E2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FBB8DF5-27F8-F18A-33D0-124F7BF9B039}"/>
              </a:ext>
            </a:extLst>
          </p:cNvPr>
          <p:cNvSpPr>
            <a:spLocks noGrp="1"/>
          </p:cNvSpPr>
          <p:nvPr>
            <p:ph type="dt" sz="half" idx="10"/>
          </p:nvPr>
        </p:nvSpPr>
        <p:spPr/>
        <p:txBody>
          <a:bodyPr/>
          <a:lstStyle/>
          <a:p>
            <a:fld id="{B348F109-7574-4A12-8323-0AA133486392}" type="datetimeFigureOut">
              <a:rPr lang="en-GB" smtClean="0"/>
              <a:t>03/05/2023</a:t>
            </a:fld>
            <a:endParaRPr lang="en-GB"/>
          </a:p>
        </p:txBody>
      </p:sp>
      <p:sp>
        <p:nvSpPr>
          <p:cNvPr id="5" name="Footer Placeholder 4">
            <a:extLst>
              <a:ext uri="{FF2B5EF4-FFF2-40B4-BE49-F238E27FC236}">
                <a16:creationId xmlns:a16="http://schemas.microsoft.com/office/drawing/2014/main" id="{7C821EBA-1DCF-EAE7-176E-846437D6CD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8455D1-6DA0-D18F-4A9A-6F123EF36B0C}"/>
              </a:ext>
            </a:extLst>
          </p:cNvPr>
          <p:cNvSpPr>
            <a:spLocks noGrp="1"/>
          </p:cNvSpPr>
          <p:nvPr>
            <p:ph type="sldNum" sz="quarter" idx="12"/>
          </p:nvPr>
        </p:nvSpPr>
        <p:spPr/>
        <p:txBody>
          <a:bodyPr/>
          <a:lstStyle/>
          <a:p>
            <a:fld id="{DEF84A7F-2428-4217-A753-7D2BC8D73FBE}" type="slidenum">
              <a:rPr lang="en-GB" smtClean="0"/>
              <a:t>‹#›</a:t>
            </a:fld>
            <a:endParaRPr lang="en-GB"/>
          </a:p>
        </p:txBody>
      </p:sp>
    </p:spTree>
    <p:extLst>
      <p:ext uri="{BB962C8B-B14F-4D97-AF65-F5344CB8AC3E}">
        <p14:creationId xmlns:p14="http://schemas.microsoft.com/office/powerpoint/2010/main" val="24725891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51C63-5FE4-4B0B-72E9-2A0CCB96AF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C8B2F2-EE6C-F76F-8A74-8DFD21CB97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7FAB44-263E-D412-0E1F-783ECDCBC0B0}"/>
              </a:ext>
            </a:extLst>
          </p:cNvPr>
          <p:cNvSpPr>
            <a:spLocks noGrp="1"/>
          </p:cNvSpPr>
          <p:nvPr>
            <p:ph type="dt" sz="half" idx="10"/>
          </p:nvPr>
        </p:nvSpPr>
        <p:spPr/>
        <p:txBody>
          <a:bodyPr/>
          <a:lstStyle/>
          <a:p>
            <a:fld id="{B348F109-7574-4A12-8323-0AA133486392}" type="datetimeFigureOut">
              <a:rPr lang="en-GB" smtClean="0"/>
              <a:t>03/05/2023</a:t>
            </a:fld>
            <a:endParaRPr lang="en-GB"/>
          </a:p>
        </p:txBody>
      </p:sp>
      <p:sp>
        <p:nvSpPr>
          <p:cNvPr id="5" name="Footer Placeholder 4">
            <a:extLst>
              <a:ext uri="{FF2B5EF4-FFF2-40B4-BE49-F238E27FC236}">
                <a16:creationId xmlns:a16="http://schemas.microsoft.com/office/drawing/2014/main" id="{F95A5ADD-9594-D4D1-48CB-6BAA79DAD8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83E10B-85A4-96E1-98E3-2D67DD6B684B}"/>
              </a:ext>
            </a:extLst>
          </p:cNvPr>
          <p:cNvSpPr>
            <a:spLocks noGrp="1"/>
          </p:cNvSpPr>
          <p:nvPr>
            <p:ph type="sldNum" sz="quarter" idx="12"/>
          </p:nvPr>
        </p:nvSpPr>
        <p:spPr/>
        <p:txBody>
          <a:bodyPr/>
          <a:lstStyle/>
          <a:p>
            <a:fld id="{DEF84A7F-2428-4217-A753-7D2BC8D73FBE}" type="slidenum">
              <a:rPr lang="en-GB" smtClean="0"/>
              <a:t>‹#›</a:t>
            </a:fld>
            <a:endParaRPr lang="en-GB"/>
          </a:p>
        </p:txBody>
      </p:sp>
    </p:spTree>
    <p:extLst>
      <p:ext uri="{BB962C8B-B14F-4D97-AF65-F5344CB8AC3E}">
        <p14:creationId xmlns:p14="http://schemas.microsoft.com/office/powerpoint/2010/main" val="31940373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9A459-966D-60EA-1011-A7728F7144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E826C9-5C69-E0F6-7D42-B4D5A7F27B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E0D35D-593B-BEBD-351A-8E36B6BABEC0}"/>
              </a:ext>
            </a:extLst>
          </p:cNvPr>
          <p:cNvSpPr>
            <a:spLocks noGrp="1"/>
          </p:cNvSpPr>
          <p:nvPr>
            <p:ph type="dt" sz="half" idx="10"/>
          </p:nvPr>
        </p:nvSpPr>
        <p:spPr/>
        <p:txBody>
          <a:bodyPr/>
          <a:lstStyle/>
          <a:p>
            <a:fld id="{B348F109-7574-4A12-8323-0AA133486392}" type="datetimeFigureOut">
              <a:rPr lang="en-GB" smtClean="0"/>
              <a:t>03/05/2023</a:t>
            </a:fld>
            <a:endParaRPr lang="en-GB"/>
          </a:p>
        </p:txBody>
      </p:sp>
      <p:sp>
        <p:nvSpPr>
          <p:cNvPr id="5" name="Footer Placeholder 4">
            <a:extLst>
              <a:ext uri="{FF2B5EF4-FFF2-40B4-BE49-F238E27FC236}">
                <a16:creationId xmlns:a16="http://schemas.microsoft.com/office/drawing/2014/main" id="{E5E6E654-E750-7466-B567-FED576775E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F4C097-4D2A-C510-511F-F94C7E35C1F6}"/>
              </a:ext>
            </a:extLst>
          </p:cNvPr>
          <p:cNvSpPr>
            <a:spLocks noGrp="1"/>
          </p:cNvSpPr>
          <p:nvPr>
            <p:ph type="sldNum" sz="quarter" idx="12"/>
          </p:nvPr>
        </p:nvSpPr>
        <p:spPr/>
        <p:txBody>
          <a:bodyPr/>
          <a:lstStyle/>
          <a:p>
            <a:fld id="{DEF84A7F-2428-4217-A753-7D2BC8D73FBE}" type="slidenum">
              <a:rPr lang="en-GB" smtClean="0"/>
              <a:t>‹#›</a:t>
            </a:fld>
            <a:endParaRPr lang="en-GB"/>
          </a:p>
        </p:txBody>
      </p:sp>
    </p:spTree>
    <p:extLst>
      <p:ext uri="{BB962C8B-B14F-4D97-AF65-F5344CB8AC3E}">
        <p14:creationId xmlns:p14="http://schemas.microsoft.com/office/powerpoint/2010/main" val="112442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4B72B-5AC3-61FB-A128-7C3A742773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391A3A-4485-E892-7942-18E4A1996D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9C1A97-16F1-B41A-692A-AD5610C5AC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40005A-B94C-C0AE-A8B8-8E8C24676E58}"/>
              </a:ext>
            </a:extLst>
          </p:cNvPr>
          <p:cNvSpPr>
            <a:spLocks noGrp="1"/>
          </p:cNvSpPr>
          <p:nvPr>
            <p:ph type="dt" sz="half" idx="10"/>
          </p:nvPr>
        </p:nvSpPr>
        <p:spPr/>
        <p:txBody>
          <a:bodyPr/>
          <a:lstStyle/>
          <a:p>
            <a:fld id="{B348F109-7574-4A12-8323-0AA133486392}" type="datetimeFigureOut">
              <a:rPr lang="en-GB" smtClean="0"/>
              <a:t>03/05/2023</a:t>
            </a:fld>
            <a:endParaRPr lang="en-GB"/>
          </a:p>
        </p:txBody>
      </p:sp>
      <p:sp>
        <p:nvSpPr>
          <p:cNvPr id="6" name="Footer Placeholder 5">
            <a:extLst>
              <a:ext uri="{FF2B5EF4-FFF2-40B4-BE49-F238E27FC236}">
                <a16:creationId xmlns:a16="http://schemas.microsoft.com/office/drawing/2014/main" id="{0E481CB6-D30A-9EDF-004C-59A7322591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431BB5-A140-D51E-AE77-04E7F81ACBB8}"/>
              </a:ext>
            </a:extLst>
          </p:cNvPr>
          <p:cNvSpPr>
            <a:spLocks noGrp="1"/>
          </p:cNvSpPr>
          <p:nvPr>
            <p:ph type="sldNum" sz="quarter" idx="12"/>
          </p:nvPr>
        </p:nvSpPr>
        <p:spPr/>
        <p:txBody>
          <a:bodyPr/>
          <a:lstStyle/>
          <a:p>
            <a:fld id="{DEF84A7F-2428-4217-A753-7D2BC8D73FBE}" type="slidenum">
              <a:rPr lang="en-GB" smtClean="0"/>
              <a:t>‹#›</a:t>
            </a:fld>
            <a:endParaRPr lang="en-GB"/>
          </a:p>
        </p:txBody>
      </p:sp>
    </p:spTree>
    <p:extLst>
      <p:ext uri="{BB962C8B-B14F-4D97-AF65-F5344CB8AC3E}">
        <p14:creationId xmlns:p14="http://schemas.microsoft.com/office/powerpoint/2010/main" val="3032566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4466E-5977-C312-4E1A-A223A5E82B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32FB08-68C0-05D1-0061-74E06AC146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EDB44C-7DAE-FA40-67B1-78FA845885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831DE6F-87F8-CF7E-264A-84861303C7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2AFE02-C55F-03F2-A952-771E1CC32B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CEFD081-6115-8C5D-781A-06913614F0CB}"/>
              </a:ext>
            </a:extLst>
          </p:cNvPr>
          <p:cNvSpPr>
            <a:spLocks noGrp="1"/>
          </p:cNvSpPr>
          <p:nvPr>
            <p:ph type="dt" sz="half" idx="10"/>
          </p:nvPr>
        </p:nvSpPr>
        <p:spPr/>
        <p:txBody>
          <a:bodyPr/>
          <a:lstStyle/>
          <a:p>
            <a:fld id="{B348F109-7574-4A12-8323-0AA133486392}" type="datetimeFigureOut">
              <a:rPr lang="en-GB" smtClean="0"/>
              <a:t>03/05/2023</a:t>
            </a:fld>
            <a:endParaRPr lang="en-GB"/>
          </a:p>
        </p:txBody>
      </p:sp>
      <p:sp>
        <p:nvSpPr>
          <p:cNvPr id="8" name="Footer Placeholder 7">
            <a:extLst>
              <a:ext uri="{FF2B5EF4-FFF2-40B4-BE49-F238E27FC236}">
                <a16:creationId xmlns:a16="http://schemas.microsoft.com/office/drawing/2014/main" id="{52E40DDC-D293-A1B9-B108-B22052971FA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5E1C2A3-59B8-E7C8-26A2-25B65EE7E675}"/>
              </a:ext>
            </a:extLst>
          </p:cNvPr>
          <p:cNvSpPr>
            <a:spLocks noGrp="1"/>
          </p:cNvSpPr>
          <p:nvPr>
            <p:ph type="sldNum" sz="quarter" idx="12"/>
          </p:nvPr>
        </p:nvSpPr>
        <p:spPr/>
        <p:txBody>
          <a:bodyPr/>
          <a:lstStyle/>
          <a:p>
            <a:fld id="{DEF84A7F-2428-4217-A753-7D2BC8D73FBE}" type="slidenum">
              <a:rPr lang="en-GB" smtClean="0"/>
              <a:t>‹#›</a:t>
            </a:fld>
            <a:endParaRPr lang="en-GB"/>
          </a:p>
        </p:txBody>
      </p:sp>
    </p:spTree>
    <p:extLst>
      <p:ext uri="{BB962C8B-B14F-4D97-AF65-F5344CB8AC3E}">
        <p14:creationId xmlns:p14="http://schemas.microsoft.com/office/powerpoint/2010/main" val="3783661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solid LH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617894"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7675296"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C79D51ED-1FED-4AE8-A8C8-1F768FC848E7}"/>
              </a:ext>
            </a:extLst>
          </p:cNvPr>
          <p:cNvSpPr>
            <a:spLocks noGrp="1"/>
          </p:cNvSpPr>
          <p:nvPr>
            <p:ph type="body" sz="quarter" idx="16" hasCustomPrompt="1"/>
          </p:nvPr>
        </p:nvSpPr>
        <p:spPr>
          <a:xfrm>
            <a:off x="906463" y="1592263"/>
            <a:ext cx="2264268" cy="4265612"/>
          </a:xfrm>
          <a:solidFill>
            <a:schemeClr val="accent1"/>
          </a:solidFill>
        </p:spPr>
        <p:txBody>
          <a:bodyPr lIns="108000" tIns="108000" rIns="108000" bIns="108000"/>
          <a:lstStyle>
            <a:lvl1pPr marL="0" indent="0">
              <a:buFont typeface="Arial" panose="020B0604020202020204" pitchFamily="34" charse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125507282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9A85E-599E-6AAF-1DD8-AD992BEC17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3306CDC-C14F-7A26-3C91-7CC2C05DC33E}"/>
              </a:ext>
            </a:extLst>
          </p:cNvPr>
          <p:cNvSpPr>
            <a:spLocks noGrp="1"/>
          </p:cNvSpPr>
          <p:nvPr>
            <p:ph type="dt" sz="half" idx="10"/>
          </p:nvPr>
        </p:nvSpPr>
        <p:spPr/>
        <p:txBody>
          <a:bodyPr/>
          <a:lstStyle/>
          <a:p>
            <a:fld id="{B348F109-7574-4A12-8323-0AA133486392}" type="datetimeFigureOut">
              <a:rPr lang="en-GB" smtClean="0"/>
              <a:t>03/05/2023</a:t>
            </a:fld>
            <a:endParaRPr lang="en-GB"/>
          </a:p>
        </p:txBody>
      </p:sp>
      <p:sp>
        <p:nvSpPr>
          <p:cNvPr id="4" name="Footer Placeholder 3">
            <a:extLst>
              <a:ext uri="{FF2B5EF4-FFF2-40B4-BE49-F238E27FC236}">
                <a16:creationId xmlns:a16="http://schemas.microsoft.com/office/drawing/2014/main" id="{20304329-948F-65F7-D423-43FCEE5B98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573BFEA-A703-5BB6-F9D8-20B24DB76942}"/>
              </a:ext>
            </a:extLst>
          </p:cNvPr>
          <p:cNvSpPr>
            <a:spLocks noGrp="1"/>
          </p:cNvSpPr>
          <p:nvPr>
            <p:ph type="sldNum" sz="quarter" idx="12"/>
          </p:nvPr>
        </p:nvSpPr>
        <p:spPr/>
        <p:txBody>
          <a:bodyPr/>
          <a:lstStyle/>
          <a:p>
            <a:fld id="{DEF84A7F-2428-4217-A753-7D2BC8D73FBE}" type="slidenum">
              <a:rPr lang="en-GB" smtClean="0"/>
              <a:t>‹#›</a:t>
            </a:fld>
            <a:endParaRPr lang="en-GB"/>
          </a:p>
        </p:txBody>
      </p:sp>
    </p:spTree>
    <p:extLst>
      <p:ext uri="{BB962C8B-B14F-4D97-AF65-F5344CB8AC3E}">
        <p14:creationId xmlns:p14="http://schemas.microsoft.com/office/powerpoint/2010/main" val="10952500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67DA5-06C2-2B02-8B2A-60487226E1BE}"/>
              </a:ext>
            </a:extLst>
          </p:cNvPr>
          <p:cNvSpPr>
            <a:spLocks noGrp="1"/>
          </p:cNvSpPr>
          <p:nvPr>
            <p:ph type="dt" sz="half" idx="10"/>
          </p:nvPr>
        </p:nvSpPr>
        <p:spPr/>
        <p:txBody>
          <a:bodyPr/>
          <a:lstStyle/>
          <a:p>
            <a:fld id="{B348F109-7574-4A12-8323-0AA133486392}" type="datetimeFigureOut">
              <a:rPr lang="en-GB" smtClean="0"/>
              <a:t>03/05/2023</a:t>
            </a:fld>
            <a:endParaRPr lang="en-GB"/>
          </a:p>
        </p:txBody>
      </p:sp>
      <p:sp>
        <p:nvSpPr>
          <p:cNvPr id="3" name="Footer Placeholder 2">
            <a:extLst>
              <a:ext uri="{FF2B5EF4-FFF2-40B4-BE49-F238E27FC236}">
                <a16:creationId xmlns:a16="http://schemas.microsoft.com/office/drawing/2014/main" id="{C15D615C-5258-39D5-5838-1794B4E9B2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C015E1-0755-2144-08D9-23C47C4EAAE5}"/>
              </a:ext>
            </a:extLst>
          </p:cNvPr>
          <p:cNvSpPr>
            <a:spLocks noGrp="1"/>
          </p:cNvSpPr>
          <p:nvPr>
            <p:ph type="sldNum" sz="quarter" idx="12"/>
          </p:nvPr>
        </p:nvSpPr>
        <p:spPr/>
        <p:txBody>
          <a:bodyPr/>
          <a:lstStyle/>
          <a:p>
            <a:fld id="{DEF84A7F-2428-4217-A753-7D2BC8D73FBE}" type="slidenum">
              <a:rPr lang="en-GB" smtClean="0"/>
              <a:t>‹#›</a:t>
            </a:fld>
            <a:endParaRPr lang="en-GB"/>
          </a:p>
        </p:txBody>
      </p:sp>
    </p:spTree>
    <p:extLst>
      <p:ext uri="{BB962C8B-B14F-4D97-AF65-F5344CB8AC3E}">
        <p14:creationId xmlns:p14="http://schemas.microsoft.com/office/powerpoint/2010/main" val="6844753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741D0-0F04-3F2D-755C-1CD985C01F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D725F2-5BC7-1DDE-5B25-EF7CBE3485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12E303-7338-FDBC-D70E-20363FE02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98230C-4BB2-6E49-299F-FD862771E9E1}"/>
              </a:ext>
            </a:extLst>
          </p:cNvPr>
          <p:cNvSpPr>
            <a:spLocks noGrp="1"/>
          </p:cNvSpPr>
          <p:nvPr>
            <p:ph type="dt" sz="half" idx="10"/>
          </p:nvPr>
        </p:nvSpPr>
        <p:spPr/>
        <p:txBody>
          <a:bodyPr/>
          <a:lstStyle/>
          <a:p>
            <a:fld id="{B348F109-7574-4A12-8323-0AA133486392}" type="datetimeFigureOut">
              <a:rPr lang="en-GB" smtClean="0"/>
              <a:t>03/05/2023</a:t>
            </a:fld>
            <a:endParaRPr lang="en-GB"/>
          </a:p>
        </p:txBody>
      </p:sp>
      <p:sp>
        <p:nvSpPr>
          <p:cNvPr id="6" name="Footer Placeholder 5">
            <a:extLst>
              <a:ext uri="{FF2B5EF4-FFF2-40B4-BE49-F238E27FC236}">
                <a16:creationId xmlns:a16="http://schemas.microsoft.com/office/drawing/2014/main" id="{01A6E139-7312-BDCF-ED42-A8A229C004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D259D4-FAF1-6161-FB8E-5CB3FA728B91}"/>
              </a:ext>
            </a:extLst>
          </p:cNvPr>
          <p:cNvSpPr>
            <a:spLocks noGrp="1"/>
          </p:cNvSpPr>
          <p:nvPr>
            <p:ph type="sldNum" sz="quarter" idx="12"/>
          </p:nvPr>
        </p:nvSpPr>
        <p:spPr/>
        <p:txBody>
          <a:bodyPr/>
          <a:lstStyle/>
          <a:p>
            <a:fld id="{DEF84A7F-2428-4217-A753-7D2BC8D73FBE}" type="slidenum">
              <a:rPr lang="en-GB" smtClean="0"/>
              <a:t>‹#›</a:t>
            </a:fld>
            <a:endParaRPr lang="en-GB"/>
          </a:p>
        </p:txBody>
      </p:sp>
    </p:spTree>
    <p:extLst>
      <p:ext uri="{BB962C8B-B14F-4D97-AF65-F5344CB8AC3E}">
        <p14:creationId xmlns:p14="http://schemas.microsoft.com/office/powerpoint/2010/main" val="1048162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9448-85F5-0AA9-7142-538A9DF5E1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D673FCE-E1A3-2DB5-23B2-1EC4795B5C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90E1E5-EF73-5610-3ED0-D38285AC9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BB54D8-AEE5-7380-1C3F-F782D6A100BB}"/>
              </a:ext>
            </a:extLst>
          </p:cNvPr>
          <p:cNvSpPr>
            <a:spLocks noGrp="1"/>
          </p:cNvSpPr>
          <p:nvPr>
            <p:ph type="dt" sz="half" idx="10"/>
          </p:nvPr>
        </p:nvSpPr>
        <p:spPr/>
        <p:txBody>
          <a:bodyPr/>
          <a:lstStyle/>
          <a:p>
            <a:fld id="{B348F109-7574-4A12-8323-0AA133486392}" type="datetimeFigureOut">
              <a:rPr lang="en-GB" smtClean="0"/>
              <a:t>03/05/2023</a:t>
            </a:fld>
            <a:endParaRPr lang="en-GB"/>
          </a:p>
        </p:txBody>
      </p:sp>
      <p:sp>
        <p:nvSpPr>
          <p:cNvPr id="6" name="Footer Placeholder 5">
            <a:extLst>
              <a:ext uri="{FF2B5EF4-FFF2-40B4-BE49-F238E27FC236}">
                <a16:creationId xmlns:a16="http://schemas.microsoft.com/office/drawing/2014/main" id="{61BEDD29-5C05-B0F4-C60B-7DA5D627AA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E58377-0D5D-69A7-3F1E-4882148F12C4}"/>
              </a:ext>
            </a:extLst>
          </p:cNvPr>
          <p:cNvSpPr>
            <a:spLocks noGrp="1"/>
          </p:cNvSpPr>
          <p:nvPr>
            <p:ph type="sldNum" sz="quarter" idx="12"/>
          </p:nvPr>
        </p:nvSpPr>
        <p:spPr/>
        <p:txBody>
          <a:bodyPr/>
          <a:lstStyle/>
          <a:p>
            <a:fld id="{DEF84A7F-2428-4217-A753-7D2BC8D73FBE}" type="slidenum">
              <a:rPr lang="en-GB" smtClean="0"/>
              <a:t>‹#›</a:t>
            </a:fld>
            <a:endParaRPr lang="en-GB"/>
          </a:p>
        </p:txBody>
      </p:sp>
    </p:spTree>
    <p:extLst>
      <p:ext uri="{BB962C8B-B14F-4D97-AF65-F5344CB8AC3E}">
        <p14:creationId xmlns:p14="http://schemas.microsoft.com/office/powerpoint/2010/main" val="12768457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499AE-85D7-F1F4-19B0-03F7EF8315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D09053-E38E-57D8-2363-E931ED1990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4C68BA-1D3B-4154-FE45-DFC36EBA8622}"/>
              </a:ext>
            </a:extLst>
          </p:cNvPr>
          <p:cNvSpPr>
            <a:spLocks noGrp="1"/>
          </p:cNvSpPr>
          <p:nvPr>
            <p:ph type="dt" sz="half" idx="10"/>
          </p:nvPr>
        </p:nvSpPr>
        <p:spPr/>
        <p:txBody>
          <a:bodyPr/>
          <a:lstStyle/>
          <a:p>
            <a:fld id="{B348F109-7574-4A12-8323-0AA133486392}" type="datetimeFigureOut">
              <a:rPr lang="en-GB" smtClean="0"/>
              <a:t>03/05/2023</a:t>
            </a:fld>
            <a:endParaRPr lang="en-GB"/>
          </a:p>
        </p:txBody>
      </p:sp>
      <p:sp>
        <p:nvSpPr>
          <p:cNvPr id="5" name="Footer Placeholder 4">
            <a:extLst>
              <a:ext uri="{FF2B5EF4-FFF2-40B4-BE49-F238E27FC236}">
                <a16:creationId xmlns:a16="http://schemas.microsoft.com/office/drawing/2014/main" id="{C79476BC-4E5B-B5FC-A1C7-B420CC267E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58F513-B5C3-1201-D8A3-2697516CBEE3}"/>
              </a:ext>
            </a:extLst>
          </p:cNvPr>
          <p:cNvSpPr>
            <a:spLocks noGrp="1"/>
          </p:cNvSpPr>
          <p:nvPr>
            <p:ph type="sldNum" sz="quarter" idx="12"/>
          </p:nvPr>
        </p:nvSpPr>
        <p:spPr/>
        <p:txBody>
          <a:bodyPr/>
          <a:lstStyle/>
          <a:p>
            <a:fld id="{DEF84A7F-2428-4217-A753-7D2BC8D73FBE}" type="slidenum">
              <a:rPr lang="en-GB" smtClean="0"/>
              <a:t>‹#›</a:t>
            </a:fld>
            <a:endParaRPr lang="en-GB"/>
          </a:p>
        </p:txBody>
      </p:sp>
    </p:spTree>
    <p:extLst>
      <p:ext uri="{BB962C8B-B14F-4D97-AF65-F5344CB8AC3E}">
        <p14:creationId xmlns:p14="http://schemas.microsoft.com/office/powerpoint/2010/main" val="4006096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DF620D-127B-9F5C-C2B4-537F18BF4D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6E6C08-4F31-FD76-5039-DB594C9CEA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154F12-B4F6-3B9E-367A-2E331FF38200}"/>
              </a:ext>
            </a:extLst>
          </p:cNvPr>
          <p:cNvSpPr>
            <a:spLocks noGrp="1"/>
          </p:cNvSpPr>
          <p:nvPr>
            <p:ph type="dt" sz="half" idx="10"/>
          </p:nvPr>
        </p:nvSpPr>
        <p:spPr/>
        <p:txBody>
          <a:bodyPr/>
          <a:lstStyle/>
          <a:p>
            <a:fld id="{B348F109-7574-4A12-8323-0AA133486392}" type="datetimeFigureOut">
              <a:rPr lang="en-GB" smtClean="0"/>
              <a:t>03/05/2023</a:t>
            </a:fld>
            <a:endParaRPr lang="en-GB"/>
          </a:p>
        </p:txBody>
      </p:sp>
      <p:sp>
        <p:nvSpPr>
          <p:cNvPr id="5" name="Footer Placeholder 4">
            <a:extLst>
              <a:ext uri="{FF2B5EF4-FFF2-40B4-BE49-F238E27FC236}">
                <a16:creationId xmlns:a16="http://schemas.microsoft.com/office/drawing/2014/main" id="{C11A621B-5A47-0D5A-AFF1-1C2084D4C8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471F6C-991E-4F04-1AB9-4FF380311814}"/>
              </a:ext>
            </a:extLst>
          </p:cNvPr>
          <p:cNvSpPr>
            <a:spLocks noGrp="1"/>
          </p:cNvSpPr>
          <p:nvPr>
            <p:ph type="sldNum" sz="quarter" idx="12"/>
          </p:nvPr>
        </p:nvSpPr>
        <p:spPr/>
        <p:txBody>
          <a:bodyPr/>
          <a:lstStyle/>
          <a:p>
            <a:fld id="{DEF84A7F-2428-4217-A753-7D2BC8D73FBE}" type="slidenum">
              <a:rPr lang="en-GB" smtClean="0"/>
              <a:t>‹#›</a:t>
            </a:fld>
            <a:endParaRPr lang="en-GB"/>
          </a:p>
        </p:txBody>
      </p:sp>
    </p:spTree>
    <p:extLst>
      <p:ext uri="{BB962C8B-B14F-4D97-AF65-F5344CB8AC3E}">
        <p14:creationId xmlns:p14="http://schemas.microsoft.com/office/powerpoint/2010/main" val="21237254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826957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1_Title, subtitle &amp; content">
  <p:cSld name="1_Title, subtitle &amp; content">
    <p:spTree>
      <p:nvGrpSpPr>
        <p:cNvPr id="1" name="Shape 16"/>
        <p:cNvGrpSpPr/>
        <p:nvPr/>
      </p:nvGrpSpPr>
      <p:grpSpPr>
        <a:xfrm>
          <a:off x="0" y="0"/>
          <a:ext cx="0" cy="0"/>
          <a:chOff x="0" y="0"/>
          <a:chExt cx="0" cy="0"/>
        </a:xfrm>
      </p:grpSpPr>
      <p:sp>
        <p:nvSpPr>
          <p:cNvPr id="17" name="Google Shape;17;p32"/>
          <p:cNvSpPr txBox="1">
            <a:spLocks noGrp="1"/>
          </p:cNvSpPr>
          <p:nvPr>
            <p:ph type="body" idx="1"/>
          </p:nvPr>
        </p:nvSpPr>
        <p:spPr>
          <a:xfrm>
            <a:off x="906464" y="1592262"/>
            <a:ext cx="4929257"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2"/>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2"/>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2"/>
          <p:cNvSpPr txBox="1">
            <a:spLocks noGrp="1"/>
          </p:cNvSpPr>
          <p:nvPr>
            <p:ph type="body" idx="3"/>
          </p:nvPr>
        </p:nvSpPr>
        <p:spPr>
          <a:xfrm>
            <a:off x="6370568" y="1592262"/>
            <a:ext cx="4929257"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13553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3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83445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bottom">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6403349"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85F6F67A-D083-4FD6-AA0C-A041F592348F}"/>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1119924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mp; 3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92099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mp; 3 content with pink callou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
            <a:extLst>
              <a:ext uri="{FF2B5EF4-FFF2-40B4-BE49-F238E27FC236}">
                <a16:creationId xmlns:a16="http://schemas.microsoft.com/office/drawing/2014/main" id="{E66F8E85-E11E-4D83-8C64-EBA0B34C5521}"/>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1965742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graph with titl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2039565" y="1532878"/>
            <a:ext cx="8112871"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2039831" y="1999130"/>
            <a:ext cx="8112338" cy="3702927"/>
          </a:xfrm>
          <a:solidFill>
            <a:schemeClr val="bg2">
              <a:lumMod val="20000"/>
              <a:lumOff val="80000"/>
            </a:schemeClr>
          </a:solidFill>
        </p:spPr>
        <p:txBody>
          <a:bodyPr/>
          <a:lstStyle>
            <a:lvl1pPr marL="0" indent="0">
              <a:buNone/>
              <a:defRPr sz="1600"/>
            </a:lvl1pPr>
          </a:lstStyle>
          <a:p>
            <a:r>
              <a:rPr lang="en-GB"/>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2039565" y="5749501"/>
            <a:ext cx="8112871"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C458DEB9-9AB7-4ACE-AE31-8AF903593611}"/>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5C61C21-A8E6-472E-99BC-490D2AA6D726}"/>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498474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2 graphs with text &amp;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5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906463" y="1999130"/>
            <a:ext cx="4779962" cy="2411505"/>
          </a:xfrm>
          <a:solidFill>
            <a:schemeClr val="bg2">
              <a:lumMod val="20000"/>
              <a:lumOff val="80000"/>
            </a:schemeClr>
          </a:solidFill>
        </p:spPr>
        <p:txBody>
          <a:bodyPr/>
          <a:lstStyle>
            <a:lvl1pPr marL="0" indent="0">
              <a:buNone/>
              <a:defRPr sz="1600"/>
            </a:lvl1pPr>
          </a:lstStyle>
          <a:p>
            <a:r>
              <a:rPr lang="en-GB"/>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9065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4" name="Text Placeholder 3">
            <a:extLst>
              <a:ext uri="{FF2B5EF4-FFF2-40B4-BE49-F238E27FC236}">
                <a16:creationId xmlns:a16="http://schemas.microsoft.com/office/drawing/2014/main" id="{D8486FD2-0742-409A-B501-45247128BE73}"/>
              </a:ext>
            </a:extLst>
          </p:cNvPr>
          <p:cNvSpPr>
            <a:spLocks noGrp="1"/>
          </p:cNvSpPr>
          <p:nvPr>
            <p:ph type="body" sz="quarter" idx="21" hasCustomPrompt="1"/>
          </p:nvPr>
        </p:nvSpPr>
        <p:spPr>
          <a:xfrm>
            <a:off x="906461" y="4544359"/>
            <a:ext cx="4779956" cy="1010462"/>
          </a:xfrm>
        </p:spPr>
        <p:txBody>
          <a:bodyPr/>
          <a:lstStyle>
            <a:lvl1pPr marL="134938" indent="-134938">
              <a:defRPr sz="1400"/>
            </a:lvl1pPr>
          </a:lstStyle>
          <a:p>
            <a:pPr lvl="0"/>
            <a:r>
              <a:rPr lang="en-US"/>
              <a:t>Add first level body copy</a:t>
            </a:r>
            <a:endParaRPr lang="en-GB"/>
          </a:p>
        </p:txBody>
      </p:sp>
      <p:sp>
        <p:nvSpPr>
          <p:cNvPr id="16" name="Title 1">
            <a:extLst>
              <a:ext uri="{FF2B5EF4-FFF2-40B4-BE49-F238E27FC236}">
                <a16:creationId xmlns:a16="http://schemas.microsoft.com/office/drawing/2014/main" id="{75C516CB-64FB-41AB-A15A-8D5426967D9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8" name="Text Placeholder 3">
            <a:extLst>
              <a:ext uri="{FF2B5EF4-FFF2-40B4-BE49-F238E27FC236}">
                <a16:creationId xmlns:a16="http://schemas.microsoft.com/office/drawing/2014/main" id="{EBC44855-F43B-49F1-B4CE-90A9B6FEC6D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5" name="Text Placeholder 9">
            <a:extLst>
              <a:ext uri="{FF2B5EF4-FFF2-40B4-BE49-F238E27FC236}">
                <a16:creationId xmlns:a16="http://schemas.microsoft.com/office/drawing/2014/main" id="{54DABF8B-F946-4C2E-9403-3E1F24A49B0B}"/>
              </a:ext>
            </a:extLst>
          </p:cNvPr>
          <p:cNvSpPr>
            <a:spLocks noGrp="1"/>
          </p:cNvSpPr>
          <p:nvPr>
            <p:ph type="body" sz="quarter" idx="22" hasCustomPrompt="1"/>
          </p:nvPr>
        </p:nvSpPr>
        <p:spPr>
          <a:xfrm>
            <a:off x="65199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7" name="Chart Placeholder 9">
            <a:extLst>
              <a:ext uri="{FF2B5EF4-FFF2-40B4-BE49-F238E27FC236}">
                <a16:creationId xmlns:a16="http://schemas.microsoft.com/office/drawing/2014/main" id="{8C992EB9-DF5A-4BEB-B9D4-5FF0902E7027}"/>
              </a:ext>
            </a:extLst>
          </p:cNvPr>
          <p:cNvSpPr>
            <a:spLocks noGrp="1"/>
          </p:cNvSpPr>
          <p:nvPr>
            <p:ph type="chart" sz="quarter" idx="23" hasCustomPrompt="1"/>
          </p:nvPr>
        </p:nvSpPr>
        <p:spPr>
          <a:xfrm>
            <a:off x="6519863" y="1999130"/>
            <a:ext cx="4779962" cy="2411505"/>
          </a:xfrm>
          <a:solidFill>
            <a:schemeClr val="bg2">
              <a:lumMod val="20000"/>
              <a:lumOff val="80000"/>
            </a:schemeClr>
          </a:solidFill>
        </p:spPr>
        <p:txBody>
          <a:bodyPr/>
          <a:lstStyle>
            <a:lvl1pPr marL="0" indent="0">
              <a:buNone/>
              <a:defRPr sz="1600"/>
            </a:lvl1pPr>
          </a:lstStyle>
          <a:p>
            <a:r>
              <a:rPr lang="en-GB"/>
              <a:t>Add graph</a:t>
            </a:r>
          </a:p>
        </p:txBody>
      </p:sp>
      <p:sp>
        <p:nvSpPr>
          <p:cNvPr id="19" name="Text Placeholder 9">
            <a:extLst>
              <a:ext uri="{FF2B5EF4-FFF2-40B4-BE49-F238E27FC236}">
                <a16:creationId xmlns:a16="http://schemas.microsoft.com/office/drawing/2014/main" id="{D6062728-491B-4969-A0E0-7AAA0C942273}"/>
              </a:ext>
            </a:extLst>
          </p:cNvPr>
          <p:cNvSpPr>
            <a:spLocks noGrp="1"/>
          </p:cNvSpPr>
          <p:nvPr>
            <p:ph type="body" sz="quarter" idx="24" hasCustomPrompt="1"/>
          </p:nvPr>
        </p:nvSpPr>
        <p:spPr>
          <a:xfrm>
            <a:off x="65199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20" name="Text Placeholder 3">
            <a:extLst>
              <a:ext uri="{FF2B5EF4-FFF2-40B4-BE49-F238E27FC236}">
                <a16:creationId xmlns:a16="http://schemas.microsoft.com/office/drawing/2014/main" id="{EBB02456-66F8-4E20-BD4D-D00758C8DAAF}"/>
              </a:ext>
            </a:extLst>
          </p:cNvPr>
          <p:cNvSpPr>
            <a:spLocks noGrp="1"/>
          </p:cNvSpPr>
          <p:nvPr>
            <p:ph type="body" sz="quarter" idx="25" hasCustomPrompt="1"/>
          </p:nvPr>
        </p:nvSpPr>
        <p:spPr>
          <a:xfrm>
            <a:off x="6519861" y="4544359"/>
            <a:ext cx="4779956" cy="1010462"/>
          </a:xfrm>
        </p:spPr>
        <p:txBody>
          <a:bodyPr/>
          <a:lstStyle>
            <a:lvl1pPr marL="134938" indent="-134938">
              <a:defRPr sz="1400"/>
            </a:lvl1pPr>
          </a:lstStyle>
          <a:p>
            <a:pPr lvl="0"/>
            <a:r>
              <a:rPr lang="en-US"/>
              <a:t>Add first level body copy</a:t>
            </a:r>
            <a:endParaRPr lang="en-GB"/>
          </a:p>
        </p:txBody>
      </p:sp>
    </p:spTree>
    <p:extLst>
      <p:ext uri="{BB962C8B-B14F-4D97-AF65-F5344CB8AC3E}">
        <p14:creationId xmlns:p14="http://schemas.microsoft.com/office/powerpoint/2010/main" val="1710260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ext box &amp; graph with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463" y="1559934"/>
            <a:ext cx="4784889"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title</a:t>
            </a:r>
            <a:endParaRPr lang="en-GB"/>
          </a:p>
        </p:txBody>
      </p:sp>
      <p:sp>
        <p:nvSpPr>
          <p:cNvPr id="9" name="Text Placeholder 9">
            <a:extLst>
              <a:ext uri="{FF2B5EF4-FFF2-40B4-BE49-F238E27FC236}">
                <a16:creationId xmlns:a16="http://schemas.microsoft.com/office/drawing/2014/main" id="{1E8DC738-4037-4237-BAB7-86B39D39E3DB}"/>
              </a:ext>
            </a:extLst>
          </p:cNvPr>
          <p:cNvSpPr>
            <a:spLocks noGrp="1"/>
          </p:cNvSpPr>
          <p:nvPr>
            <p:ph type="body" sz="quarter" idx="16" hasCustomPrompt="1"/>
          </p:nvPr>
        </p:nvSpPr>
        <p:spPr>
          <a:xfrm>
            <a:off x="6358059" y="1559934"/>
            <a:ext cx="4942091"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1" name="Chart Placeholder 9">
            <a:extLst>
              <a:ext uri="{FF2B5EF4-FFF2-40B4-BE49-F238E27FC236}">
                <a16:creationId xmlns:a16="http://schemas.microsoft.com/office/drawing/2014/main" id="{59693680-0040-4E91-884A-D427AF4875DC}"/>
              </a:ext>
            </a:extLst>
          </p:cNvPr>
          <p:cNvSpPr>
            <a:spLocks noGrp="1"/>
          </p:cNvSpPr>
          <p:nvPr>
            <p:ph type="chart" sz="quarter" idx="18" hasCustomPrompt="1"/>
          </p:nvPr>
        </p:nvSpPr>
        <p:spPr>
          <a:xfrm>
            <a:off x="6358059" y="1999130"/>
            <a:ext cx="4941766" cy="3579737"/>
          </a:xfrm>
          <a:solidFill>
            <a:schemeClr val="bg2">
              <a:lumMod val="20000"/>
              <a:lumOff val="80000"/>
            </a:schemeClr>
          </a:solidFill>
        </p:spPr>
        <p:txBody>
          <a:bodyPr/>
          <a:lstStyle>
            <a:lvl1pPr marL="0" indent="0">
              <a:buNone/>
              <a:defRPr sz="1600"/>
            </a:lvl1pPr>
          </a:lstStyle>
          <a:p>
            <a:r>
              <a:rPr lang="en-GB"/>
              <a:t>Add graph</a:t>
            </a:r>
          </a:p>
        </p:txBody>
      </p:sp>
      <p:sp>
        <p:nvSpPr>
          <p:cNvPr id="14" name="Text Placeholder 9">
            <a:extLst>
              <a:ext uri="{FF2B5EF4-FFF2-40B4-BE49-F238E27FC236}">
                <a16:creationId xmlns:a16="http://schemas.microsoft.com/office/drawing/2014/main" id="{8F58ECE0-1B4F-46E5-BD09-716EBD33EB53}"/>
              </a:ext>
            </a:extLst>
          </p:cNvPr>
          <p:cNvSpPr>
            <a:spLocks noGrp="1"/>
          </p:cNvSpPr>
          <p:nvPr>
            <p:ph type="body" sz="quarter" idx="20" hasCustomPrompt="1"/>
          </p:nvPr>
        </p:nvSpPr>
        <p:spPr>
          <a:xfrm>
            <a:off x="6358059" y="5757371"/>
            <a:ext cx="4941766" cy="242103"/>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12" name="Content Placeholder 4">
            <a:extLst>
              <a:ext uri="{FF2B5EF4-FFF2-40B4-BE49-F238E27FC236}">
                <a16:creationId xmlns:a16="http://schemas.microsoft.com/office/drawing/2014/main" id="{1A5B07B7-037F-468E-8448-5A29FA5C1783}"/>
              </a:ext>
            </a:extLst>
          </p:cNvPr>
          <p:cNvSpPr>
            <a:spLocks noGrp="1"/>
          </p:cNvSpPr>
          <p:nvPr>
            <p:ph sz="quarter" idx="11" hasCustomPrompt="1"/>
          </p:nvPr>
        </p:nvSpPr>
        <p:spPr>
          <a:xfrm>
            <a:off x="906464" y="1999130"/>
            <a:ext cx="4785420" cy="38587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7EA24D25-6338-4D89-B23F-AFC937C38DBC}"/>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6" name="Text Placeholder 3">
            <a:extLst>
              <a:ext uri="{FF2B5EF4-FFF2-40B4-BE49-F238E27FC236}">
                <a16:creationId xmlns:a16="http://schemas.microsoft.com/office/drawing/2014/main" id="{F748BD08-B8C9-4550-A6AD-F538C91EF48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759116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text &amp; tabl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297220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4178300" y="1592263"/>
            <a:ext cx="7121525" cy="4265613"/>
          </a:xfrm>
          <a:solidFill>
            <a:schemeClr val="bg2">
              <a:lumMod val="20000"/>
              <a:lumOff val="80000"/>
            </a:schemeClr>
          </a:solidFill>
        </p:spPr>
        <p:txBody>
          <a:bodyPr/>
          <a:lstStyle>
            <a:lvl1pPr marL="0" indent="0">
              <a:buNone/>
              <a:defRPr sz="1600"/>
            </a:lvl1pPr>
          </a:lstStyle>
          <a:p>
            <a:r>
              <a:rPr lang="en-GB"/>
              <a:t>Add table</a:t>
            </a:r>
          </a:p>
        </p:txBody>
      </p:sp>
      <p:sp>
        <p:nvSpPr>
          <p:cNvPr id="8" name="Title 1">
            <a:extLst>
              <a:ext uri="{FF2B5EF4-FFF2-40B4-BE49-F238E27FC236}">
                <a16:creationId xmlns:a16="http://schemas.microsoft.com/office/drawing/2014/main" id="{A6B8A2C8-F818-400B-AA9D-F517A11CFB98}"/>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0" name="Text Placeholder 3">
            <a:extLst>
              <a:ext uri="{FF2B5EF4-FFF2-40B4-BE49-F238E27FC236}">
                <a16:creationId xmlns:a16="http://schemas.microsoft.com/office/drawing/2014/main" id="{F23AF189-54C8-4682-90AF-B2D0581D368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06394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EE4D82-B4A0-4D23-8D01-9E3F98900ADC}"/>
              </a:ext>
            </a:extLst>
          </p:cNvPr>
          <p:cNvSpPr/>
          <p:nvPr userDrawn="1"/>
        </p:nvSpPr>
        <p:spPr bwMode="gray">
          <a:xfrm>
            <a:off x="836705" y="630238"/>
            <a:ext cx="10518590" cy="879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err="1">
              <a:solidFill>
                <a:schemeClr val="bg1"/>
              </a:solidFill>
              <a:latin typeface="Brave Sans" panose="020B0504020101010102" pitchFamily="34" charset="0"/>
              <a:cs typeface="Brave Sans" panose="020B0504020101010102" pitchFamily="34" charset="0"/>
            </a:endParaRPr>
          </a:p>
        </p:txBody>
      </p:sp>
    </p:spTree>
    <p:extLst>
      <p:ext uri="{BB962C8B-B14F-4D97-AF65-F5344CB8AC3E}">
        <p14:creationId xmlns:p14="http://schemas.microsoft.com/office/powerpoint/2010/main" val="14003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906462" y="1592263"/>
            <a:ext cx="10393361" cy="4265613"/>
          </a:xfrm>
          <a:solidFill>
            <a:schemeClr val="bg2">
              <a:lumMod val="20000"/>
              <a:lumOff val="80000"/>
            </a:schemeClr>
          </a:solidFill>
        </p:spPr>
        <p:txBody>
          <a:bodyPr/>
          <a:lstStyle>
            <a:lvl1pPr marL="0" indent="0">
              <a:buNone/>
              <a:defRPr sz="1600"/>
            </a:lvl1pPr>
          </a:lstStyle>
          <a:p>
            <a:r>
              <a:rPr lang="en-GB"/>
              <a:t>Add table</a:t>
            </a:r>
          </a:p>
        </p:txBody>
      </p:sp>
      <p:sp>
        <p:nvSpPr>
          <p:cNvPr id="7" name="Title 1">
            <a:extLst>
              <a:ext uri="{FF2B5EF4-FFF2-40B4-BE49-F238E27FC236}">
                <a16:creationId xmlns:a16="http://schemas.microsoft.com/office/drawing/2014/main" id="{1C1F7C03-37EE-463A-A910-97529A017ED9}"/>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D68EE590-3ED0-4815-8767-B8E90785ACD9}"/>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091061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pic with captio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3" y="1592263"/>
            <a:ext cx="10393362" cy="426561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0" name="Text Placeholder 9">
            <a:extLst>
              <a:ext uri="{FF2B5EF4-FFF2-40B4-BE49-F238E27FC236}">
                <a16:creationId xmlns:a16="http://schemas.microsoft.com/office/drawing/2014/main" id="{75C1C585-F7B3-47D7-9F59-BA03B794FAAB}"/>
              </a:ext>
            </a:extLst>
          </p:cNvPr>
          <p:cNvSpPr>
            <a:spLocks noGrp="1"/>
          </p:cNvSpPr>
          <p:nvPr>
            <p:ph type="body" sz="quarter" idx="13" hasCustomPrompt="1"/>
          </p:nvPr>
        </p:nvSpPr>
        <p:spPr>
          <a:xfrm>
            <a:off x="906463" y="5512279"/>
            <a:ext cx="10393362"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7403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4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2"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8" name="Text Placeholder 9">
            <a:extLst>
              <a:ext uri="{FF2B5EF4-FFF2-40B4-BE49-F238E27FC236}">
                <a16:creationId xmlns:a16="http://schemas.microsoft.com/office/drawing/2014/main" id="{B2272C8A-2075-4FD0-8954-8369EB1314B7}"/>
              </a:ext>
            </a:extLst>
          </p:cNvPr>
          <p:cNvSpPr>
            <a:spLocks noGrp="1"/>
          </p:cNvSpPr>
          <p:nvPr>
            <p:ph type="body" sz="quarter" idx="20" hasCustomPrompt="1"/>
          </p:nvPr>
        </p:nvSpPr>
        <p:spPr>
          <a:xfrm>
            <a:off x="906462"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9" name="Picture Placeholder 7">
            <a:extLst>
              <a:ext uri="{FF2B5EF4-FFF2-40B4-BE49-F238E27FC236}">
                <a16:creationId xmlns:a16="http://schemas.microsoft.com/office/drawing/2014/main" id="{9F834D9C-3B92-4F61-A784-44587D75D7FE}"/>
              </a:ext>
            </a:extLst>
          </p:cNvPr>
          <p:cNvSpPr>
            <a:spLocks noGrp="1"/>
          </p:cNvSpPr>
          <p:nvPr>
            <p:ph type="pic" sz="quarter" idx="21" hasCustomPrompt="1"/>
          </p:nvPr>
        </p:nvSpPr>
        <p:spPr>
          <a:xfrm>
            <a:off x="906462"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0" name="Text Placeholder 9">
            <a:extLst>
              <a:ext uri="{FF2B5EF4-FFF2-40B4-BE49-F238E27FC236}">
                <a16:creationId xmlns:a16="http://schemas.microsoft.com/office/drawing/2014/main" id="{B2805005-9CB6-4A6C-BA20-589CDE8E3CA1}"/>
              </a:ext>
            </a:extLst>
          </p:cNvPr>
          <p:cNvSpPr>
            <a:spLocks noGrp="1"/>
          </p:cNvSpPr>
          <p:nvPr>
            <p:ph type="body" sz="quarter" idx="22" hasCustomPrompt="1"/>
          </p:nvPr>
        </p:nvSpPr>
        <p:spPr>
          <a:xfrm>
            <a:off x="906462"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26" name="Title 1">
            <a:extLst>
              <a:ext uri="{FF2B5EF4-FFF2-40B4-BE49-F238E27FC236}">
                <a16:creationId xmlns:a16="http://schemas.microsoft.com/office/drawing/2014/main" id="{57222905-2F14-47F1-99A6-06773954A799}"/>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32" name="Text Placeholder 3">
            <a:extLst>
              <a:ext uri="{FF2B5EF4-FFF2-40B4-BE49-F238E27FC236}">
                <a16:creationId xmlns:a16="http://schemas.microsoft.com/office/drawing/2014/main" id="{C47EC3CE-08E6-4FE7-B0D7-2DA955BF82A9}"/>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8" name="Picture Placeholder 7">
            <a:extLst>
              <a:ext uri="{FF2B5EF4-FFF2-40B4-BE49-F238E27FC236}">
                <a16:creationId xmlns:a16="http://schemas.microsoft.com/office/drawing/2014/main" id="{0FCE2297-5715-415F-989A-21C43C6BE274}"/>
              </a:ext>
            </a:extLst>
          </p:cNvPr>
          <p:cNvSpPr>
            <a:spLocks noGrp="1"/>
          </p:cNvSpPr>
          <p:nvPr>
            <p:ph type="pic" sz="quarter" idx="23" hasCustomPrompt="1"/>
          </p:nvPr>
        </p:nvSpPr>
        <p:spPr>
          <a:xfrm>
            <a:off x="8127448"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9" name="Text Placeholder 9">
            <a:extLst>
              <a:ext uri="{FF2B5EF4-FFF2-40B4-BE49-F238E27FC236}">
                <a16:creationId xmlns:a16="http://schemas.microsoft.com/office/drawing/2014/main" id="{B401E369-C630-4F33-93FD-AAB7B5C4E592}"/>
              </a:ext>
            </a:extLst>
          </p:cNvPr>
          <p:cNvSpPr>
            <a:spLocks noGrp="1"/>
          </p:cNvSpPr>
          <p:nvPr>
            <p:ph type="body" sz="quarter" idx="24" hasCustomPrompt="1"/>
          </p:nvPr>
        </p:nvSpPr>
        <p:spPr>
          <a:xfrm>
            <a:off x="8127448"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0" name="Picture Placeholder 7">
            <a:extLst>
              <a:ext uri="{FF2B5EF4-FFF2-40B4-BE49-F238E27FC236}">
                <a16:creationId xmlns:a16="http://schemas.microsoft.com/office/drawing/2014/main" id="{69DA894B-3A77-4039-9E06-5D4A4CBB34E4}"/>
              </a:ext>
            </a:extLst>
          </p:cNvPr>
          <p:cNvSpPr>
            <a:spLocks noGrp="1"/>
          </p:cNvSpPr>
          <p:nvPr>
            <p:ph type="pic" sz="quarter" idx="25" hasCustomPrompt="1"/>
          </p:nvPr>
        </p:nvSpPr>
        <p:spPr>
          <a:xfrm>
            <a:off x="8127448"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1" name="Text Placeholder 9">
            <a:extLst>
              <a:ext uri="{FF2B5EF4-FFF2-40B4-BE49-F238E27FC236}">
                <a16:creationId xmlns:a16="http://schemas.microsoft.com/office/drawing/2014/main" id="{26A699C0-3C99-4CC4-9299-A29775AE0EB8}"/>
              </a:ext>
            </a:extLst>
          </p:cNvPr>
          <p:cNvSpPr>
            <a:spLocks noGrp="1"/>
          </p:cNvSpPr>
          <p:nvPr>
            <p:ph type="body" sz="quarter" idx="26" hasCustomPrompt="1"/>
          </p:nvPr>
        </p:nvSpPr>
        <p:spPr>
          <a:xfrm>
            <a:off x="8127448"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3" name="Picture Placeholder 7">
            <a:extLst>
              <a:ext uri="{FF2B5EF4-FFF2-40B4-BE49-F238E27FC236}">
                <a16:creationId xmlns:a16="http://schemas.microsoft.com/office/drawing/2014/main" id="{329FCA89-66DA-4EEB-86AB-16E34D113A5B}"/>
              </a:ext>
            </a:extLst>
          </p:cNvPr>
          <p:cNvSpPr>
            <a:spLocks noGrp="1"/>
          </p:cNvSpPr>
          <p:nvPr>
            <p:ph type="pic" sz="quarter" idx="27" hasCustomPrompt="1"/>
          </p:nvPr>
        </p:nvSpPr>
        <p:spPr>
          <a:xfrm>
            <a:off x="4516955"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4" name="Text Placeholder 9">
            <a:extLst>
              <a:ext uri="{FF2B5EF4-FFF2-40B4-BE49-F238E27FC236}">
                <a16:creationId xmlns:a16="http://schemas.microsoft.com/office/drawing/2014/main" id="{12CF2E81-D19B-4BB4-A530-673FE1E269F8}"/>
              </a:ext>
            </a:extLst>
          </p:cNvPr>
          <p:cNvSpPr>
            <a:spLocks noGrp="1"/>
          </p:cNvSpPr>
          <p:nvPr>
            <p:ph type="body" sz="quarter" idx="28" hasCustomPrompt="1"/>
          </p:nvPr>
        </p:nvSpPr>
        <p:spPr>
          <a:xfrm>
            <a:off x="4516955"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5" name="Picture Placeholder 7">
            <a:extLst>
              <a:ext uri="{FF2B5EF4-FFF2-40B4-BE49-F238E27FC236}">
                <a16:creationId xmlns:a16="http://schemas.microsoft.com/office/drawing/2014/main" id="{C93E7E5B-1799-4786-9F38-E2433E4574E6}"/>
              </a:ext>
            </a:extLst>
          </p:cNvPr>
          <p:cNvSpPr>
            <a:spLocks noGrp="1"/>
          </p:cNvSpPr>
          <p:nvPr>
            <p:ph type="pic" sz="quarter" idx="29" hasCustomPrompt="1"/>
          </p:nvPr>
        </p:nvSpPr>
        <p:spPr>
          <a:xfrm>
            <a:off x="4516955"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6" name="Text Placeholder 9">
            <a:extLst>
              <a:ext uri="{FF2B5EF4-FFF2-40B4-BE49-F238E27FC236}">
                <a16:creationId xmlns:a16="http://schemas.microsoft.com/office/drawing/2014/main" id="{184DF83C-1D00-4A59-9CB9-73A98001C2EA}"/>
              </a:ext>
            </a:extLst>
          </p:cNvPr>
          <p:cNvSpPr>
            <a:spLocks noGrp="1"/>
          </p:cNvSpPr>
          <p:nvPr>
            <p:ph type="body" sz="quarter" idx="30" hasCustomPrompt="1"/>
          </p:nvPr>
        </p:nvSpPr>
        <p:spPr>
          <a:xfrm>
            <a:off x="4516955"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Tree>
    <p:extLst>
      <p:ext uri="{BB962C8B-B14F-4D97-AF65-F5344CB8AC3E}">
        <p14:creationId xmlns:p14="http://schemas.microsoft.com/office/powerpoint/2010/main" val="2168397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mp; pic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Person x1</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5" name="Picture Placeholder 7">
            <a:extLst>
              <a:ext uri="{FF2B5EF4-FFF2-40B4-BE49-F238E27FC236}">
                <a16:creationId xmlns:a16="http://schemas.microsoft.com/office/drawing/2014/main" id="{1F4F3F20-82EB-4BBF-80E7-89336978D519}"/>
              </a:ext>
            </a:extLst>
          </p:cNvPr>
          <p:cNvSpPr>
            <a:spLocks noGrp="1"/>
          </p:cNvSpPr>
          <p:nvPr>
            <p:ph type="pic" sz="quarter" idx="12" hasCustomPrompt="1"/>
          </p:nvPr>
        </p:nvSpPr>
        <p:spPr>
          <a:xfrm>
            <a:off x="906463" y="1592263"/>
            <a:ext cx="2463461"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6" name="Text Placeholder 9">
            <a:extLst>
              <a:ext uri="{FF2B5EF4-FFF2-40B4-BE49-F238E27FC236}">
                <a16:creationId xmlns:a16="http://schemas.microsoft.com/office/drawing/2014/main" id="{6211F088-6EBE-48DF-BF0B-4829481D56EC}"/>
              </a:ext>
            </a:extLst>
          </p:cNvPr>
          <p:cNvSpPr>
            <a:spLocks noGrp="1"/>
          </p:cNvSpPr>
          <p:nvPr>
            <p:ph type="body" sz="quarter" idx="13" hasCustomPrompt="1"/>
          </p:nvPr>
        </p:nvSpPr>
        <p:spPr>
          <a:xfrm>
            <a:off x="906463" y="3683973"/>
            <a:ext cx="2462109"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7" name="Text Placeholder 4">
            <a:extLst>
              <a:ext uri="{FF2B5EF4-FFF2-40B4-BE49-F238E27FC236}">
                <a16:creationId xmlns:a16="http://schemas.microsoft.com/office/drawing/2014/main" id="{C5E10A17-9825-4163-81DF-4DDE28D255D0}"/>
              </a:ext>
            </a:extLst>
          </p:cNvPr>
          <p:cNvSpPr>
            <a:spLocks noGrp="1"/>
          </p:cNvSpPr>
          <p:nvPr>
            <p:ph type="body" sz="quarter" idx="31" hasCustomPrompt="1"/>
          </p:nvPr>
        </p:nvSpPr>
        <p:spPr>
          <a:xfrm>
            <a:off x="3708971" y="1592262"/>
            <a:ext cx="7576566" cy="4265613"/>
          </a:xfrm>
        </p:spPr>
        <p:txBody>
          <a:bodyPr vert="horz" lIns="0" tIns="45720" rIns="91440" bIns="45720" rtlCol="0">
            <a:noAutofit/>
          </a:bodyPr>
          <a:lstStyle>
            <a:lvl1pPr>
              <a:defRPr lang="en-US" sz="1600" dirty="0" smtClean="0"/>
            </a:lvl1pPr>
            <a:lvl2pPr>
              <a:defRPr lang="en-US" sz="1600" dirty="0" smtClean="0"/>
            </a:lvl2pPr>
            <a:lvl3pPr>
              <a:defRPr lang="en-GB" sz="16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739841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mp; pic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people x2</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8" name="Text Placeholder 4">
            <a:extLst>
              <a:ext uri="{FF2B5EF4-FFF2-40B4-BE49-F238E27FC236}">
                <a16:creationId xmlns:a16="http://schemas.microsoft.com/office/drawing/2014/main" id="{1FAF04D7-8B74-471D-9FA1-3C6FED8E9192}"/>
              </a:ext>
            </a:extLst>
          </p:cNvPr>
          <p:cNvSpPr>
            <a:spLocks noGrp="1"/>
          </p:cNvSpPr>
          <p:nvPr>
            <p:ph type="body" sz="quarter" idx="31" hasCustomPrompt="1"/>
          </p:nvPr>
        </p:nvSpPr>
        <p:spPr>
          <a:xfrm>
            <a:off x="2947598" y="1592262"/>
            <a:ext cx="2805930" cy="4265613"/>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9" name="Picture Placeholder 7">
            <a:extLst>
              <a:ext uri="{FF2B5EF4-FFF2-40B4-BE49-F238E27FC236}">
                <a16:creationId xmlns:a16="http://schemas.microsoft.com/office/drawing/2014/main" id="{35D0F6B1-1FD7-4B9F-A213-CDA7AA7BE50C}"/>
              </a:ext>
            </a:extLst>
          </p:cNvPr>
          <p:cNvSpPr>
            <a:spLocks noGrp="1"/>
          </p:cNvSpPr>
          <p:nvPr>
            <p:ph type="pic" sz="quarter" idx="12" hasCustomPrompt="1"/>
          </p:nvPr>
        </p:nvSpPr>
        <p:spPr>
          <a:xfrm>
            <a:off x="906463" y="1592263"/>
            <a:ext cx="1786045"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0" name="Text Placeholder 9">
            <a:extLst>
              <a:ext uri="{FF2B5EF4-FFF2-40B4-BE49-F238E27FC236}">
                <a16:creationId xmlns:a16="http://schemas.microsoft.com/office/drawing/2014/main" id="{6B7C7C2E-6449-4AAA-AACE-276385BB591E}"/>
              </a:ext>
            </a:extLst>
          </p:cNvPr>
          <p:cNvSpPr>
            <a:spLocks noGrp="1"/>
          </p:cNvSpPr>
          <p:nvPr>
            <p:ph type="body" sz="quarter" idx="13" hasCustomPrompt="1"/>
          </p:nvPr>
        </p:nvSpPr>
        <p:spPr>
          <a:xfrm>
            <a:off x="906463" y="3683973"/>
            <a:ext cx="1785065"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24" name="Text Placeholder 4">
            <a:extLst>
              <a:ext uri="{FF2B5EF4-FFF2-40B4-BE49-F238E27FC236}">
                <a16:creationId xmlns:a16="http://schemas.microsoft.com/office/drawing/2014/main" id="{DB553D4E-FF79-4F9C-AE9A-0AE6C6B12C4F}"/>
              </a:ext>
            </a:extLst>
          </p:cNvPr>
          <p:cNvSpPr>
            <a:spLocks noGrp="1"/>
          </p:cNvSpPr>
          <p:nvPr>
            <p:ph type="body" sz="quarter" idx="32" hasCustomPrompt="1"/>
          </p:nvPr>
        </p:nvSpPr>
        <p:spPr>
          <a:xfrm>
            <a:off x="8479607" y="1592262"/>
            <a:ext cx="2805930" cy="4265613"/>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25" name="Picture Placeholder 7">
            <a:extLst>
              <a:ext uri="{FF2B5EF4-FFF2-40B4-BE49-F238E27FC236}">
                <a16:creationId xmlns:a16="http://schemas.microsoft.com/office/drawing/2014/main" id="{4F604CE5-29D5-47F8-B304-4A24EE1F46F7}"/>
              </a:ext>
            </a:extLst>
          </p:cNvPr>
          <p:cNvSpPr>
            <a:spLocks noGrp="1"/>
          </p:cNvSpPr>
          <p:nvPr>
            <p:ph type="pic" sz="quarter" idx="33" hasCustomPrompt="1"/>
          </p:nvPr>
        </p:nvSpPr>
        <p:spPr>
          <a:xfrm>
            <a:off x="6438472" y="1592263"/>
            <a:ext cx="1786045"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6" name="Text Placeholder 9">
            <a:extLst>
              <a:ext uri="{FF2B5EF4-FFF2-40B4-BE49-F238E27FC236}">
                <a16:creationId xmlns:a16="http://schemas.microsoft.com/office/drawing/2014/main" id="{F059DF60-38DC-4667-89DE-D14D049FC7B1}"/>
              </a:ext>
            </a:extLst>
          </p:cNvPr>
          <p:cNvSpPr>
            <a:spLocks noGrp="1"/>
          </p:cNvSpPr>
          <p:nvPr>
            <p:ph type="body" sz="quarter" idx="34" hasCustomPrompt="1"/>
          </p:nvPr>
        </p:nvSpPr>
        <p:spPr>
          <a:xfrm>
            <a:off x="6438472" y="3683973"/>
            <a:ext cx="1785065"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Tree>
    <p:extLst>
      <p:ext uri="{BB962C8B-B14F-4D97-AF65-F5344CB8AC3E}">
        <p14:creationId xmlns:p14="http://schemas.microsoft.com/office/powerpoint/2010/main" val="3749319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3 pics with tex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906463"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906463"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906463"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E3D4F58A-34E2-4997-A2B2-C106D12D8E82}"/>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7" name="Text Placeholder 3">
            <a:extLst>
              <a:ext uri="{FF2B5EF4-FFF2-40B4-BE49-F238E27FC236}">
                <a16:creationId xmlns:a16="http://schemas.microsoft.com/office/drawing/2014/main" id="{80129624-6553-4A69-85B3-6FEC416B4AB4}"/>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6" name="Picture Placeholder 7">
            <a:extLst>
              <a:ext uri="{FF2B5EF4-FFF2-40B4-BE49-F238E27FC236}">
                <a16:creationId xmlns:a16="http://schemas.microsoft.com/office/drawing/2014/main" id="{3E8025B5-143B-4614-B5F7-C1BC37E178C4}"/>
              </a:ext>
            </a:extLst>
          </p:cNvPr>
          <p:cNvSpPr>
            <a:spLocks noGrp="1"/>
          </p:cNvSpPr>
          <p:nvPr>
            <p:ph type="pic" sz="quarter" idx="15" hasCustomPrompt="1"/>
          </p:nvPr>
        </p:nvSpPr>
        <p:spPr>
          <a:xfrm>
            <a:off x="4478989"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7" name="Text Placeholder 9">
            <a:extLst>
              <a:ext uri="{FF2B5EF4-FFF2-40B4-BE49-F238E27FC236}">
                <a16:creationId xmlns:a16="http://schemas.microsoft.com/office/drawing/2014/main" id="{1C06426E-732E-443E-9E49-48CC6F3AB8C1}"/>
              </a:ext>
            </a:extLst>
          </p:cNvPr>
          <p:cNvSpPr>
            <a:spLocks noGrp="1"/>
          </p:cNvSpPr>
          <p:nvPr>
            <p:ph type="body" sz="quarter" idx="16" hasCustomPrompt="1"/>
          </p:nvPr>
        </p:nvSpPr>
        <p:spPr>
          <a:xfrm>
            <a:off x="4478989"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1" name="Text Placeholder 3">
            <a:extLst>
              <a:ext uri="{FF2B5EF4-FFF2-40B4-BE49-F238E27FC236}">
                <a16:creationId xmlns:a16="http://schemas.microsoft.com/office/drawing/2014/main" id="{6553159D-437D-4165-93F6-B976A7FE3354}"/>
              </a:ext>
            </a:extLst>
          </p:cNvPr>
          <p:cNvSpPr>
            <a:spLocks noGrp="1"/>
          </p:cNvSpPr>
          <p:nvPr>
            <p:ph type="body" sz="quarter" idx="17" hasCustomPrompt="1"/>
          </p:nvPr>
        </p:nvSpPr>
        <p:spPr>
          <a:xfrm>
            <a:off x="4478989"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Picture Placeholder 7">
            <a:extLst>
              <a:ext uri="{FF2B5EF4-FFF2-40B4-BE49-F238E27FC236}">
                <a16:creationId xmlns:a16="http://schemas.microsoft.com/office/drawing/2014/main" id="{F265C580-2414-43EC-BBC4-281B73DDE8B6}"/>
              </a:ext>
            </a:extLst>
          </p:cNvPr>
          <p:cNvSpPr>
            <a:spLocks noGrp="1"/>
          </p:cNvSpPr>
          <p:nvPr>
            <p:ph type="pic" sz="quarter" idx="18" hasCustomPrompt="1"/>
          </p:nvPr>
        </p:nvSpPr>
        <p:spPr>
          <a:xfrm>
            <a:off x="8051515"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3" name="Text Placeholder 9">
            <a:extLst>
              <a:ext uri="{FF2B5EF4-FFF2-40B4-BE49-F238E27FC236}">
                <a16:creationId xmlns:a16="http://schemas.microsoft.com/office/drawing/2014/main" id="{D1B7CEF5-B8C6-485C-8441-0031BFA2D117}"/>
              </a:ext>
            </a:extLst>
          </p:cNvPr>
          <p:cNvSpPr>
            <a:spLocks noGrp="1"/>
          </p:cNvSpPr>
          <p:nvPr>
            <p:ph type="body" sz="quarter" idx="19" hasCustomPrompt="1"/>
          </p:nvPr>
        </p:nvSpPr>
        <p:spPr>
          <a:xfrm>
            <a:off x="8051515"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4" name="Text Placeholder 3">
            <a:extLst>
              <a:ext uri="{FF2B5EF4-FFF2-40B4-BE49-F238E27FC236}">
                <a16:creationId xmlns:a16="http://schemas.microsoft.com/office/drawing/2014/main" id="{8827904D-E3FE-44A6-AB6B-165CE391E4EF}"/>
              </a:ext>
            </a:extLst>
          </p:cNvPr>
          <p:cNvSpPr>
            <a:spLocks noGrp="1"/>
          </p:cNvSpPr>
          <p:nvPr>
            <p:ph type="body" sz="quarter" idx="20" hasCustomPrompt="1"/>
          </p:nvPr>
        </p:nvSpPr>
        <p:spPr>
          <a:xfrm>
            <a:off x="8051515"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0921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6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3" y="159226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8" name="Text Placeholder 9">
            <a:extLst>
              <a:ext uri="{FF2B5EF4-FFF2-40B4-BE49-F238E27FC236}">
                <a16:creationId xmlns:a16="http://schemas.microsoft.com/office/drawing/2014/main" id="{CE65C268-9523-4D2B-978E-B84D5D702A5E}"/>
              </a:ext>
            </a:extLst>
          </p:cNvPr>
          <p:cNvSpPr>
            <a:spLocks noGrp="1"/>
          </p:cNvSpPr>
          <p:nvPr>
            <p:ph type="body" sz="quarter" idx="24" hasCustomPrompt="1"/>
          </p:nvPr>
        </p:nvSpPr>
        <p:spPr>
          <a:xfrm>
            <a:off x="906466" y="305142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0" name="Title 1">
            <a:extLst>
              <a:ext uri="{FF2B5EF4-FFF2-40B4-BE49-F238E27FC236}">
                <a16:creationId xmlns:a16="http://schemas.microsoft.com/office/drawing/2014/main" id="{FB9C8658-FFA5-439B-8E19-017EB38FE818}"/>
              </a:ext>
            </a:extLst>
          </p:cNvPr>
          <p:cNvSpPr>
            <a:spLocks noGrp="1"/>
          </p:cNvSpPr>
          <p:nvPr>
            <p:ph type="title" hasCustomPrompt="1"/>
          </p:nvPr>
        </p:nvSpPr>
        <p:spPr>
          <a:xfrm>
            <a:off x="906463" y="506192"/>
            <a:ext cx="10393362" cy="540000"/>
          </a:xfrm>
        </p:spPr>
        <p:txBody>
          <a:bodyPr anchor="ctr"/>
          <a:lstStyle>
            <a:lvl1pPr>
              <a:defRPr/>
            </a:lvl1pPr>
          </a:lstStyle>
          <a:p>
            <a:r>
              <a:rPr lang="en-US"/>
              <a:t>people x4</a:t>
            </a:r>
            <a:endParaRPr lang="en-GB"/>
          </a:p>
        </p:txBody>
      </p:sp>
      <p:sp>
        <p:nvSpPr>
          <p:cNvPr id="52" name="Text Placeholder 3">
            <a:extLst>
              <a:ext uri="{FF2B5EF4-FFF2-40B4-BE49-F238E27FC236}">
                <a16:creationId xmlns:a16="http://schemas.microsoft.com/office/drawing/2014/main" id="{060334B3-C8D6-4467-BD23-E2E84B26863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5" name="Text Placeholder 4">
            <a:extLst>
              <a:ext uri="{FF2B5EF4-FFF2-40B4-BE49-F238E27FC236}">
                <a16:creationId xmlns:a16="http://schemas.microsoft.com/office/drawing/2014/main" id="{869795CF-64B9-4A22-9691-B4D068DFFD3D}"/>
              </a:ext>
            </a:extLst>
          </p:cNvPr>
          <p:cNvSpPr>
            <a:spLocks noGrp="1"/>
          </p:cNvSpPr>
          <p:nvPr>
            <p:ph type="body" sz="quarter" idx="31" hasCustomPrompt="1"/>
          </p:nvPr>
        </p:nvSpPr>
        <p:spPr>
          <a:xfrm>
            <a:off x="2897650" y="1592262"/>
            <a:ext cx="3009989" cy="1951021"/>
          </a:xfrm>
        </p:spPr>
        <p:txBody>
          <a:bodyPr/>
          <a:lstStyle>
            <a:lvl1pPr marL="174625" indent="-174625">
              <a:defRPr sz="1400"/>
            </a:lvl1pPr>
            <a:lvl2pPr marL="452438" indent="-185738">
              <a:defRPr sz="1400"/>
            </a:lvl2pPr>
            <a:lvl3pPr marL="801688" indent="-174625">
              <a:defRPr sz="1400"/>
            </a:lvl3pPr>
            <a:lvl4pPr>
              <a:defRPr sz="1400"/>
            </a:lvl4pPr>
            <a:lvl5pPr>
              <a:defRPr sz="1400"/>
            </a:lvl5pPr>
          </a:lstStyle>
          <a:p>
            <a:pPr lvl="0"/>
            <a:r>
              <a:rPr lang="en-US"/>
              <a:t>Add first level body copy</a:t>
            </a:r>
          </a:p>
          <a:p>
            <a:pPr lvl="1"/>
            <a:r>
              <a:rPr lang="en-US"/>
              <a:t>Second level</a:t>
            </a:r>
          </a:p>
          <a:p>
            <a:pPr lvl="2"/>
            <a:r>
              <a:rPr lang="en-US"/>
              <a:t>Third level</a:t>
            </a:r>
            <a:endParaRPr lang="en-GB"/>
          </a:p>
        </p:txBody>
      </p:sp>
      <p:sp>
        <p:nvSpPr>
          <p:cNvPr id="39" name="Picture Placeholder 7">
            <a:extLst>
              <a:ext uri="{FF2B5EF4-FFF2-40B4-BE49-F238E27FC236}">
                <a16:creationId xmlns:a16="http://schemas.microsoft.com/office/drawing/2014/main" id="{865EFB54-6A1B-4E06-BCCA-B3ADA5560950}"/>
              </a:ext>
            </a:extLst>
          </p:cNvPr>
          <p:cNvSpPr>
            <a:spLocks noGrp="1"/>
          </p:cNvSpPr>
          <p:nvPr>
            <p:ph type="pic" sz="quarter" idx="33" hasCustomPrompt="1"/>
          </p:nvPr>
        </p:nvSpPr>
        <p:spPr>
          <a:xfrm>
            <a:off x="6298649" y="159226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40" name="Text Placeholder 9">
            <a:extLst>
              <a:ext uri="{FF2B5EF4-FFF2-40B4-BE49-F238E27FC236}">
                <a16:creationId xmlns:a16="http://schemas.microsoft.com/office/drawing/2014/main" id="{07CCE860-3874-4E10-AA97-1B7765ACD0CC}"/>
              </a:ext>
            </a:extLst>
          </p:cNvPr>
          <p:cNvSpPr>
            <a:spLocks noGrp="1"/>
          </p:cNvSpPr>
          <p:nvPr>
            <p:ph type="body" sz="quarter" idx="34" hasCustomPrompt="1"/>
          </p:nvPr>
        </p:nvSpPr>
        <p:spPr>
          <a:xfrm>
            <a:off x="6298652" y="305142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43" name="Text Placeholder 4">
            <a:extLst>
              <a:ext uri="{FF2B5EF4-FFF2-40B4-BE49-F238E27FC236}">
                <a16:creationId xmlns:a16="http://schemas.microsoft.com/office/drawing/2014/main" id="{A2804C67-9F45-478C-A138-69596612BD41}"/>
              </a:ext>
            </a:extLst>
          </p:cNvPr>
          <p:cNvSpPr>
            <a:spLocks noGrp="1"/>
          </p:cNvSpPr>
          <p:nvPr>
            <p:ph type="body" sz="quarter" idx="37" hasCustomPrompt="1"/>
          </p:nvPr>
        </p:nvSpPr>
        <p:spPr>
          <a:xfrm>
            <a:off x="8289836" y="159226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53" name="Picture Placeholder 7">
            <a:extLst>
              <a:ext uri="{FF2B5EF4-FFF2-40B4-BE49-F238E27FC236}">
                <a16:creationId xmlns:a16="http://schemas.microsoft.com/office/drawing/2014/main" id="{4A0DCA40-453A-4B37-9F84-3A7D54952EEF}"/>
              </a:ext>
            </a:extLst>
          </p:cNvPr>
          <p:cNvSpPr>
            <a:spLocks noGrp="1"/>
          </p:cNvSpPr>
          <p:nvPr>
            <p:ph type="pic" sz="quarter" idx="38" hasCustomPrompt="1"/>
          </p:nvPr>
        </p:nvSpPr>
        <p:spPr>
          <a:xfrm>
            <a:off x="906463" y="390685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54" name="Text Placeholder 9">
            <a:extLst>
              <a:ext uri="{FF2B5EF4-FFF2-40B4-BE49-F238E27FC236}">
                <a16:creationId xmlns:a16="http://schemas.microsoft.com/office/drawing/2014/main" id="{06121884-838C-4001-8648-B7CACB22A531}"/>
              </a:ext>
            </a:extLst>
          </p:cNvPr>
          <p:cNvSpPr>
            <a:spLocks noGrp="1"/>
          </p:cNvSpPr>
          <p:nvPr>
            <p:ph type="body" sz="quarter" idx="39" hasCustomPrompt="1"/>
          </p:nvPr>
        </p:nvSpPr>
        <p:spPr>
          <a:xfrm>
            <a:off x="906466" y="536601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5" name="Text Placeholder 4">
            <a:extLst>
              <a:ext uri="{FF2B5EF4-FFF2-40B4-BE49-F238E27FC236}">
                <a16:creationId xmlns:a16="http://schemas.microsoft.com/office/drawing/2014/main" id="{DFA0BC82-56C0-4EC2-9A09-18474764D8C0}"/>
              </a:ext>
            </a:extLst>
          </p:cNvPr>
          <p:cNvSpPr>
            <a:spLocks noGrp="1"/>
          </p:cNvSpPr>
          <p:nvPr>
            <p:ph type="body" sz="quarter" idx="40" hasCustomPrompt="1"/>
          </p:nvPr>
        </p:nvSpPr>
        <p:spPr>
          <a:xfrm>
            <a:off x="2897650" y="390685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56" name="Picture Placeholder 7">
            <a:extLst>
              <a:ext uri="{FF2B5EF4-FFF2-40B4-BE49-F238E27FC236}">
                <a16:creationId xmlns:a16="http://schemas.microsoft.com/office/drawing/2014/main" id="{3EDFBDD5-DC3F-4453-A500-F2F86098BA23}"/>
              </a:ext>
            </a:extLst>
          </p:cNvPr>
          <p:cNvSpPr>
            <a:spLocks noGrp="1"/>
          </p:cNvSpPr>
          <p:nvPr>
            <p:ph type="pic" sz="quarter" idx="41" hasCustomPrompt="1"/>
          </p:nvPr>
        </p:nvSpPr>
        <p:spPr>
          <a:xfrm>
            <a:off x="6298649" y="390685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57" name="Text Placeholder 9">
            <a:extLst>
              <a:ext uri="{FF2B5EF4-FFF2-40B4-BE49-F238E27FC236}">
                <a16:creationId xmlns:a16="http://schemas.microsoft.com/office/drawing/2014/main" id="{1CFACE9E-230D-45A8-8990-86BC32D9E017}"/>
              </a:ext>
            </a:extLst>
          </p:cNvPr>
          <p:cNvSpPr>
            <a:spLocks noGrp="1"/>
          </p:cNvSpPr>
          <p:nvPr>
            <p:ph type="body" sz="quarter" idx="42" hasCustomPrompt="1"/>
          </p:nvPr>
        </p:nvSpPr>
        <p:spPr>
          <a:xfrm>
            <a:off x="6298652" y="536601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8" name="Text Placeholder 4">
            <a:extLst>
              <a:ext uri="{FF2B5EF4-FFF2-40B4-BE49-F238E27FC236}">
                <a16:creationId xmlns:a16="http://schemas.microsoft.com/office/drawing/2014/main" id="{1D1D2046-AA3F-43C8-A352-863F5C5B3064}"/>
              </a:ext>
            </a:extLst>
          </p:cNvPr>
          <p:cNvSpPr>
            <a:spLocks noGrp="1"/>
          </p:cNvSpPr>
          <p:nvPr>
            <p:ph type="body" sz="quarter" idx="43" hasCustomPrompt="1"/>
          </p:nvPr>
        </p:nvSpPr>
        <p:spPr>
          <a:xfrm>
            <a:off x="8289836" y="390685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3329970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mp; 6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4"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8" name="Text Placeholder 9">
            <a:extLst>
              <a:ext uri="{FF2B5EF4-FFF2-40B4-BE49-F238E27FC236}">
                <a16:creationId xmlns:a16="http://schemas.microsoft.com/office/drawing/2014/main" id="{CE65C268-9523-4D2B-978E-B84D5D702A5E}"/>
              </a:ext>
            </a:extLst>
          </p:cNvPr>
          <p:cNvSpPr>
            <a:spLocks noGrp="1"/>
          </p:cNvSpPr>
          <p:nvPr>
            <p:ph type="body" sz="quarter" idx="24" hasCustomPrompt="1"/>
          </p:nvPr>
        </p:nvSpPr>
        <p:spPr>
          <a:xfrm>
            <a:off x="906467"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0" name="Title 1">
            <a:extLst>
              <a:ext uri="{FF2B5EF4-FFF2-40B4-BE49-F238E27FC236}">
                <a16:creationId xmlns:a16="http://schemas.microsoft.com/office/drawing/2014/main" id="{FB9C8658-FFA5-439B-8E19-017EB38FE818}"/>
              </a:ext>
            </a:extLst>
          </p:cNvPr>
          <p:cNvSpPr>
            <a:spLocks noGrp="1"/>
          </p:cNvSpPr>
          <p:nvPr>
            <p:ph type="title" hasCustomPrompt="1"/>
          </p:nvPr>
        </p:nvSpPr>
        <p:spPr>
          <a:xfrm>
            <a:off x="906463" y="506192"/>
            <a:ext cx="10393362" cy="540000"/>
          </a:xfrm>
        </p:spPr>
        <p:txBody>
          <a:bodyPr anchor="ctr"/>
          <a:lstStyle>
            <a:lvl1pPr>
              <a:defRPr/>
            </a:lvl1pPr>
          </a:lstStyle>
          <a:p>
            <a:r>
              <a:rPr lang="en-US"/>
              <a:t>people x6</a:t>
            </a:r>
            <a:endParaRPr lang="en-GB"/>
          </a:p>
        </p:txBody>
      </p:sp>
      <p:sp>
        <p:nvSpPr>
          <p:cNvPr id="52" name="Text Placeholder 3">
            <a:extLst>
              <a:ext uri="{FF2B5EF4-FFF2-40B4-BE49-F238E27FC236}">
                <a16:creationId xmlns:a16="http://schemas.microsoft.com/office/drawing/2014/main" id="{060334B3-C8D6-4467-BD23-E2E84B26863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5" name="Text Placeholder 4">
            <a:extLst>
              <a:ext uri="{FF2B5EF4-FFF2-40B4-BE49-F238E27FC236}">
                <a16:creationId xmlns:a16="http://schemas.microsoft.com/office/drawing/2014/main" id="{869795CF-64B9-4A22-9691-B4D068DFFD3D}"/>
              </a:ext>
            </a:extLst>
          </p:cNvPr>
          <p:cNvSpPr>
            <a:spLocks noGrp="1"/>
          </p:cNvSpPr>
          <p:nvPr>
            <p:ph type="body" sz="quarter" idx="31" hasCustomPrompt="1"/>
          </p:nvPr>
        </p:nvSpPr>
        <p:spPr>
          <a:xfrm>
            <a:off x="2341079"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6" name="Picture Placeholder 7">
            <a:extLst>
              <a:ext uri="{FF2B5EF4-FFF2-40B4-BE49-F238E27FC236}">
                <a16:creationId xmlns:a16="http://schemas.microsoft.com/office/drawing/2014/main" id="{548E8139-7073-4086-AA60-C6DB861D2DD6}"/>
              </a:ext>
            </a:extLst>
          </p:cNvPr>
          <p:cNvSpPr>
            <a:spLocks noGrp="1"/>
          </p:cNvSpPr>
          <p:nvPr>
            <p:ph type="pic" sz="quarter" idx="32" hasCustomPrompt="1"/>
          </p:nvPr>
        </p:nvSpPr>
        <p:spPr>
          <a:xfrm>
            <a:off x="906464"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7" name="Text Placeholder 9">
            <a:extLst>
              <a:ext uri="{FF2B5EF4-FFF2-40B4-BE49-F238E27FC236}">
                <a16:creationId xmlns:a16="http://schemas.microsoft.com/office/drawing/2014/main" id="{ADE543AE-C7B9-4039-B5B3-B3F790B2FBC5}"/>
              </a:ext>
            </a:extLst>
          </p:cNvPr>
          <p:cNvSpPr>
            <a:spLocks noGrp="1"/>
          </p:cNvSpPr>
          <p:nvPr>
            <p:ph type="body" sz="quarter" idx="33" hasCustomPrompt="1"/>
          </p:nvPr>
        </p:nvSpPr>
        <p:spPr>
          <a:xfrm>
            <a:off x="906467"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9" name="Text Placeholder 4">
            <a:extLst>
              <a:ext uri="{FF2B5EF4-FFF2-40B4-BE49-F238E27FC236}">
                <a16:creationId xmlns:a16="http://schemas.microsoft.com/office/drawing/2014/main" id="{E384A942-4D8D-4841-868F-B90053AFB2CA}"/>
              </a:ext>
            </a:extLst>
          </p:cNvPr>
          <p:cNvSpPr>
            <a:spLocks noGrp="1"/>
          </p:cNvSpPr>
          <p:nvPr>
            <p:ph type="body" sz="quarter" idx="34" hasCustomPrompt="1"/>
          </p:nvPr>
        </p:nvSpPr>
        <p:spPr>
          <a:xfrm>
            <a:off x="2341079"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3" name="Picture Placeholder 7">
            <a:extLst>
              <a:ext uri="{FF2B5EF4-FFF2-40B4-BE49-F238E27FC236}">
                <a16:creationId xmlns:a16="http://schemas.microsoft.com/office/drawing/2014/main" id="{33552513-C288-45DB-991E-09CC69D84841}"/>
              </a:ext>
            </a:extLst>
          </p:cNvPr>
          <p:cNvSpPr>
            <a:spLocks noGrp="1"/>
          </p:cNvSpPr>
          <p:nvPr>
            <p:ph type="pic" sz="quarter" idx="35" hasCustomPrompt="1"/>
          </p:nvPr>
        </p:nvSpPr>
        <p:spPr>
          <a:xfrm>
            <a:off x="4478450"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84" name="Text Placeholder 9">
            <a:extLst>
              <a:ext uri="{FF2B5EF4-FFF2-40B4-BE49-F238E27FC236}">
                <a16:creationId xmlns:a16="http://schemas.microsoft.com/office/drawing/2014/main" id="{CA37982B-630D-4272-A120-2025A3B1CAA3}"/>
              </a:ext>
            </a:extLst>
          </p:cNvPr>
          <p:cNvSpPr>
            <a:spLocks noGrp="1"/>
          </p:cNvSpPr>
          <p:nvPr>
            <p:ph type="body" sz="quarter" idx="36" hasCustomPrompt="1"/>
          </p:nvPr>
        </p:nvSpPr>
        <p:spPr>
          <a:xfrm>
            <a:off x="4478453"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85" name="Text Placeholder 4">
            <a:extLst>
              <a:ext uri="{FF2B5EF4-FFF2-40B4-BE49-F238E27FC236}">
                <a16:creationId xmlns:a16="http://schemas.microsoft.com/office/drawing/2014/main" id="{2A05EC2B-5439-4A4B-BF26-5C4E18392699}"/>
              </a:ext>
            </a:extLst>
          </p:cNvPr>
          <p:cNvSpPr>
            <a:spLocks noGrp="1"/>
          </p:cNvSpPr>
          <p:nvPr>
            <p:ph type="body" sz="quarter" idx="37" hasCustomPrompt="1"/>
          </p:nvPr>
        </p:nvSpPr>
        <p:spPr>
          <a:xfrm>
            <a:off x="5913065"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6" name="Picture Placeholder 7">
            <a:extLst>
              <a:ext uri="{FF2B5EF4-FFF2-40B4-BE49-F238E27FC236}">
                <a16:creationId xmlns:a16="http://schemas.microsoft.com/office/drawing/2014/main" id="{057FF91B-17C6-472B-A895-73D2C8F25F52}"/>
              </a:ext>
            </a:extLst>
          </p:cNvPr>
          <p:cNvSpPr>
            <a:spLocks noGrp="1"/>
          </p:cNvSpPr>
          <p:nvPr>
            <p:ph type="pic" sz="quarter" idx="38" hasCustomPrompt="1"/>
          </p:nvPr>
        </p:nvSpPr>
        <p:spPr>
          <a:xfrm>
            <a:off x="4478450"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87" name="Text Placeholder 9">
            <a:extLst>
              <a:ext uri="{FF2B5EF4-FFF2-40B4-BE49-F238E27FC236}">
                <a16:creationId xmlns:a16="http://schemas.microsoft.com/office/drawing/2014/main" id="{19EBA128-E975-43EE-89BA-1A8B98973009}"/>
              </a:ext>
            </a:extLst>
          </p:cNvPr>
          <p:cNvSpPr>
            <a:spLocks noGrp="1"/>
          </p:cNvSpPr>
          <p:nvPr>
            <p:ph type="body" sz="quarter" idx="39" hasCustomPrompt="1"/>
          </p:nvPr>
        </p:nvSpPr>
        <p:spPr>
          <a:xfrm>
            <a:off x="4478453"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88" name="Text Placeholder 4">
            <a:extLst>
              <a:ext uri="{FF2B5EF4-FFF2-40B4-BE49-F238E27FC236}">
                <a16:creationId xmlns:a16="http://schemas.microsoft.com/office/drawing/2014/main" id="{4243E751-8A1A-4E70-8F87-6A33B1CEABE4}"/>
              </a:ext>
            </a:extLst>
          </p:cNvPr>
          <p:cNvSpPr>
            <a:spLocks noGrp="1"/>
          </p:cNvSpPr>
          <p:nvPr>
            <p:ph type="body" sz="quarter" idx="40" hasCustomPrompt="1"/>
          </p:nvPr>
        </p:nvSpPr>
        <p:spPr>
          <a:xfrm>
            <a:off x="5913065"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9" name="Picture Placeholder 7">
            <a:extLst>
              <a:ext uri="{FF2B5EF4-FFF2-40B4-BE49-F238E27FC236}">
                <a16:creationId xmlns:a16="http://schemas.microsoft.com/office/drawing/2014/main" id="{52803711-2D0F-48BC-A493-BA4CD7A912AA}"/>
              </a:ext>
            </a:extLst>
          </p:cNvPr>
          <p:cNvSpPr>
            <a:spLocks noGrp="1"/>
          </p:cNvSpPr>
          <p:nvPr>
            <p:ph type="pic" sz="quarter" idx="41" hasCustomPrompt="1"/>
          </p:nvPr>
        </p:nvSpPr>
        <p:spPr>
          <a:xfrm>
            <a:off x="8036385"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90" name="Text Placeholder 9">
            <a:extLst>
              <a:ext uri="{FF2B5EF4-FFF2-40B4-BE49-F238E27FC236}">
                <a16:creationId xmlns:a16="http://schemas.microsoft.com/office/drawing/2014/main" id="{B587AF14-85CE-483E-A5B2-B00AA2EE6203}"/>
              </a:ext>
            </a:extLst>
          </p:cNvPr>
          <p:cNvSpPr>
            <a:spLocks noGrp="1"/>
          </p:cNvSpPr>
          <p:nvPr>
            <p:ph type="body" sz="quarter" idx="42" hasCustomPrompt="1"/>
          </p:nvPr>
        </p:nvSpPr>
        <p:spPr>
          <a:xfrm>
            <a:off x="8036388"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91" name="Text Placeholder 4">
            <a:extLst>
              <a:ext uri="{FF2B5EF4-FFF2-40B4-BE49-F238E27FC236}">
                <a16:creationId xmlns:a16="http://schemas.microsoft.com/office/drawing/2014/main" id="{679984AC-9BC0-42F2-892B-92BBA578E832}"/>
              </a:ext>
            </a:extLst>
          </p:cNvPr>
          <p:cNvSpPr>
            <a:spLocks noGrp="1"/>
          </p:cNvSpPr>
          <p:nvPr>
            <p:ph type="body" sz="quarter" idx="43" hasCustomPrompt="1"/>
          </p:nvPr>
        </p:nvSpPr>
        <p:spPr>
          <a:xfrm>
            <a:off x="9471000"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92" name="Picture Placeholder 7">
            <a:extLst>
              <a:ext uri="{FF2B5EF4-FFF2-40B4-BE49-F238E27FC236}">
                <a16:creationId xmlns:a16="http://schemas.microsoft.com/office/drawing/2014/main" id="{CDB49A6F-4B2E-4F18-820D-9ABE6F6B6C98}"/>
              </a:ext>
            </a:extLst>
          </p:cNvPr>
          <p:cNvSpPr>
            <a:spLocks noGrp="1"/>
          </p:cNvSpPr>
          <p:nvPr>
            <p:ph type="pic" sz="quarter" idx="44" hasCustomPrompt="1"/>
          </p:nvPr>
        </p:nvSpPr>
        <p:spPr>
          <a:xfrm>
            <a:off x="8036385"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93" name="Text Placeholder 9">
            <a:extLst>
              <a:ext uri="{FF2B5EF4-FFF2-40B4-BE49-F238E27FC236}">
                <a16:creationId xmlns:a16="http://schemas.microsoft.com/office/drawing/2014/main" id="{4AA708CC-1F4A-4E0E-B5A9-01AB7D5CD10D}"/>
              </a:ext>
            </a:extLst>
          </p:cNvPr>
          <p:cNvSpPr>
            <a:spLocks noGrp="1"/>
          </p:cNvSpPr>
          <p:nvPr>
            <p:ph type="body" sz="quarter" idx="45" hasCustomPrompt="1"/>
          </p:nvPr>
        </p:nvSpPr>
        <p:spPr>
          <a:xfrm>
            <a:off x="8036388"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94" name="Text Placeholder 4">
            <a:extLst>
              <a:ext uri="{FF2B5EF4-FFF2-40B4-BE49-F238E27FC236}">
                <a16:creationId xmlns:a16="http://schemas.microsoft.com/office/drawing/2014/main" id="{C5A11E1C-C8D4-459B-BF8F-EB34F57C61E2}"/>
              </a:ext>
            </a:extLst>
          </p:cNvPr>
          <p:cNvSpPr>
            <a:spLocks noGrp="1"/>
          </p:cNvSpPr>
          <p:nvPr>
            <p:ph type="body" sz="quarter" idx="46" hasCustomPrompt="1"/>
          </p:nvPr>
        </p:nvSpPr>
        <p:spPr>
          <a:xfrm>
            <a:off x="9471000"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1146803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2 pics &amp; titles with text ">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2589841" y="1592263"/>
            <a:ext cx="3366773" cy="254904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2589841" y="3652359"/>
            <a:ext cx="3366773"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2589841" y="4777454"/>
            <a:ext cx="3366765" cy="1080421"/>
          </a:xfrm>
        </p:spPr>
        <p:txBody>
          <a:bodyPr vert="horz" lIns="0" tIns="45720" rIns="91440" bIns="45720" rtlCol="0">
            <a:noAutofit/>
          </a:bodyPr>
          <a:lstStyle>
            <a:lvl1pPr>
              <a:defRPr lang="en-US" sz="1400" dirty="0"/>
            </a:lvl1pPr>
            <a:lvl2pPr>
              <a:defRPr lang="en-US" sz="1400" dirty="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6" name="Text Placeholder 3">
            <a:extLst>
              <a:ext uri="{FF2B5EF4-FFF2-40B4-BE49-F238E27FC236}">
                <a16:creationId xmlns:a16="http://schemas.microsoft.com/office/drawing/2014/main" id="{42413540-D425-4896-8C8F-BB48A601BBF8}"/>
              </a:ext>
            </a:extLst>
          </p:cNvPr>
          <p:cNvSpPr>
            <a:spLocks noGrp="1"/>
          </p:cNvSpPr>
          <p:nvPr>
            <p:ph type="body" sz="quarter" idx="21" hasCustomPrompt="1"/>
          </p:nvPr>
        </p:nvSpPr>
        <p:spPr>
          <a:xfrm>
            <a:off x="2589841" y="4338197"/>
            <a:ext cx="3366765"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a:t>Add title</a:t>
            </a:r>
            <a:endParaRPr lang="en-GB"/>
          </a:p>
        </p:txBody>
      </p:sp>
      <p:sp>
        <p:nvSpPr>
          <p:cNvPr id="12" name="Title 1">
            <a:extLst>
              <a:ext uri="{FF2B5EF4-FFF2-40B4-BE49-F238E27FC236}">
                <a16:creationId xmlns:a16="http://schemas.microsoft.com/office/drawing/2014/main" id="{B7210237-0A48-41D6-B1C6-45B698F4556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7" name="Text Placeholder 3">
            <a:extLst>
              <a:ext uri="{FF2B5EF4-FFF2-40B4-BE49-F238E27FC236}">
                <a16:creationId xmlns:a16="http://schemas.microsoft.com/office/drawing/2014/main" id="{55EAB272-54CF-41F3-9510-996550363EE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1" name="Picture Placeholder 7">
            <a:extLst>
              <a:ext uri="{FF2B5EF4-FFF2-40B4-BE49-F238E27FC236}">
                <a16:creationId xmlns:a16="http://schemas.microsoft.com/office/drawing/2014/main" id="{B21ABBB2-A65E-473E-9031-2D58A953D25D}"/>
              </a:ext>
            </a:extLst>
          </p:cNvPr>
          <p:cNvSpPr>
            <a:spLocks noGrp="1"/>
          </p:cNvSpPr>
          <p:nvPr>
            <p:ph type="pic" sz="quarter" idx="22" hasCustomPrompt="1"/>
          </p:nvPr>
        </p:nvSpPr>
        <p:spPr>
          <a:xfrm>
            <a:off x="6235371" y="1592263"/>
            <a:ext cx="3366773" cy="254904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2" name="Text Placeholder 9">
            <a:extLst>
              <a:ext uri="{FF2B5EF4-FFF2-40B4-BE49-F238E27FC236}">
                <a16:creationId xmlns:a16="http://schemas.microsoft.com/office/drawing/2014/main" id="{BB8D0AF9-A91A-4148-8591-42DEFFBDFD00}"/>
              </a:ext>
            </a:extLst>
          </p:cNvPr>
          <p:cNvSpPr>
            <a:spLocks noGrp="1"/>
          </p:cNvSpPr>
          <p:nvPr>
            <p:ph type="body" sz="quarter" idx="23" hasCustomPrompt="1"/>
          </p:nvPr>
        </p:nvSpPr>
        <p:spPr>
          <a:xfrm>
            <a:off x="6235371" y="3652359"/>
            <a:ext cx="3366773"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23" name="Text Placeholder 3">
            <a:extLst>
              <a:ext uri="{FF2B5EF4-FFF2-40B4-BE49-F238E27FC236}">
                <a16:creationId xmlns:a16="http://schemas.microsoft.com/office/drawing/2014/main" id="{0D9D78BD-D2E1-47D7-B5D8-A25520358717}"/>
              </a:ext>
            </a:extLst>
          </p:cNvPr>
          <p:cNvSpPr>
            <a:spLocks noGrp="1"/>
          </p:cNvSpPr>
          <p:nvPr>
            <p:ph type="body" sz="quarter" idx="24" hasCustomPrompt="1"/>
          </p:nvPr>
        </p:nvSpPr>
        <p:spPr>
          <a:xfrm>
            <a:off x="6235371" y="4777454"/>
            <a:ext cx="3366765" cy="1080421"/>
          </a:xfrm>
        </p:spPr>
        <p:txBody>
          <a:bodyPr vert="horz" lIns="0" tIns="45720" rIns="91440" bIns="45720" rtlCol="0">
            <a:noAutofit/>
          </a:bodyPr>
          <a:lstStyle>
            <a:lvl1pPr>
              <a:defRPr lang="en-US" sz="1400" dirty="0"/>
            </a:lvl1pPr>
            <a:lvl2pPr>
              <a:defRPr lang="en-US" sz="1400" dirty="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24" name="Text Placeholder 3">
            <a:extLst>
              <a:ext uri="{FF2B5EF4-FFF2-40B4-BE49-F238E27FC236}">
                <a16:creationId xmlns:a16="http://schemas.microsoft.com/office/drawing/2014/main" id="{C6287A56-279A-4E06-B279-80BA7C8F1366}"/>
              </a:ext>
            </a:extLst>
          </p:cNvPr>
          <p:cNvSpPr>
            <a:spLocks noGrp="1"/>
          </p:cNvSpPr>
          <p:nvPr>
            <p:ph type="body" sz="quarter" idx="25" hasCustomPrompt="1"/>
          </p:nvPr>
        </p:nvSpPr>
        <p:spPr>
          <a:xfrm>
            <a:off x="6235371" y="4338197"/>
            <a:ext cx="3366765"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a:t>Add title</a:t>
            </a:r>
            <a:endParaRPr lang="en-GB"/>
          </a:p>
        </p:txBody>
      </p:sp>
    </p:spTree>
    <p:extLst>
      <p:ext uri="{BB962C8B-B14F-4D97-AF65-F5344CB8AC3E}">
        <p14:creationId xmlns:p14="http://schemas.microsoft.com/office/powerpoint/2010/main" val="8920355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content &amp; large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CEB854-CE92-4FA8-8665-63D883D8BED3}"/>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err="1">
              <a:solidFill>
                <a:schemeClr val="bg1"/>
              </a:solidFill>
              <a:latin typeface="Brave Sans" panose="020B0504020101010102" pitchFamily="34" charset="0"/>
              <a:cs typeface="Brave Sans" panose="020B0504020101010102" pitchFamily="34" charset="0"/>
            </a:endParaRPr>
          </a:p>
        </p:txBody>
      </p:sp>
      <p:cxnSp>
        <p:nvCxnSpPr>
          <p:cNvPr id="11" name="Straight Connector 10">
            <a:extLst>
              <a:ext uri="{FF2B5EF4-FFF2-40B4-BE49-F238E27FC236}">
                <a16:creationId xmlns:a16="http://schemas.microsoft.com/office/drawing/2014/main" id="{6AC8A76D-ECD1-48DB-AD5F-CE32BFB58777}"/>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85430"/>
            <a:ext cx="5868909" cy="42724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35BB7F6E-5153-4780-80FD-C3880708F546}"/>
              </a:ext>
            </a:extLst>
          </p:cNvPr>
          <p:cNvSpPr>
            <a:spLocks noGrp="1"/>
          </p:cNvSpPr>
          <p:nvPr>
            <p:ph type="pic" sz="quarter" idx="20" hasCustomPrompt="1"/>
          </p:nvPr>
        </p:nvSpPr>
        <p:spPr>
          <a:xfrm>
            <a:off x="7227066" y="630237"/>
            <a:ext cx="4072759" cy="5227635"/>
          </a:xfrm>
          <a:solidFill>
            <a:schemeClr val="bg2">
              <a:lumMod val="95000"/>
            </a:schemeClr>
          </a:solidFill>
        </p:spPr>
        <p:txBody>
          <a:bodyPr vert="horz" lIns="0" tIns="45720" rIns="91440" bIns="45720" rtlCol="0">
            <a:noAutofit/>
          </a:bodyPr>
          <a:lstStyle>
            <a:lvl1pPr>
              <a:defRPr lang="en-GB" dirty="0">
                <a:solidFill>
                  <a:schemeClr val="bg1"/>
                </a:solidFill>
              </a:defRPr>
            </a:lvl1pPr>
          </a:lstStyle>
          <a:p>
            <a:pPr marL="0" lvl="0" indent="0">
              <a:buNone/>
            </a:pPr>
            <a:r>
              <a:rPr lang="en-GB"/>
              <a:t>Add picture</a:t>
            </a:r>
          </a:p>
        </p:txBody>
      </p:sp>
      <p:sp>
        <p:nvSpPr>
          <p:cNvPr id="9" name="Text Placeholder 9">
            <a:extLst>
              <a:ext uri="{FF2B5EF4-FFF2-40B4-BE49-F238E27FC236}">
                <a16:creationId xmlns:a16="http://schemas.microsoft.com/office/drawing/2014/main" id="{9F34B7CA-F8C7-4C5F-BB60-E4395928D429}"/>
              </a:ext>
            </a:extLst>
          </p:cNvPr>
          <p:cNvSpPr>
            <a:spLocks noGrp="1"/>
          </p:cNvSpPr>
          <p:nvPr>
            <p:ph type="body" sz="quarter" idx="21" hasCustomPrompt="1"/>
          </p:nvPr>
        </p:nvSpPr>
        <p:spPr>
          <a:xfrm>
            <a:off x="7227066" y="5386688"/>
            <a:ext cx="4072759" cy="471184"/>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0" name="Title 1">
            <a:extLst>
              <a:ext uri="{FF2B5EF4-FFF2-40B4-BE49-F238E27FC236}">
                <a16:creationId xmlns:a16="http://schemas.microsoft.com/office/drawing/2014/main" id="{7D83CB9C-45E0-4B08-AB03-C2C5F4C24057}"/>
              </a:ext>
            </a:extLst>
          </p:cNvPr>
          <p:cNvSpPr>
            <a:spLocks noGrp="1"/>
          </p:cNvSpPr>
          <p:nvPr>
            <p:ph type="title" hasCustomPrompt="1"/>
          </p:nvPr>
        </p:nvSpPr>
        <p:spPr>
          <a:xfrm>
            <a:off x="906463" y="506192"/>
            <a:ext cx="5868909"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2A22B088-EB16-4642-80AC-4C7D87CFAE0B}"/>
              </a:ext>
            </a:extLst>
          </p:cNvPr>
          <p:cNvSpPr>
            <a:spLocks noGrp="1"/>
          </p:cNvSpPr>
          <p:nvPr>
            <p:ph type="body" sz="quarter" idx="10" hasCustomPrompt="1"/>
          </p:nvPr>
        </p:nvSpPr>
        <p:spPr>
          <a:xfrm>
            <a:off x="906464" y="1155943"/>
            <a:ext cx="5868908"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508178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906463" y="507069"/>
            <a:ext cx="10393362" cy="540000"/>
          </a:xfrm>
        </p:spPr>
        <p:txBody>
          <a:bodyPr anchor="ctr"/>
          <a:lstStyle>
            <a:lvl1pPr>
              <a:defRPr/>
            </a:lvl1pPr>
          </a:lstStyle>
          <a:p>
            <a:r>
              <a:rPr lang="en-US"/>
              <a:t>Add title</a:t>
            </a:r>
            <a:endParaRPr lang="en-GB"/>
          </a:p>
        </p:txBody>
      </p:sp>
    </p:spTree>
    <p:extLst>
      <p:ext uri="{BB962C8B-B14F-4D97-AF65-F5344CB8AC3E}">
        <p14:creationId xmlns:p14="http://schemas.microsoft.com/office/powerpoint/2010/main" val="1037060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pink MOL">
    <p:bg>
      <p:bgPr>
        <a:solidFill>
          <a:schemeClr val="accent1"/>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38345578-04AD-4C25-A197-3D49F3B0A2E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5313" y="66675"/>
            <a:ext cx="338137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0E116ACB-2B64-433D-8B87-7B0948A5E89C}"/>
              </a:ext>
            </a:extLst>
          </p:cNvPr>
          <p:cNvCxnSpPr>
            <a:cxnSpLocks/>
          </p:cNvCxnSpPr>
          <p:nvPr userDrawn="1"/>
        </p:nvCxnSpPr>
        <p:spPr>
          <a:xfrm>
            <a:off x="906463" y="1082675"/>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ctrTitle"/>
          </p:nvPr>
        </p:nvSpPr>
        <p:spPr>
          <a:xfrm>
            <a:off x="896938" y="4506061"/>
            <a:ext cx="9027271" cy="657115"/>
          </a:xfrm>
          <a:prstGeom prst="rect">
            <a:avLst/>
          </a:prstGeom>
        </p:spPr>
        <p:txBody>
          <a:bodyPr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20" name="Subtitle 2"/>
          <p:cNvSpPr>
            <a:spLocks noGrp="1"/>
          </p:cNvSpPr>
          <p:nvPr>
            <p:ph type="subTitle" idx="1"/>
          </p:nvPr>
        </p:nvSpPr>
        <p:spPr>
          <a:xfrm>
            <a:off x="896938" y="5214265"/>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Text Placeholder 24"/>
          <p:cNvSpPr>
            <a:spLocks noGrp="1"/>
          </p:cNvSpPr>
          <p:nvPr>
            <p:ph type="body" sz="quarter" idx="13"/>
          </p:nvPr>
        </p:nvSpPr>
        <p:spPr>
          <a:xfrm>
            <a:off x="896938" y="5766091"/>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Edit Master text styles</a:t>
            </a:r>
          </a:p>
        </p:txBody>
      </p:sp>
    </p:spTree>
    <p:extLst>
      <p:ext uri="{BB962C8B-B14F-4D97-AF65-F5344CB8AC3E}">
        <p14:creationId xmlns:p14="http://schemas.microsoft.com/office/powerpoint/2010/main" val="333242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slide with MOL logo top">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8FCC5F-AE85-4281-ABFD-03212ABD7804}"/>
              </a:ext>
            </a:extLst>
          </p:cNvPr>
          <p:cNvPicPr>
            <a:picLocks noChangeAspect="1"/>
          </p:cNvPicPr>
          <p:nvPr userDrawn="1"/>
        </p:nvPicPr>
        <p:blipFill>
          <a:blip r:embed="rId2"/>
          <a:stretch>
            <a:fillRect/>
          </a:stretch>
        </p:blipFill>
        <p:spPr>
          <a:xfrm>
            <a:off x="4405561" y="63653"/>
            <a:ext cx="3380879" cy="966646"/>
          </a:xfrm>
          <a:prstGeom prst="rect">
            <a:avLst/>
          </a:prstGeom>
        </p:spPr>
      </p:pic>
      <p:cxnSp>
        <p:nvCxnSpPr>
          <p:cNvPr id="7" name="Straight Connector 6">
            <a:extLst>
              <a:ext uri="{FF2B5EF4-FFF2-40B4-BE49-F238E27FC236}">
                <a16:creationId xmlns:a16="http://schemas.microsoft.com/office/drawing/2014/main" id="{0344D278-D991-4D63-822F-C546A8C266A4}"/>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929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EE4D82-B4A0-4D23-8D01-9E3F98900ADC}"/>
              </a:ext>
            </a:extLst>
          </p:cNvPr>
          <p:cNvSpPr/>
          <p:nvPr userDrawn="1"/>
        </p:nvSpPr>
        <p:spPr bwMode="gray">
          <a:xfrm>
            <a:off x="836705" y="630238"/>
            <a:ext cx="10518590" cy="879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err="1">
              <a:solidFill>
                <a:schemeClr val="bg1"/>
              </a:solidFill>
              <a:latin typeface="Brave Sans" panose="020B0504020101010102" pitchFamily="34" charset="0"/>
              <a:cs typeface="Brave Sans" panose="020B0504020101010102" pitchFamily="34" charset="0"/>
            </a:endParaRPr>
          </a:p>
        </p:txBody>
      </p:sp>
    </p:spTree>
    <p:extLst>
      <p:ext uri="{BB962C8B-B14F-4D97-AF65-F5344CB8AC3E}">
        <p14:creationId xmlns:p14="http://schemas.microsoft.com/office/powerpoint/2010/main" val="23315419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906463" y="507069"/>
            <a:ext cx="10393362" cy="540000"/>
          </a:xfrm>
        </p:spPr>
        <p:txBody>
          <a:bodyPr anchor="ctr"/>
          <a:lstStyle>
            <a:lvl1pPr>
              <a:defRPr/>
            </a:lvl1pPr>
          </a:lstStyle>
          <a:p>
            <a:r>
              <a:rPr lang="en-US"/>
              <a:t>Add title</a:t>
            </a:r>
            <a:endParaRPr lang="en-GB"/>
          </a:p>
        </p:txBody>
      </p:sp>
    </p:spTree>
    <p:extLst>
      <p:ext uri="{BB962C8B-B14F-4D97-AF65-F5344CB8AC3E}">
        <p14:creationId xmlns:p14="http://schemas.microsoft.com/office/powerpoint/2010/main" val="5363810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FC8C2B-6625-4ED9-B5CC-20E2EDF30143}"/>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7" name="Text Placeholder 3">
            <a:extLst>
              <a:ext uri="{FF2B5EF4-FFF2-40B4-BE49-F238E27FC236}">
                <a16:creationId xmlns:a16="http://schemas.microsoft.com/office/drawing/2014/main" id="{3444B0A5-0DCB-48B7-8383-3B8EDCAE55B8}"/>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434568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2" y="1592263"/>
            <a:ext cx="10393363"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E707E8D-02A6-4E60-A9BC-589876C900E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F9C34D73-6474-4E7F-9F4E-0FBC9BFE753A}"/>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292276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4" y="1592263"/>
            <a:ext cx="10393362" cy="416237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9">
            <a:extLst>
              <a:ext uri="{FF2B5EF4-FFF2-40B4-BE49-F238E27FC236}">
                <a16:creationId xmlns:a16="http://schemas.microsoft.com/office/drawing/2014/main" id="{BED2F0F8-4186-44B6-873A-D194D89C9C0C}"/>
              </a:ext>
            </a:extLst>
          </p:cNvPr>
          <p:cNvSpPr>
            <a:spLocks noGrp="1"/>
          </p:cNvSpPr>
          <p:nvPr>
            <p:ph type="body" sz="quarter" idx="19" hasCustomPrompt="1"/>
          </p:nvPr>
        </p:nvSpPr>
        <p:spPr>
          <a:xfrm>
            <a:off x="906464" y="5754634"/>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7" name="Title 1">
            <a:extLst>
              <a:ext uri="{FF2B5EF4-FFF2-40B4-BE49-F238E27FC236}">
                <a16:creationId xmlns:a16="http://schemas.microsoft.com/office/drawing/2014/main" id="{08B85A9A-2089-4861-8906-B3D8040F8E7A}"/>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EF04979-F2A3-4CA2-9AA4-1A023931253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2387191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1039336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3936249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20224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10393362"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39427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FC8C2B-6625-4ED9-B5CC-20E2EDF30143}"/>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7" name="Text Placeholder 3">
            <a:extLst>
              <a:ext uri="{FF2B5EF4-FFF2-40B4-BE49-F238E27FC236}">
                <a16:creationId xmlns:a16="http://schemas.microsoft.com/office/drawing/2014/main" id="{3444B0A5-0DCB-48B7-8383-3B8EDCAE55B8}"/>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4031756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7" name="Content Placeholder 4">
            <a:extLst>
              <a:ext uri="{FF2B5EF4-FFF2-40B4-BE49-F238E27FC236}">
                <a16:creationId xmlns:a16="http://schemas.microsoft.com/office/drawing/2014/main" id="{867750C4-2CF3-42E4-8DC1-23093AA10D15}"/>
              </a:ext>
            </a:extLst>
          </p:cNvPr>
          <p:cNvSpPr>
            <a:spLocks noGrp="1"/>
          </p:cNvSpPr>
          <p:nvPr>
            <p:ph sz="quarter" idx="20" hasCustomPrompt="1"/>
          </p:nvPr>
        </p:nvSpPr>
        <p:spPr>
          <a:xfrm>
            <a:off x="6356279"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a:extLst>
              <a:ext uri="{FF2B5EF4-FFF2-40B4-BE49-F238E27FC236}">
                <a16:creationId xmlns:a16="http://schemas.microsoft.com/office/drawing/2014/main" id="{D1871B70-D49E-447F-8679-85AEF08FB277}"/>
              </a:ext>
            </a:extLst>
          </p:cNvPr>
          <p:cNvSpPr>
            <a:spLocks noGrp="1"/>
          </p:cNvSpPr>
          <p:nvPr>
            <p:ph type="body" sz="quarter" idx="21" hasCustomPrompt="1"/>
          </p:nvPr>
        </p:nvSpPr>
        <p:spPr>
          <a:xfrm>
            <a:off x="6356279"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Tree>
    <p:extLst>
      <p:ext uri="{BB962C8B-B14F-4D97-AF65-F5344CB8AC3E}">
        <p14:creationId xmlns:p14="http://schemas.microsoft.com/office/powerpoint/2010/main" val="1163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content &amp; pink text bo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ABEF81-F4DC-47E6-963A-5BFAEB3FE875}"/>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err="1">
              <a:solidFill>
                <a:schemeClr val="bg1"/>
              </a:solidFill>
              <a:latin typeface="Brave Sans" panose="020B0504020101010102" pitchFamily="34" charset="0"/>
              <a:cs typeface="Brave Sans" panose="020B0504020101010102" pitchFamily="34" charset="0"/>
            </a:endParaRPr>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92264"/>
            <a:ext cx="5868909"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D4FED8BD-D08F-4794-BD3E-95BEF1669D1F}"/>
              </a:ext>
            </a:extLst>
          </p:cNvPr>
          <p:cNvSpPr>
            <a:spLocks noGrp="1"/>
          </p:cNvSpPr>
          <p:nvPr>
            <p:ph type="title" hasCustomPrompt="1"/>
          </p:nvPr>
        </p:nvSpPr>
        <p:spPr>
          <a:xfrm>
            <a:off x="906463" y="506192"/>
            <a:ext cx="5868910"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AF4A8A07-B1F8-4A0D-B994-2DAE348DB8F4}"/>
              </a:ext>
            </a:extLst>
          </p:cNvPr>
          <p:cNvSpPr>
            <a:spLocks noGrp="1"/>
          </p:cNvSpPr>
          <p:nvPr>
            <p:ph type="body" sz="quarter" idx="10" hasCustomPrompt="1"/>
          </p:nvPr>
        </p:nvSpPr>
        <p:spPr>
          <a:xfrm>
            <a:off x="906463" y="1155943"/>
            <a:ext cx="5868909"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cxnSp>
        <p:nvCxnSpPr>
          <p:cNvPr id="7" name="Straight Connector 6">
            <a:extLst>
              <a:ext uri="{FF2B5EF4-FFF2-40B4-BE49-F238E27FC236}">
                <a16:creationId xmlns:a16="http://schemas.microsoft.com/office/drawing/2014/main" id="{2700FF85-2E17-439D-9472-397AA16C0E9C}"/>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77FF87AD-305C-4D41-BF04-75409FC25CC2}"/>
              </a:ext>
            </a:extLst>
          </p:cNvPr>
          <p:cNvSpPr>
            <a:spLocks noGrp="1"/>
          </p:cNvSpPr>
          <p:nvPr>
            <p:ph type="body" sz="quarter" idx="16" hasCustomPrompt="1"/>
          </p:nvPr>
        </p:nvSpPr>
        <p:spPr>
          <a:xfrm>
            <a:off x="7227063" y="630237"/>
            <a:ext cx="4058473" cy="5227637"/>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22576147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solid LH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617894"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7675296"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C79D51ED-1FED-4AE8-A8C8-1F768FC848E7}"/>
              </a:ext>
            </a:extLst>
          </p:cNvPr>
          <p:cNvSpPr>
            <a:spLocks noGrp="1"/>
          </p:cNvSpPr>
          <p:nvPr>
            <p:ph type="body" sz="quarter" idx="16" hasCustomPrompt="1"/>
          </p:nvPr>
        </p:nvSpPr>
        <p:spPr>
          <a:xfrm>
            <a:off x="906463" y="1592263"/>
            <a:ext cx="2264268" cy="4265612"/>
          </a:xfrm>
          <a:solidFill>
            <a:schemeClr val="accent1"/>
          </a:solidFill>
        </p:spPr>
        <p:txBody>
          <a:bodyPr lIns="108000" tIns="108000" rIns="108000" bIns="108000"/>
          <a:lstStyle>
            <a:lvl1pPr marL="0" indent="0">
              <a:buFont typeface="Arial" panose="020B0604020202020204" pitchFamily="34" charse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17396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bottom">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6403349"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85F6F67A-D083-4FD6-AA0C-A041F592348F}"/>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26261308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ubtitle &amp; 3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95265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title &amp; 3 content with pink callou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
            <a:extLst>
              <a:ext uri="{FF2B5EF4-FFF2-40B4-BE49-F238E27FC236}">
                <a16:creationId xmlns:a16="http://schemas.microsoft.com/office/drawing/2014/main" id="{E66F8E85-E11E-4D83-8C64-EBA0B34C5521}"/>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5495676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graph with titl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2039565" y="1532878"/>
            <a:ext cx="8112871"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2039831" y="1999130"/>
            <a:ext cx="8112338" cy="3702927"/>
          </a:xfrm>
          <a:solidFill>
            <a:schemeClr val="bg2">
              <a:lumMod val="20000"/>
              <a:lumOff val="80000"/>
            </a:schemeClr>
          </a:solidFill>
        </p:spPr>
        <p:txBody>
          <a:bodyPr/>
          <a:lstStyle>
            <a:lvl1pPr marL="0" indent="0">
              <a:buNone/>
              <a:defRPr sz="1600"/>
            </a:lvl1pPr>
          </a:lstStyle>
          <a:p>
            <a:r>
              <a:rPr lang="en-GB"/>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2039565" y="5749501"/>
            <a:ext cx="8112871"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C458DEB9-9AB7-4ACE-AE31-8AF903593611}"/>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5C61C21-A8E6-472E-99BC-490D2AA6D726}"/>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0352973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2 graphs with text &amp;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5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906463" y="1999130"/>
            <a:ext cx="4779962" cy="2411505"/>
          </a:xfrm>
          <a:solidFill>
            <a:schemeClr val="bg2">
              <a:lumMod val="20000"/>
              <a:lumOff val="80000"/>
            </a:schemeClr>
          </a:solidFill>
        </p:spPr>
        <p:txBody>
          <a:bodyPr/>
          <a:lstStyle>
            <a:lvl1pPr marL="0" indent="0">
              <a:buNone/>
              <a:defRPr sz="1600"/>
            </a:lvl1pPr>
          </a:lstStyle>
          <a:p>
            <a:r>
              <a:rPr lang="en-GB"/>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9065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4" name="Text Placeholder 3">
            <a:extLst>
              <a:ext uri="{FF2B5EF4-FFF2-40B4-BE49-F238E27FC236}">
                <a16:creationId xmlns:a16="http://schemas.microsoft.com/office/drawing/2014/main" id="{D8486FD2-0742-409A-B501-45247128BE73}"/>
              </a:ext>
            </a:extLst>
          </p:cNvPr>
          <p:cNvSpPr>
            <a:spLocks noGrp="1"/>
          </p:cNvSpPr>
          <p:nvPr>
            <p:ph type="body" sz="quarter" idx="21" hasCustomPrompt="1"/>
          </p:nvPr>
        </p:nvSpPr>
        <p:spPr>
          <a:xfrm>
            <a:off x="906461" y="4544359"/>
            <a:ext cx="4779956" cy="1010462"/>
          </a:xfrm>
        </p:spPr>
        <p:txBody>
          <a:bodyPr/>
          <a:lstStyle>
            <a:lvl1pPr marL="134938" indent="-134938">
              <a:defRPr sz="1400"/>
            </a:lvl1pPr>
          </a:lstStyle>
          <a:p>
            <a:pPr lvl="0"/>
            <a:r>
              <a:rPr lang="en-US"/>
              <a:t>Add first level body copy</a:t>
            </a:r>
            <a:endParaRPr lang="en-GB"/>
          </a:p>
        </p:txBody>
      </p:sp>
      <p:sp>
        <p:nvSpPr>
          <p:cNvPr id="16" name="Title 1">
            <a:extLst>
              <a:ext uri="{FF2B5EF4-FFF2-40B4-BE49-F238E27FC236}">
                <a16:creationId xmlns:a16="http://schemas.microsoft.com/office/drawing/2014/main" id="{75C516CB-64FB-41AB-A15A-8D5426967D9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8" name="Text Placeholder 3">
            <a:extLst>
              <a:ext uri="{FF2B5EF4-FFF2-40B4-BE49-F238E27FC236}">
                <a16:creationId xmlns:a16="http://schemas.microsoft.com/office/drawing/2014/main" id="{EBC44855-F43B-49F1-B4CE-90A9B6FEC6D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5" name="Text Placeholder 9">
            <a:extLst>
              <a:ext uri="{FF2B5EF4-FFF2-40B4-BE49-F238E27FC236}">
                <a16:creationId xmlns:a16="http://schemas.microsoft.com/office/drawing/2014/main" id="{54DABF8B-F946-4C2E-9403-3E1F24A49B0B}"/>
              </a:ext>
            </a:extLst>
          </p:cNvPr>
          <p:cNvSpPr>
            <a:spLocks noGrp="1"/>
          </p:cNvSpPr>
          <p:nvPr>
            <p:ph type="body" sz="quarter" idx="22" hasCustomPrompt="1"/>
          </p:nvPr>
        </p:nvSpPr>
        <p:spPr>
          <a:xfrm>
            <a:off x="65199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7" name="Chart Placeholder 9">
            <a:extLst>
              <a:ext uri="{FF2B5EF4-FFF2-40B4-BE49-F238E27FC236}">
                <a16:creationId xmlns:a16="http://schemas.microsoft.com/office/drawing/2014/main" id="{8C992EB9-DF5A-4BEB-B9D4-5FF0902E7027}"/>
              </a:ext>
            </a:extLst>
          </p:cNvPr>
          <p:cNvSpPr>
            <a:spLocks noGrp="1"/>
          </p:cNvSpPr>
          <p:nvPr>
            <p:ph type="chart" sz="quarter" idx="23" hasCustomPrompt="1"/>
          </p:nvPr>
        </p:nvSpPr>
        <p:spPr>
          <a:xfrm>
            <a:off x="6519863" y="1999130"/>
            <a:ext cx="4779962" cy="2411505"/>
          </a:xfrm>
          <a:solidFill>
            <a:schemeClr val="bg2">
              <a:lumMod val="20000"/>
              <a:lumOff val="80000"/>
            </a:schemeClr>
          </a:solidFill>
        </p:spPr>
        <p:txBody>
          <a:bodyPr/>
          <a:lstStyle>
            <a:lvl1pPr marL="0" indent="0">
              <a:buNone/>
              <a:defRPr sz="1600"/>
            </a:lvl1pPr>
          </a:lstStyle>
          <a:p>
            <a:r>
              <a:rPr lang="en-GB"/>
              <a:t>Add graph</a:t>
            </a:r>
          </a:p>
        </p:txBody>
      </p:sp>
      <p:sp>
        <p:nvSpPr>
          <p:cNvPr id="19" name="Text Placeholder 9">
            <a:extLst>
              <a:ext uri="{FF2B5EF4-FFF2-40B4-BE49-F238E27FC236}">
                <a16:creationId xmlns:a16="http://schemas.microsoft.com/office/drawing/2014/main" id="{D6062728-491B-4969-A0E0-7AAA0C942273}"/>
              </a:ext>
            </a:extLst>
          </p:cNvPr>
          <p:cNvSpPr>
            <a:spLocks noGrp="1"/>
          </p:cNvSpPr>
          <p:nvPr>
            <p:ph type="body" sz="quarter" idx="24" hasCustomPrompt="1"/>
          </p:nvPr>
        </p:nvSpPr>
        <p:spPr>
          <a:xfrm>
            <a:off x="65199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20" name="Text Placeholder 3">
            <a:extLst>
              <a:ext uri="{FF2B5EF4-FFF2-40B4-BE49-F238E27FC236}">
                <a16:creationId xmlns:a16="http://schemas.microsoft.com/office/drawing/2014/main" id="{EBB02456-66F8-4E20-BD4D-D00758C8DAAF}"/>
              </a:ext>
            </a:extLst>
          </p:cNvPr>
          <p:cNvSpPr>
            <a:spLocks noGrp="1"/>
          </p:cNvSpPr>
          <p:nvPr>
            <p:ph type="body" sz="quarter" idx="25" hasCustomPrompt="1"/>
          </p:nvPr>
        </p:nvSpPr>
        <p:spPr>
          <a:xfrm>
            <a:off x="6519861" y="4544359"/>
            <a:ext cx="4779956" cy="1010462"/>
          </a:xfrm>
        </p:spPr>
        <p:txBody>
          <a:bodyPr/>
          <a:lstStyle>
            <a:lvl1pPr marL="134938" indent="-134938">
              <a:defRPr sz="1400"/>
            </a:lvl1pPr>
          </a:lstStyle>
          <a:p>
            <a:pPr lvl="0"/>
            <a:r>
              <a:rPr lang="en-US"/>
              <a:t>Add first level body copy</a:t>
            </a:r>
            <a:endParaRPr lang="en-GB"/>
          </a:p>
        </p:txBody>
      </p:sp>
    </p:spTree>
    <p:extLst>
      <p:ext uri="{BB962C8B-B14F-4D97-AF65-F5344CB8AC3E}">
        <p14:creationId xmlns:p14="http://schemas.microsoft.com/office/powerpoint/2010/main" val="24790767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text box &amp; graph with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463" y="1559934"/>
            <a:ext cx="4784889"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title</a:t>
            </a:r>
            <a:endParaRPr lang="en-GB"/>
          </a:p>
        </p:txBody>
      </p:sp>
      <p:sp>
        <p:nvSpPr>
          <p:cNvPr id="9" name="Text Placeholder 9">
            <a:extLst>
              <a:ext uri="{FF2B5EF4-FFF2-40B4-BE49-F238E27FC236}">
                <a16:creationId xmlns:a16="http://schemas.microsoft.com/office/drawing/2014/main" id="{1E8DC738-4037-4237-BAB7-86B39D39E3DB}"/>
              </a:ext>
            </a:extLst>
          </p:cNvPr>
          <p:cNvSpPr>
            <a:spLocks noGrp="1"/>
          </p:cNvSpPr>
          <p:nvPr>
            <p:ph type="body" sz="quarter" idx="16" hasCustomPrompt="1"/>
          </p:nvPr>
        </p:nvSpPr>
        <p:spPr>
          <a:xfrm>
            <a:off x="6358059" y="1559934"/>
            <a:ext cx="4942091"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1" name="Chart Placeholder 9">
            <a:extLst>
              <a:ext uri="{FF2B5EF4-FFF2-40B4-BE49-F238E27FC236}">
                <a16:creationId xmlns:a16="http://schemas.microsoft.com/office/drawing/2014/main" id="{59693680-0040-4E91-884A-D427AF4875DC}"/>
              </a:ext>
            </a:extLst>
          </p:cNvPr>
          <p:cNvSpPr>
            <a:spLocks noGrp="1"/>
          </p:cNvSpPr>
          <p:nvPr>
            <p:ph type="chart" sz="quarter" idx="18" hasCustomPrompt="1"/>
          </p:nvPr>
        </p:nvSpPr>
        <p:spPr>
          <a:xfrm>
            <a:off x="6358059" y="1999130"/>
            <a:ext cx="4941766" cy="3579737"/>
          </a:xfrm>
          <a:solidFill>
            <a:schemeClr val="bg2">
              <a:lumMod val="20000"/>
              <a:lumOff val="80000"/>
            </a:schemeClr>
          </a:solidFill>
        </p:spPr>
        <p:txBody>
          <a:bodyPr/>
          <a:lstStyle>
            <a:lvl1pPr marL="0" indent="0">
              <a:buNone/>
              <a:defRPr sz="1600"/>
            </a:lvl1pPr>
          </a:lstStyle>
          <a:p>
            <a:r>
              <a:rPr lang="en-GB"/>
              <a:t>Add graph</a:t>
            </a:r>
          </a:p>
        </p:txBody>
      </p:sp>
      <p:sp>
        <p:nvSpPr>
          <p:cNvPr id="14" name="Text Placeholder 9">
            <a:extLst>
              <a:ext uri="{FF2B5EF4-FFF2-40B4-BE49-F238E27FC236}">
                <a16:creationId xmlns:a16="http://schemas.microsoft.com/office/drawing/2014/main" id="{8F58ECE0-1B4F-46E5-BD09-716EBD33EB53}"/>
              </a:ext>
            </a:extLst>
          </p:cNvPr>
          <p:cNvSpPr>
            <a:spLocks noGrp="1"/>
          </p:cNvSpPr>
          <p:nvPr>
            <p:ph type="body" sz="quarter" idx="20" hasCustomPrompt="1"/>
          </p:nvPr>
        </p:nvSpPr>
        <p:spPr>
          <a:xfrm>
            <a:off x="6358059" y="5757371"/>
            <a:ext cx="4941766" cy="242103"/>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12" name="Content Placeholder 4">
            <a:extLst>
              <a:ext uri="{FF2B5EF4-FFF2-40B4-BE49-F238E27FC236}">
                <a16:creationId xmlns:a16="http://schemas.microsoft.com/office/drawing/2014/main" id="{1A5B07B7-037F-468E-8448-5A29FA5C1783}"/>
              </a:ext>
            </a:extLst>
          </p:cNvPr>
          <p:cNvSpPr>
            <a:spLocks noGrp="1"/>
          </p:cNvSpPr>
          <p:nvPr>
            <p:ph sz="quarter" idx="11" hasCustomPrompt="1"/>
          </p:nvPr>
        </p:nvSpPr>
        <p:spPr>
          <a:xfrm>
            <a:off x="906464" y="1999130"/>
            <a:ext cx="4785420" cy="38587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7EA24D25-6338-4D89-B23F-AFC937C38DBC}"/>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6" name="Text Placeholder 3">
            <a:extLst>
              <a:ext uri="{FF2B5EF4-FFF2-40B4-BE49-F238E27FC236}">
                <a16:creationId xmlns:a16="http://schemas.microsoft.com/office/drawing/2014/main" id="{F748BD08-B8C9-4550-A6AD-F538C91EF48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9747014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ubtitle text &amp; tabl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297220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4178300" y="1592263"/>
            <a:ext cx="7121525" cy="4265613"/>
          </a:xfrm>
          <a:solidFill>
            <a:schemeClr val="bg2">
              <a:lumMod val="20000"/>
              <a:lumOff val="80000"/>
            </a:schemeClr>
          </a:solidFill>
        </p:spPr>
        <p:txBody>
          <a:bodyPr/>
          <a:lstStyle>
            <a:lvl1pPr marL="0" indent="0">
              <a:buNone/>
              <a:defRPr sz="1600"/>
            </a:lvl1pPr>
          </a:lstStyle>
          <a:p>
            <a:r>
              <a:rPr lang="en-GB"/>
              <a:t>Add table</a:t>
            </a:r>
          </a:p>
        </p:txBody>
      </p:sp>
      <p:sp>
        <p:nvSpPr>
          <p:cNvPr id="8" name="Title 1">
            <a:extLst>
              <a:ext uri="{FF2B5EF4-FFF2-40B4-BE49-F238E27FC236}">
                <a16:creationId xmlns:a16="http://schemas.microsoft.com/office/drawing/2014/main" id="{A6B8A2C8-F818-400B-AA9D-F517A11CFB98}"/>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0" name="Text Placeholder 3">
            <a:extLst>
              <a:ext uri="{FF2B5EF4-FFF2-40B4-BE49-F238E27FC236}">
                <a16:creationId xmlns:a16="http://schemas.microsoft.com/office/drawing/2014/main" id="{F23AF189-54C8-4682-90AF-B2D0581D368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854657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2" y="1592263"/>
            <a:ext cx="10393363"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E707E8D-02A6-4E60-A9BC-589876C900E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F9C34D73-6474-4E7F-9F4E-0FBC9BFE753A}"/>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4520250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ubtitle &amp; 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906462" y="1592263"/>
            <a:ext cx="10393361" cy="4265613"/>
          </a:xfrm>
          <a:solidFill>
            <a:schemeClr val="bg2">
              <a:lumMod val="20000"/>
              <a:lumOff val="80000"/>
            </a:schemeClr>
          </a:solidFill>
        </p:spPr>
        <p:txBody>
          <a:bodyPr/>
          <a:lstStyle>
            <a:lvl1pPr marL="0" indent="0">
              <a:buNone/>
              <a:defRPr sz="1600"/>
            </a:lvl1pPr>
          </a:lstStyle>
          <a:p>
            <a:r>
              <a:rPr lang="en-GB"/>
              <a:t>Add table</a:t>
            </a:r>
          </a:p>
        </p:txBody>
      </p:sp>
      <p:sp>
        <p:nvSpPr>
          <p:cNvPr id="7" name="Title 1">
            <a:extLst>
              <a:ext uri="{FF2B5EF4-FFF2-40B4-BE49-F238E27FC236}">
                <a16:creationId xmlns:a16="http://schemas.microsoft.com/office/drawing/2014/main" id="{1C1F7C03-37EE-463A-A910-97529A017ED9}"/>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D68EE590-3ED0-4815-8767-B8E90785ACD9}"/>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705229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pic with captio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3" y="1592263"/>
            <a:ext cx="10393362" cy="426561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0" name="Text Placeholder 9">
            <a:extLst>
              <a:ext uri="{FF2B5EF4-FFF2-40B4-BE49-F238E27FC236}">
                <a16:creationId xmlns:a16="http://schemas.microsoft.com/office/drawing/2014/main" id="{75C1C585-F7B3-47D7-9F59-BA03B794FAAB}"/>
              </a:ext>
            </a:extLst>
          </p:cNvPr>
          <p:cNvSpPr>
            <a:spLocks noGrp="1"/>
          </p:cNvSpPr>
          <p:nvPr>
            <p:ph type="body" sz="quarter" idx="13" hasCustomPrompt="1"/>
          </p:nvPr>
        </p:nvSpPr>
        <p:spPr>
          <a:xfrm>
            <a:off x="906463" y="5512279"/>
            <a:ext cx="10393362"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3452710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4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2"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8" name="Text Placeholder 9">
            <a:extLst>
              <a:ext uri="{FF2B5EF4-FFF2-40B4-BE49-F238E27FC236}">
                <a16:creationId xmlns:a16="http://schemas.microsoft.com/office/drawing/2014/main" id="{B2272C8A-2075-4FD0-8954-8369EB1314B7}"/>
              </a:ext>
            </a:extLst>
          </p:cNvPr>
          <p:cNvSpPr>
            <a:spLocks noGrp="1"/>
          </p:cNvSpPr>
          <p:nvPr>
            <p:ph type="body" sz="quarter" idx="20" hasCustomPrompt="1"/>
          </p:nvPr>
        </p:nvSpPr>
        <p:spPr>
          <a:xfrm>
            <a:off x="906462"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9" name="Picture Placeholder 7">
            <a:extLst>
              <a:ext uri="{FF2B5EF4-FFF2-40B4-BE49-F238E27FC236}">
                <a16:creationId xmlns:a16="http://schemas.microsoft.com/office/drawing/2014/main" id="{9F834D9C-3B92-4F61-A784-44587D75D7FE}"/>
              </a:ext>
            </a:extLst>
          </p:cNvPr>
          <p:cNvSpPr>
            <a:spLocks noGrp="1"/>
          </p:cNvSpPr>
          <p:nvPr>
            <p:ph type="pic" sz="quarter" idx="21" hasCustomPrompt="1"/>
          </p:nvPr>
        </p:nvSpPr>
        <p:spPr>
          <a:xfrm>
            <a:off x="906462"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0" name="Text Placeholder 9">
            <a:extLst>
              <a:ext uri="{FF2B5EF4-FFF2-40B4-BE49-F238E27FC236}">
                <a16:creationId xmlns:a16="http://schemas.microsoft.com/office/drawing/2014/main" id="{B2805005-9CB6-4A6C-BA20-589CDE8E3CA1}"/>
              </a:ext>
            </a:extLst>
          </p:cNvPr>
          <p:cNvSpPr>
            <a:spLocks noGrp="1"/>
          </p:cNvSpPr>
          <p:nvPr>
            <p:ph type="body" sz="quarter" idx="22" hasCustomPrompt="1"/>
          </p:nvPr>
        </p:nvSpPr>
        <p:spPr>
          <a:xfrm>
            <a:off x="906462"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26" name="Title 1">
            <a:extLst>
              <a:ext uri="{FF2B5EF4-FFF2-40B4-BE49-F238E27FC236}">
                <a16:creationId xmlns:a16="http://schemas.microsoft.com/office/drawing/2014/main" id="{57222905-2F14-47F1-99A6-06773954A799}"/>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32" name="Text Placeholder 3">
            <a:extLst>
              <a:ext uri="{FF2B5EF4-FFF2-40B4-BE49-F238E27FC236}">
                <a16:creationId xmlns:a16="http://schemas.microsoft.com/office/drawing/2014/main" id="{C47EC3CE-08E6-4FE7-B0D7-2DA955BF82A9}"/>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8" name="Picture Placeholder 7">
            <a:extLst>
              <a:ext uri="{FF2B5EF4-FFF2-40B4-BE49-F238E27FC236}">
                <a16:creationId xmlns:a16="http://schemas.microsoft.com/office/drawing/2014/main" id="{0FCE2297-5715-415F-989A-21C43C6BE274}"/>
              </a:ext>
            </a:extLst>
          </p:cNvPr>
          <p:cNvSpPr>
            <a:spLocks noGrp="1"/>
          </p:cNvSpPr>
          <p:nvPr>
            <p:ph type="pic" sz="quarter" idx="23" hasCustomPrompt="1"/>
          </p:nvPr>
        </p:nvSpPr>
        <p:spPr>
          <a:xfrm>
            <a:off x="8127448"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9" name="Text Placeholder 9">
            <a:extLst>
              <a:ext uri="{FF2B5EF4-FFF2-40B4-BE49-F238E27FC236}">
                <a16:creationId xmlns:a16="http://schemas.microsoft.com/office/drawing/2014/main" id="{B401E369-C630-4F33-93FD-AAB7B5C4E592}"/>
              </a:ext>
            </a:extLst>
          </p:cNvPr>
          <p:cNvSpPr>
            <a:spLocks noGrp="1"/>
          </p:cNvSpPr>
          <p:nvPr>
            <p:ph type="body" sz="quarter" idx="24" hasCustomPrompt="1"/>
          </p:nvPr>
        </p:nvSpPr>
        <p:spPr>
          <a:xfrm>
            <a:off x="8127448"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0" name="Picture Placeholder 7">
            <a:extLst>
              <a:ext uri="{FF2B5EF4-FFF2-40B4-BE49-F238E27FC236}">
                <a16:creationId xmlns:a16="http://schemas.microsoft.com/office/drawing/2014/main" id="{69DA894B-3A77-4039-9E06-5D4A4CBB34E4}"/>
              </a:ext>
            </a:extLst>
          </p:cNvPr>
          <p:cNvSpPr>
            <a:spLocks noGrp="1"/>
          </p:cNvSpPr>
          <p:nvPr>
            <p:ph type="pic" sz="quarter" idx="25" hasCustomPrompt="1"/>
          </p:nvPr>
        </p:nvSpPr>
        <p:spPr>
          <a:xfrm>
            <a:off x="8127448"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1" name="Text Placeholder 9">
            <a:extLst>
              <a:ext uri="{FF2B5EF4-FFF2-40B4-BE49-F238E27FC236}">
                <a16:creationId xmlns:a16="http://schemas.microsoft.com/office/drawing/2014/main" id="{26A699C0-3C99-4CC4-9299-A29775AE0EB8}"/>
              </a:ext>
            </a:extLst>
          </p:cNvPr>
          <p:cNvSpPr>
            <a:spLocks noGrp="1"/>
          </p:cNvSpPr>
          <p:nvPr>
            <p:ph type="body" sz="quarter" idx="26" hasCustomPrompt="1"/>
          </p:nvPr>
        </p:nvSpPr>
        <p:spPr>
          <a:xfrm>
            <a:off x="8127448"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3" name="Picture Placeholder 7">
            <a:extLst>
              <a:ext uri="{FF2B5EF4-FFF2-40B4-BE49-F238E27FC236}">
                <a16:creationId xmlns:a16="http://schemas.microsoft.com/office/drawing/2014/main" id="{329FCA89-66DA-4EEB-86AB-16E34D113A5B}"/>
              </a:ext>
            </a:extLst>
          </p:cNvPr>
          <p:cNvSpPr>
            <a:spLocks noGrp="1"/>
          </p:cNvSpPr>
          <p:nvPr>
            <p:ph type="pic" sz="quarter" idx="27" hasCustomPrompt="1"/>
          </p:nvPr>
        </p:nvSpPr>
        <p:spPr>
          <a:xfrm>
            <a:off x="4516955"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4" name="Text Placeholder 9">
            <a:extLst>
              <a:ext uri="{FF2B5EF4-FFF2-40B4-BE49-F238E27FC236}">
                <a16:creationId xmlns:a16="http://schemas.microsoft.com/office/drawing/2014/main" id="{12CF2E81-D19B-4BB4-A530-673FE1E269F8}"/>
              </a:ext>
            </a:extLst>
          </p:cNvPr>
          <p:cNvSpPr>
            <a:spLocks noGrp="1"/>
          </p:cNvSpPr>
          <p:nvPr>
            <p:ph type="body" sz="quarter" idx="28" hasCustomPrompt="1"/>
          </p:nvPr>
        </p:nvSpPr>
        <p:spPr>
          <a:xfrm>
            <a:off x="4516955"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5" name="Picture Placeholder 7">
            <a:extLst>
              <a:ext uri="{FF2B5EF4-FFF2-40B4-BE49-F238E27FC236}">
                <a16:creationId xmlns:a16="http://schemas.microsoft.com/office/drawing/2014/main" id="{C93E7E5B-1799-4786-9F38-E2433E4574E6}"/>
              </a:ext>
            </a:extLst>
          </p:cNvPr>
          <p:cNvSpPr>
            <a:spLocks noGrp="1"/>
          </p:cNvSpPr>
          <p:nvPr>
            <p:ph type="pic" sz="quarter" idx="29" hasCustomPrompt="1"/>
          </p:nvPr>
        </p:nvSpPr>
        <p:spPr>
          <a:xfrm>
            <a:off x="4516955"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6" name="Text Placeholder 9">
            <a:extLst>
              <a:ext uri="{FF2B5EF4-FFF2-40B4-BE49-F238E27FC236}">
                <a16:creationId xmlns:a16="http://schemas.microsoft.com/office/drawing/2014/main" id="{184DF83C-1D00-4A59-9CB9-73A98001C2EA}"/>
              </a:ext>
            </a:extLst>
          </p:cNvPr>
          <p:cNvSpPr>
            <a:spLocks noGrp="1"/>
          </p:cNvSpPr>
          <p:nvPr>
            <p:ph type="body" sz="quarter" idx="30" hasCustomPrompt="1"/>
          </p:nvPr>
        </p:nvSpPr>
        <p:spPr>
          <a:xfrm>
            <a:off x="4516955"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Tree>
    <p:extLst>
      <p:ext uri="{BB962C8B-B14F-4D97-AF65-F5344CB8AC3E}">
        <p14:creationId xmlns:p14="http://schemas.microsoft.com/office/powerpoint/2010/main" val="22024967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amp; pic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Person x1</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5" name="Picture Placeholder 7">
            <a:extLst>
              <a:ext uri="{FF2B5EF4-FFF2-40B4-BE49-F238E27FC236}">
                <a16:creationId xmlns:a16="http://schemas.microsoft.com/office/drawing/2014/main" id="{1F4F3F20-82EB-4BBF-80E7-89336978D519}"/>
              </a:ext>
            </a:extLst>
          </p:cNvPr>
          <p:cNvSpPr>
            <a:spLocks noGrp="1"/>
          </p:cNvSpPr>
          <p:nvPr>
            <p:ph type="pic" sz="quarter" idx="12" hasCustomPrompt="1"/>
          </p:nvPr>
        </p:nvSpPr>
        <p:spPr>
          <a:xfrm>
            <a:off x="906463" y="1592263"/>
            <a:ext cx="2463461"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6" name="Text Placeholder 9">
            <a:extLst>
              <a:ext uri="{FF2B5EF4-FFF2-40B4-BE49-F238E27FC236}">
                <a16:creationId xmlns:a16="http://schemas.microsoft.com/office/drawing/2014/main" id="{6211F088-6EBE-48DF-BF0B-4829481D56EC}"/>
              </a:ext>
            </a:extLst>
          </p:cNvPr>
          <p:cNvSpPr>
            <a:spLocks noGrp="1"/>
          </p:cNvSpPr>
          <p:nvPr>
            <p:ph type="body" sz="quarter" idx="13" hasCustomPrompt="1"/>
          </p:nvPr>
        </p:nvSpPr>
        <p:spPr>
          <a:xfrm>
            <a:off x="906463" y="3683973"/>
            <a:ext cx="2462109"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7" name="Text Placeholder 4">
            <a:extLst>
              <a:ext uri="{FF2B5EF4-FFF2-40B4-BE49-F238E27FC236}">
                <a16:creationId xmlns:a16="http://schemas.microsoft.com/office/drawing/2014/main" id="{C5E10A17-9825-4163-81DF-4DDE28D255D0}"/>
              </a:ext>
            </a:extLst>
          </p:cNvPr>
          <p:cNvSpPr>
            <a:spLocks noGrp="1"/>
          </p:cNvSpPr>
          <p:nvPr>
            <p:ph type="body" sz="quarter" idx="31" hasCustomPrompt="1"/>
          </p:nvPr>
        </p:nvSpPr>
        <p:spPr>
          <a:xfrm>
            <a:off x="3708971" y="1592262"/>
            <a:ext cx="7576566" cy="4265613"/>
          </a:xfrm>
        </p:spPr>
        <p:txBody>
          <a:bodyPr vert="horz" lIns="0" tIns="45720" rIns="91440" bIns="45720" rtlCol="0">
            <a:noAutofit/>
          </a:bodyPr>
          <a:lstStyle>
            <a:lvl1pPr>
              <a:defRPr lang="en-US" sz="1600" dirty="0" smtClean="0"/>
            </a:lvl1pPr>
            <a:lvl2pPr>
              <a:defRPr lang="en-US" sz="1600" dirty="0" smtClean="0"/>
            </a:lvl2pPr>
            <a:lvl3pPr>
              <a:defRPr lang="en-GB" sz="16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27601283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amp; pic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people x2</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8" name="Text Placeholder 4">
            <a:extLst>
              <a:ext uri="{FF2B5EF4-FFF2-40B4-BE49-F238E27FC236}">
                <a16:creationId xmlns:a16="http://schemas.microsoft.com/office/drawing/2014/main" id="{1FAF04D7-8B74-471D-9FA1-3C6FED8E9192}"/>
              </a:ext>
            </a:extLst>
          </p:cNvPr>
          <p:cNvSpPr>
            <a:spLocks noGrp="1"/>
          </p:cNvSpPr>
          <p:nvPr>
            <p:ph type="body" sz="quarter" idx="31" hasCustomPrompt="1"/>
          </p:nvPr>
        </p:nvSpPr>
        <p:spPr>
          <a:xfrm>
            <a:off x="2947598" y="1592262"/>
            <a:ext cx="2805930" cy="4265613"/>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9" name="Picture Placeholder 7">
            <a:extLst>
              <a:ext uri="{FF2B5EF4-FFF2-40B4-BE49-F238E27FC236}">
                <a16:creationId xmlns:a16="http://schemas.microsoft.com/office/drawing/2014/main" id="{35D0F6B1-1FD7-4B9F-A213-CDA7AA7BE50C}"/>
              </a:ext>
            </a:extLst>
          </p:cNvPr>
          <p:cNvSpPr>
            <a:spLocks noGrp="1"/>
          </p:cNvSpPr>
          <p:nvPr>
            <p:ph type="pic" sz="quarter" idx="12" hasCustomPrompt="1"/>
          </p:nvPr>
        </p:nvSpPr>
        <p:spPr>
          <a:xfrm>
            <a:off x="906463" y="1592263"/>
            <a:ext cx="1786045"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0" name="Text Placeholder 9">
            <a:extLst>
              <a:ext uri="{FF2B5EF4-FFF2-40B4-BE49-F238E27FC236}">
                <a16:creationId xmlns:a16="http://schemas.microsoft.com/office/drawing/2014/main" id="{6B7C7C2E-6449-4AAA-AACE-276385BB591E}"/>
              </a:ext>
            </a:extLst>
          </p:cNvPr>
          <p:cNvSpPr>
            <a:spLocks noGrp="1"/>
          </p:cNvSpPr>
          <p:nvPr>
            <p:ph type="body" sz="quarter" idx="13" hasCustomPrompt="1"/>
          </p:nvPr>
        </p:nvSpPr>
        <p:spPr>
          <a:xfrm>
            <a:off x="906463" y="3683973"/>
            <a:ext cx="1785065"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24" name="Text Placeholder 4">
            <a:extLst>
              <a:ext uri="{FF2B5EF4-FFF2-40B4-BE49-F238E27FC236}">
                <a16:creationId xmlns:a16="http://schemas.microsoft.com/office/drawing/2014/main" id="{DB553D4E-FF79-4F9C-AE9A-0AE6C6B12C4F}"/>
              </a:ext>
            </a:extLst>
          </p:cNvPr>
          <p:cNvSpPr>
            <a:spLocks noGrp="1"/>
          </p:cNvSpPr>
          <p:nvPr>
            <p:ph type="body" sz="quarter" idx="32" hasCustomPrompt="1"/>
          </p:nvPr>
        </p:nvSpPr>
        <p:spPr>
          <a:xfrm>
            <a:off x="8479607" y="1592262"/>
            <a:ext cx="2805930" cy="4265613"/>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25" name="Picture Placeholder 7">
            <a:extLst>
              <a:ext uri="{FF2B5EF4-FFF2-40B4-BE49-F238E27FC236}">
                <a16:creationId xmlns:a16="http://schemas.microsoft.com/office/drawing/2014/main" id="{4F604CE5-29D5-47F8-B304-4A24EE1F46F7}"/>
              </a:ext>
            </a:extLst>
          </p:cNvPr>
          <p:cNvSpPr>
            <a:spLocks noGrp="1"/>
          </p:cNvSpPr>
          <p:nvPr>
            <p:ph type="pic" sz="quarter" idx="33" hasCustomPrompt="1"/>
          </p:nvPr>
        </p:nvSpPr>
        <p:spPr>
          <a:xfrm>
            <a:off x="6438472" y="1592263"/>
            <a:ext cx="1786045"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6" name="Text Placeholder 9">
            <a:extLst>
              <a:ext uri="{FF2B5EF4-FFF2-40B4-BE49-F238E27FC236}">
                <a16:creationId xmlns:a16="http://schemas.microsoft.com/office/drawing/2014/main" id="{F059DF60-38DC-4667-89DE-D14D049FC7B1}"/>
              </a:ext>
            </a:extLst>
          </p:cNvPr>
          <p:cNvSpPr>
            <a:spLocks noGrp="1"/>
          </p:cNvSpPr>
          <p:nvPr>
            <p:ph type="body" sz="quarter" idx="34" hasCustomPrompt="1"/>
          </p:nvPr>
        </p:nvSpPr>
        <p:spPr>
          <a:xfrm>
            <a:off x="6438472" y="3683973"/>
            <a:ext cx="1785065"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Tree>
    <p:extLst>
      <p:ext uri="{BB962C8B-B14F-4D97-AF65-F5344CB8AC3E}">
        <p14:creationId xmlns:p14="http://schemas.microsoft.com/office/powerpoint/2010/main" val="12387995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3 pics with tex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906463"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906463"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906463"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E3D4F58A-34E2-4997-A2B2-C106D12D8E82}"/>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7" name="Text Placeholder 3">
            <a:extLst>
              <a:ext uri="{FF2B5EF4-FFF2-40B4-BE49-F238E27FC236}">
                <a16:creationId xmlns:a16="http://schemas.microsoft.com/office/drawing/2014/main" id="{80129624-6553-4A69-85B3-6FEC416B4AB4}"/>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6" name="Picture Placeholder 7">
            <a:extLst>
              <a:ext uri="{FF2B5EF4-FFF2-40B4-BE49-F238E27FC236}">
                <a16:creationId xmlns:a16="http://schemas.microsoft.com/office/drawing/2014/main" id="{3E8025B5-143B-4614-B5F7-C1BC37E178C4}"/>
              </a:ext>
            </a:extLst>
          </p:cNvPr>
          <p:cNvSpPr>
            <a:spLocks noGrp="1"/>
          </p:cNvSpPr>
          <p:nvPr>
            <p:ph type="pic" sz="quarter" idx="15" hasCustomPrompt="1"/>
          </p:nvPr>
        </p:nvSpPr>
        <p:spPr>
          <a:xfrm>
            <a:off x="4478989"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7" name="Text Placeholder 9">
            <a:extLst>
              <a:ext uri="{FF2B5EF4-FFF2-40B4-BE49-F238E27FC236}">
                <a16:creationId xmlns:a16="http://schemas.microsoft.com/office/drawing/2014/main" id="{1C06426E-732E-443E-9E49-48CC6F3AB8C1}"/>
              </a:ext>
            </a:extLst>
          </p:cNvPr>
          <p:cNvSpPr>
            <a:spLocks noGrp="1"/>
          </p:cNvSpPr>
          <p:nvPr>
            <p:ph type="body" sz="quarter" idx="16" hasCustomPrompt="1"/>
          </p:nvPr>
        </p:nvSpPr>
        <p:spPr>
          <a:xfrm>
            <a:off x="4478989"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1" name="Text Placeholder 3">
            <a:extLst>
              <a:ext uri="{FF2B5EF4-FFF2-40B4-BE49-F238E27FC236}">
                <a16:creationId xmlns:a16="http://schemas.microsoft.com/office/drawing/2014/main" id="{6553159D-437D-4165-93F6-B976A7FE3354}"/>
              </a:ext>
            </a:extLst>
          </p:cNvPr>
          <p:cNvSpPr>
            <a:spLocks noGrp="1"/>
          </p:cNvSpPr>
          <p:nvPr>
            <p:ph type="body" sz="quarter" idx="17" hasCustomPrompt="1"/>
          </p:nvPr>
        </p:nvSpPr>
        <p:spPr>
          <a:xfrm>
            <a:off x="4478989"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Picture Placeholder 7">
            <a:extLst>
              <a:ext uri="{FF2B5EF4-FFF2-40B4-BE49-F238E27FC236}">
                <a16:creationId xmlns:a16="http://schemas.microsoft.com/office/drawing/2014/main" id="{F265C580-2414-43EC-BBC4-281B73DDE8B6}"/>
              </a:ext>
            </a:extLst>
          </p:cNvPr>
          <p:cNvSpPr>
            <a:spLocks noGrp="1"/>
          </p:cNvSpPr>
          <p:nvPr>
            <p:ph type="pic" sz="quarter" idx="18" hasCustomPrompt="1"/>
          </p:nvPr>
        </p:nvSpPr>
        <p:spPr>
          <a:xfrm>
            <a:off x="8051515"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3" name="Text Placeholder 9">
            <a:extLst>
              <a:ext uri="{FF2B5EF4-FFF2-40B4-BE49-F238E27FC236}">
                <a16:creationId xmlns:a16="http://schemas.microsoft.com/office/drawing/2014/main" id="{D1B7CEF5-B8C6-485C-8441-0031BFA2D117}"/>
              </a:ext>
            </a:extLst>
          </p:cNvPr>
          <p:cNvSpPr>
            <a:spLocks noGrp="1"/>
          </p:cNvSpPr>
          <p:nvPr>
            <p:ph type="body" sz="quarter" idx="19" hasCustomPrompt="1"/>
          </p:nvPr>
        </p:nvSpPr>
        <p:spPr>
          <a:xfrm>
            <a:off x="8051515"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4" name="Text Placeholder 3">
            <a:extLst>
              <a:ext uri="{FF2B5EF4-FFF2-40B4-BE49-F238E27FC236}">
                <a16:creationId xmlns:a16="http://schemas.microsoft.com/office/drawing/2014/main" id="{8827904D-E3FE-44A6-AB6B-165CE391E4EF}"/>
              </a:ext>
            </a:extLst>
          </p:cNvPr>
          <p:cNvSpPr>
            <a:spLocks noGrp="1"/>
          </p:cNvSpPr>
          <p:nvPr>
            <p:ph type="body" sz="quarter" idx="20" hasCustomPrompt="1"/>
          </p:nvPr>
        </p:nvSpPr>
        <p:spPr>
          <a:xfrm>
            <a:off x="8051515"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95427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6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3" y="159226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8" name="Text Placeholder 9">
            <a:extLst>
              <a:ext uri="{FF2B5EF4-FFF2-40B4-BE49-F238E27FC236}">
                <a16:creationId xmlns:a16="http://schemas.microsoft.com/office/drawing/2014/main" id="{CE65C268-9523-4D2B-978E-B84D5D702A5E}"/>
              </a:ext>
            </a:extLst>
          </p:cNvPr>
          <p:cNvSpPr>
            <a:spLocks noGrp="1"/>
          </p:cNvSpPr>
          <p:nvPr>
            <p:ph type="body" sz="quarter" idx="24" hasCustomPrompt="1"/>
          </p:nvPr>
        </p:nvSpPr>
        <p:spPr>
          <a:xfrm>
            <a:off x="906466" y="305142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0" name="Title 1">
            <a:extLst>
              <a:ext uri="{FF2B5EF4-FFF2-40B4-BE49-F238E27FC236}">
                <a16:creationId xmlns:a16="http://schemas.microsoft.com/office/drawing/2014/main" id="{FB9C8658-FFA5-439B-8E19-017EB38FE818}"/>
              </a:ext>
            </a:extLst>
          </p:cNvPr>
          <p:cNvSpPr>
            <a:spLocks noGrp="1"/>
          </p:cNvSpPr>
          <p:nvPr>
            <p:ph type="title" hasCustomPrompt="1"/>
          </p:nvPr>
        </p:nvSpPr>
        <p:spPr>
          <a:xfrm>
            <a:off x="906463" y="506192"/>
            <a:ext cx="10393362" cy="540000"/>
          </a:xfrm>
        </p:spPr>
        <p:txBody>
          <a:bodyPr anchor="ctr"/>
          <a:lstStyle>
            <a:lvl1pPr>
              <a:defRPr/>
            </a:lvl1pPr>
          </a:lstStyle>
          <a:p>
            <a:r>
              <a:rPr lang="en-US"/>
              <a:t>people x4</a:t>
            </a:r>
            <a:endParaRPr lang="en-GB"/>
          </a:p>
        </p:txBody>
      </p:sp>
      <p:sp>
        <p:nvSpPr>
          <p:cNvPr id="52" name="Text Placeholder 3">
            <a:extLst>
              <a:ext uri="{FF2B5EF4-FFF2-40B4-BE49-F238E27FC236}">
                <a16:creationId xmlns:a16="http://schemas.microsoft.com/office/drawing/2014/main" id="{060334B3-C8D6-4467-BD23-E2E84B26863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5" name="Text Placeholder 4">
            <a:extLst>
              <a:ext uri="{FF2B5EF4-FFF2-40B4-BE49-F238E27FC236}">
                <a16:creationId xmlns:a16="http://schemas.microsoft.com/office/drawing/2014/main" id="{869795CF-64B9-4A22-9691-B4D068DFFD3D}"/>
              </a:ext>
            </a:extLst>
          </p:cNvPr>
          <p:cNvSpPr>
            <a:spLocks noGrp="1"/>
          </p:cNvSpPr>
          <p:nvPr>
            <p:ph type="body" sz="quarter" idx="31" hasCustomPrompt="1"/>
          </p:nvPr>
        </p:nvSpPr>
        <p:spPr>
          <a:xfrm>
            <a:off x="2897650" y="1592262"/>
            <a:ext cx="3009989" cy="1951021"/>
          </a:xfrm>
        </p:spPr>
        <p:txBody>
          <a:bodyPr/>
          <a:lstStyle>
            <a:lvl1pPr marL="174625" indent="-174625">
              <a:defRPr sz="1400"/>
            </a:lvl1pPr>
            <a:lvl2pPr marL="452438" indent="-185738">
              <a:defRPr sz="1400"/>
            </a:lvl2pPr>
            <a:lvl3pPr marL="801688" indent="-174625">
              <a:defRPr sz="1400"/>
            </a:lvl3pPr>
            <a:lvl4pPr>
              <a:defRPr sz="1400"/>
            </a:lvl4pPr>
            <a:lvl5pPr>
              <a:defRPr sz="1400"/>
            </a:lvl5pPr>
          </a:lstStyle>
          <a:p>
            <a:pPr lvl="0"/>
            <a:r>
              <a:rPr lang="en-US"/>
              <a:t>Add first level body copy</a:t>
            </a:r>
          </a:p>
          <a:p>
            <a:pPr lvl="1"/>
            <a:r>
              <a:rPr lang="en-US"/>
              <a:t>Second level</a:t>
            </a:r>
          </a:p>
          <a:p>
            <a:pPr lvl="2"/>
            <a:r>
              <a:rPr lang="en-US"/>
              <a:t>Third level</a:t>
            </a:r>
            <a:endParaRPr lang="en-GB"/>
          </a:p>
        </p:txBody>
      </p:sp>
      <p:sp>
        <p:nvSpPr>
          <p:cNvPr id="39" name="Picture Placeholder 7">
            <a:extLst>
              <a:ext uri="{FF2B5EF4-FFF2-40B4-BE49-F238E27FC236}">
                <a16:creationId xmlns:a16="http://schemas.microsoft.com/office/drawing/2014/main" id="{865EFB54-6A1B-4E06-BCCA-B3ADA5560950}"/>
              </a:ext>
            </a:extLst>
          </p:cNvPr>
          <p:cNvSpPr>
            <a:spLocks noGrp="1"/>
          </p:cNvSpPr>
          <p:nvPr>
            <p:ph type="pic" sz="quarter" idx="33" hasCustomPrompt="1"/>
          </p:nvPr>
        </p:nvSpPr>
        <p:spPr>
          <a:xfrm>
            <a:off x="6298649" y="159226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40" name="Text Placeholder 9">
            <a:extLst>
              <a:ext uri="{FF2B5EF4-FFF2-40B4-BE49-F238E27FC236}">
                <a16:creationId xmlns:a16="http://schemas.microsoft.com/office/drawing/2014/main" id="{07CCE860-3874-4E10-AA97-1B7765ACD0CC}"/>
              </a:ext>
            </a:extLst>
          </p:cNvPr>
          <p:cNvSpPr>
            <a:spLocks noGrp="1"/>
          </p:cNvSpPr>
          <p:nvPr>
            <p:ph type="body" sz="quarter" idx="34" hasCustomPrompt="1"/>
          </p:nvPr>
        </p:nvSpPr>
        <p:spPr>
          <a:xfrm>
            <a:off x="6298652" y="305142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43" name="Text Placeholder 4">
            <a:extLst>
              <a:ext uri="{FF2B5EF4-FFF2-40B4-BE49-F238E27FC236}">
                <a16:creationId xmlns:a16="http://schemas.microsoft.com/office/drawing/2014/main" id="{A2804C67-9F45-478C-A138-69596612BD41}"/>
              </a:ext>
            </a:extLst>
          </p:cNvPr>
          <p:cNvSpPr>
            <a:spLocks noGrp="1"/>
          </p:cNvSpPr>
          <p:nvPr>
            <p:ph type="body" sz="quarter" idx="37" hasCustomPrompt="1"/>
          </p:nvPr>
        </p:nvSpPr>
        <p:spPr>
          <a:xfrm>
            <a:off x="8289836" y="159226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53" name="Picture Placeholder 7">
            <a:extLst>
              <a:ext uri="{FF2B5EF4-FFF2-40B4-BE49-F238E27FC236}">
                <a16:creationId xmlns:a16="http://schemas.microsoft.com/office/drawing/2014/main" id="{4A0DCA40-453A-4B37-9F84-3A7D54952EEF}"/>
              </a:ext>
            </a:extLst>
          </p:cNvPr>
          <p:cNvSpPr>
            <a:spLocks noGrp="1"/>
          </p:cNvSpPr>
          <p:nvPr>
            <p:ph type="pic" sz="quarter" idx="38" hasCustomPrompt="1"/>
          </p:nvPr>
        </p:nvSpPr>
        <p:spPr>
          <a:xfrm>
            <a:off x="906463" y="390685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54" name="Text Placeholder 9">
            <a:extLst>
              <a:ext uri="{FF2B5EF4-FFF2-40B4-BE49-F238E27FC236}">
                <a16:creationId xmlns:a16="http://schemas.microsoft.com/office/drawing/2014/main" id="{06121884-838C-4001-8648-B7CACB22A531}"/>
              </a:ext>
            </a:extLst>
          </p:cNvPr>
          <p:cNvSpPr>
            <a:spLocks noGrp="1"/>
          </p:cNvSpPr>
          <p:nvPr>
            <p:ph type="body" sz="quarter" idx="39" hasCustomPrompt="1"/>
          </p:nvPr>
        </p:nvSpPr>
        <p:spPr>
          <a:xfrm>
            <a:off x="906466" y="536601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5" name="Text Placeholder 4">
            <a:extLst>
              <a:ext uri="{FF2B5EF4-FFF2-40B4-BE49-F238E27FC236}">
                <a16:creationId xmlns:a16="http://schemas.microsoft.com/office/drawing/2014/main" id="{DFA0BC82-56C0-4EC2-9A09-18474764D8C0}"/>
              </a:ext>
            </a:extLst>
          </p:cNvPr>
          <p:cNvSpPr>
            <a:spLocks noGrp="1"/>
          </p:cNvSpPr>
          <p:nvPr>
            <p:ph type="body" sz="quarter" idx="40" hasCustomPrompt="1"/>
          </p:nvPr>
        </p:nvSpPr>
        <p:spPr>
          <a:xfrm>
            <a:off x="2897650" y="390685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56" name="Picture Placeholder 7">
            <a:extLst>
              <a:ext uri="{FF2B5EF4-FFF2-40B4-BE49-F238E27FC236}">
                <a16:creationId xmlns:a16="http://schemas.microsoft.com/office/drawing/2014/main" id="{3EDFBDD5-DC3F-4453-A500-F2F86098BA23}"/>
              </a:ext>
            </a:extLst>
          </p:cNvPr>
          <p:cNvSpPr>
            <a:spLocks noGrp="1"/>
          </p:cNvSpPr>
          <p:nvPr>
            <p:ph type="pic" sz="quarter" idx="41" hasCustomPrompt="1"/>
          </p:nvPr>
        </p:nvSpPr>
        <p:spPr>
          <a:xfrm>
            <a:off x="6298649" y="390685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57" name="Text Placeholder 9">
            <a:extLst>
              <a:ext uri="{FF2B5EF4-FFF2-40B4-BE49-F238E27FC236}">
                <a16:creationId xmlns:a16="http://schemas.microsoft.com/office/drawing/2014/main" id="{1CFACE9E-230D-45A8-8990-86BC32D9E017}"/>
              </a:ext>
            </a:extLst>
          </p:cNvPr>
          <p:cNvSpPr>
            <a:spLocks noGrp="1"/>
          </p:cNvSpPr>
          <p:nvPr>
            <p:ph type="body" sz="quarter" idx="42" hasCustomPrompt="1"/>
          </p:nvPr>
        </p:nvSpPr>
        <p:spPr>
          <a:xfrm>
            <a:off x="6298652" y="536601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8" name="Text Placeholder 4">
            <a:extLst>
              <a:ext uri="{FF2B5EF4-FFF2-40B4-BE49-F238E27FC236}">
                <a16:creationId xmlns:a16="http://schemas.microsoft.com/office/drawing/2014/main" id="{1D1D2046-AA3F-43C8-A352-863F5C5B3064}"/>
              </a:ext>
            </a:extLst>
          </p:cNvPr>
          <p:cNvSpPr>
            <a:spLocks noGrp="1"/>
          </p:cNvSpPr>
          <p:nvPr>
            <p:ph type="body" sz="quarter" idx="43" hasCustomPrompt="1"/>
          </p:nvPr>
        </p:nvSpPr>
        <p:spPr>
          <a:xfrm>
            <a:off x="8289836" y="390685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8495586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mp; 6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4"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8" name="Text Placeholder 9">
            <a:extLst>
              <a:ext uri="{FF2B5EF4-FFF2-40B4-BE49-F238E27FC236}">
                <a16:creationId xmlns:a16="http://schemas.microsoft.com/office/drawing/2014/main" id="{CE65C268-9523-4D2B-978E-B84D5D702A5E}"/>
              </a:ext>
            </a:extLst>
          </p:cNvPr>
          <p:cNvSpPr>
            <a:spLocks noGrp="1"/>
          </p:cNvSpPr>
          <p:nvPr>
            <p:ph type="body" sz="quarter" idx="24" hasCustomPrompt="1"/>
          </p:nvPr>
        </p:nvSpPr>
        <p:spPr>
          <a:xfrm>
            <a:off x="906467"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0" name="Title 1">
            <a:extLst>
              <a:ext uri="{FF2B5EF4-FFF2-40B4-BE49-F238E27FC236}">
                <a16:creationId xmlns:a16="http://schemas.microsoft.com/office/drawing/2014/main" id="{FB9C8658-FFA5-439B-8E19-017EB38FE818}"/>
              </a:ext>
            </a:extLst>
          </p:cNvPr>
          <p:cNvSpPr>
            <a:spLocks noGrp="1"/>
          </p:cNvSpPr>
          <p:nvPr>
            <p:ph type="title" hasCustomPrompt="1"/>
          </p:nvPr>
        </p:nvSpPr>
        <p:spPr>
          <a:xfrm>
            <a:off x="906463" y="506192"/>
            <a:ext cx="10393362" cy="540000"/>
          </a:xfrm>
        </p:spPr>
        <p:txBody>
          <a:bodyPr anchor="ctr"/>
          <a:lstStyle>
            <a:lvl1pPr>
              <a:defRPr/>
            </a:lvl1pPr>
          </a:lstStyle>
          <a:p>
            <a:r>
              <a:rPr lang="en-US"/>
              <a:t>people x6</a:t>
            </a:r>
            <a:endParaRPr lang="en-GB"/>
          </a:p>
        </p:txBody>
      </p:sp>
      <p:sp>
        <p:nvSpPr>
          <p:cNvPr id="52" name="Text Placeholder 3">
            <a:extLst>
              <a:ext uri="{FF2B5EF4-FFF2-40B4-BE49-F238E27FC236}">
                <a16:creationId xmlns:a16="http://schemas.microsoft.com/office/drawing/2014/main" id="{060334B3-C8D6-4467-BD23-E2E84B26863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5" name="Text Placeholder 4">
            <a:extLst>
              <a:ext uri="{FF2B5EF4-FFF2-40B4-BE49-F238E27FC236}">
                <a16:creationId xmlns:a16="http://schemas.microsoft.com/office/drawing/2014/main" id="{869795CF-64B9-4A22-9691-B4D068DFFD3D}"/>
              </a:ext>
            </a:extLst>
          </p:cNvPr>
          <p:cNvSpPr>
            <a:spLocks noGrp="1"/>
          </p:cNvSpPr>
          <p:nvPr>
            <p:ph type="body" sz="quarter" idx="31" hasCustomPrompt="1"/>
          </p:nvPr>
        </p:nvSpPr>
        <p:spPr>
          <a:xfrm>
            <a:off x="2341079"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6" name="Picture Placeholder 7">
            <a:extLst>
              <a:ext uri="{FF2B5EF4-FFF2-40B4-BE49-F238E27FC236}">
                <a16:creationId xmlns:a16="http://schemas.microsoft.com/office/drawing/2014/main" id="{548E8139-7073-4086-AA60-C6DB861D2DD6}"/>
              </a:ext>
            </a:extLst>
          </p:cNvPr>
          <p:cNvSpPr>
            <a:spLocks noGrp="1"/>
          </p:cNvSpPr>
          <p:nvPr>
            <p:ph type="pic" sz="quarter" idx="32" hasCustomPrompt="1"/>
          </p:nvPr>
        </p:nvSpPr>
        <p:spPr>
          <a:xfrm>
            <a:off x="906464"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7" name="Text Placeholder 9">
            <a:extLst>
              <a:ext uri="{FF2B5EF4-FFF2-40B4-BE49-F238E27FC236}">
                <a16:creationId xmlns:a16="http://schemas.microsoft.com/office/drawing/2014/main" id="{ADE543AE-C7B9-4039-B5B3-B3F790B2FBC5}"/>
              </a:ext>
            </a:extLst>
          </p:cNvPr>
          <p:cNvSpPr>
            <a:spLocks noGrp="1"/>
          </p:cNvSpPr>
          <p:nvPr>
            <p:ph type="body" sz="quarter" idx="33" hasCustomPrompt="1"/>
          </p:nvPr>
        </p:nvSpPr>
        <p:spPr>
          <a:xfrm>
            <a:off x="906467"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9" name="Text Placeholder 4">
            <a:extLst>
              <a:ext uri="{FF2B5EF4-FFF2-40B4-BE49-F238E27FC236}">
                <a16:creationId xmlns:a16="http://schemas.microsoft.com/office/drawing/2014/main" id="{E384A942-4D8D-4841-868F-B90053AFB2CA}"/>
              </a:ext>
            </a:extLst>
          </p:cNvPr>
          <p:cNvSpPr>
            <a:spLocks noGrp="1"/>
          </p:cNvSpPr>
          <p:nvPr>
            <p:ph type="body" sz="quarter" idx="34" hasCustomPrompt="1"/>
          </p:nvPr>
        </p:nvSpPr>
        <p:spPr>
          <a:xfrm>
            <a:off x="2341079"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3" name="Picture Placeholder 7">
            <a:extLst>
              <a:ext uri="{FF2B5EF4-FFF2-40B4-BE49-F238E27FC236}">
                <a16:creationId xmlns:a16="http://schemas.microsoft.com/office/drawing/2014/main" id="{33552513-C288-45DB-991E-09CC69D84841}"/>
              </a:ext>
            </a:extLst>
          </p:cNvPr>
          <p:cNvSpPr>
            <a:spLocks noGrp="1"/>
          </p:cNvSpPr>
          <p:nvPr>
            <p:ph type="pic" sz="quarter" idx="35" hasCustomPrompt="1"/>
          </p:nvPr>
        </p:nvSpPr>
        <p:spPr>
          <a:xfrm>
            <a:off x="4478450"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84" name="Text Placeholder 9">
            <a:extLst>
              <a:ext uri="{FF2B5EF4-FFF2-40B4-BE49-F238E27FC236}">
                <a16:creationId xmlns:a16="http://schemas.microsoft.com/office/drawing/2014/main" id="{CA37982B-630D-4272-A120-2025A3B1CAA3}"/>
              </a:ext>
            </a:extLst>
          </p:cNvPr>
          <p:cNvSpPr>
            <a:spLocks noGrp="1"/>
          </p:cNvSpPr>
          <p:nvPr>
            <p:ph type="body" sz="quarter" idx="36" hasCustomPrompt="1"/>
          </p:nvPr>
        </p:nvSpPr>
        <p:spPr>
          <a:xfrm>
            <a:off x="4478453"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85" name="Text Placeholder 4">
            <a:extLst>
              <a:ext uri="{FF2B5EF4-FFF2-40B4-BE49-F238E27FC236}">
                <a16:creationId xmlns:a16="http://schemas.microsoft.com/office/drawing/2014/main" id="{2A05EC2B-5439-4A4B-BF26-5C4E18392699}"/>
              </a:ext>
            </a:extLst>
          </p:cNvPr>
          <p:cNvSpPr>
            <a:spLocks noGrp="1"/>
          </p:cNvSpPr>
          <p:nvPr>
            <p:ph type="body" sz="quarter" idx="37" hasCustomPrompt="1"/>
          </p:nvPr>
        </p:nvSpPr>
        <p:spPr>
          <a:xfrm>
            <a:off x="5913065"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6" name="Picture Placeholder 7">
            <a:extLst>
              <a:ext uri="{FF2B5EF4-FFF2-40B4-BE49-F238E27FC236}">
                <a16:creationId xmlns:a16="http://schemas.microsoft.com/office/drawing/2014/main" id="{057FF91B-17C6-472B-A895-73D2C8F25F52}"/>
              </a:ext>
            </a:extLst>
          </p:cNvPr>
          <p:cNvSpPr>
            <a:spLocks noGrp="1"/>
          </p:cNvSpPr>
          <p:nvPr>
            <p:ph type="pic" sz="quarter" idx="38" hasCustomPrompt="1"/>
          </p:nvPr>
        </p:nvSpPr>
        <p:spPr>
          <a:xfrm>
            <a:off x="4478450"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87" name="Text Placeholder 9">
            <a:extLst>
              <a:ext uri="{FF2B5EF4-FFF2-40B4-BE49-F238E27FC236}">
                <a16:creationId xmlns:a16="http://schemas.microsoft.com/office/drawing/2014/main" id="{19EBA128-E975-43EE-89BA-1A8B98973009}"/>
              </a:ext>
            </a:extLst>
          </p:cNvPr>
          <p:cNvSpPr>
            <a:spLocks noGrp="1"/>
          </p:cNvSpPr>
          <p:nvPr>
            <p:ph type="body" sz="quarter" idx="39" hasCustomPrompt="1"/>
          </p:nvPr>
        </p:nvSpPr>
        <p:spPr>
          <a:xfrm>
            <a:off x="4478453"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88" name="Text Placeholder 4">
            <a:extLst>
              <a:ext uri="{FF2B5EF4-FFF2-40B4-BE49-F238E27FC236}">
                <a16:creationId xmlns:a16="http://schemas.microsoft.com/office/drawing/2014/main" id="{4243E751-8A1A-4E70-8F87-6A33B1CEABE4}"/>
              </a:ext>
            </a:extLst>
          </p:cNvPr>
          <p:cNvSpPr>
            <a:spLocks noGrp="1"/>
          </p:cNvSpPr>
          <p:nvPr>
            <p:ph type="body" sz="quarter" idx="40" hasCustomPrompt="1"/>
          </p:nvPr>
        </p:nvSpPr>
        <p:spPr>
          <a:xfrm>
            <a:off x="5913065"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9" name="Picture Placeholder 7">
            <a:extLst>
              <a:ext uri="{FF2B5EF4-FFF2-40B4-BE49-F238E27FC236}">
                <a16:creationId xmlns:a16="http://schemas.microsoft.com/office/drawing/2014/main" id="{52803711-2D0F-48BC-A493-BA4CD7A912AA}"/>
              </a:ext>
            </a:extLst>
          </p:cNvPr>
          <p:cNvSpPr>
            <a:spLocks noGrp="1"/>
          </p:cNvSpPr>
          <p:nvPr>
            <p:ph type="pic" sz="quarter" idx="41" hasCustomPrompt="1"/>
          </p:nvPr>
        </p:nvSpPr>
        <p:spPr>
          <a:xfrm>
            <a:off x="8036385"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90" name="Text Placeholder 9">
            <a:extLst>
              <a:ext uri="{FF2B5EF4-FFF2-40B4-BE49-F238E27FC236}">
                <a16:creationId xmlns:a16="http://schemas.microsoft.com/office/drawing/2014/main" id="{B587AF14-85CE-483E-A5B2-B00AA2EE6203}"/>
              </a:ext>
            </a:extLst>
          </p:cNvPr>
          <p:cNvSpPr>
            <a:spLocks noGrp="1"/>
          </p:cNvSpPr>
          <p:nvPr>
            <p:ph type="body" sz="quarter" idx="42" hasCustomPrompt="1"/>
          </p:nvPr>
        </p:nvSpPr>
        <p:spPr>
          <a:xfrm>
            <a:off x="8036388"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91" name="Text Placeholder 4">
            <a:extLst>
              <a:ext uri="{FF2B5EF4-FFF2-40B4-BE49-F238E27FC236}">
                <a16:creationId xmlns:a16="http://schemas.microsoft.com/office/drawing/2014/main" id="{679984AC-9BC0-42F2-892B-92BBA578E832}"/>
              </a:ext>
            </a:extLst>
          </p:cNvPr>
          <p:cNvSpPr>
            <a:spLocks noGrp="1"/>
          </p:cNvSpPr>
          <p:nvPr>
            <p:ph type="body" sz="quarter" idx="43" hasCustomPrompt="1"/>
          </p:nvPr>
        </p:nvSpPr>
        <p:spPr>
          <a:xfrm>
            <a:off x="9471000"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92" name="Picture Placeholder 7">
            <a:extLst>
              <a:ext uri="{FF2B5EF4-FFF2-40B4-BE49-F238E27FC236}">
                <a16:creationId xmlns:a16="http://schemas.microsoft.com/office/drawing/2014/main" id="{CDB49A6F-4B2E-4F18-820D-9ABE6F6B6C98}"/>
              </a:ext>
            </a:extLst>
          </p:cNvPr>
          <p:cNvSpPr>
            <a:spLocks noGrp="1"/>
          </p:cNvSpPr>
          <p:nvPr>
            <p:ph type="pic" sz="quarter" idx="44" hasCustomPrompt="1"/>
          </p:nvPr>
        </p:nvSpPr>
        <p:spPr>
          <a:xfrm>
            <a:off x="8036385"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93" name="Text Placeholder 9">
            <a:extLst>
              <a:ext uri="{FF2B5EF4-FFF2-40B4-BE49-F238E27FC236}">
                <a16:creationId xmlns:a16="http://schemas.microsoft.com/office/drawing/2014/main" id="{4AA708CC-1F4A-4E0E-B5A9-01AB7D5CD10D}"/>
              </a:ext>
            </a:extLst>
          </p:cNvPr>
          <p:cNvSpPr>
            <a:spLocks noGrp="1"/>
          </p:cNvSpPr>
          <p:nvPr>
            <p:ph type="body" sz="quarter" idx="45" hasCustomPrompt="1"/>
          </p:nvPr>
        </p:nvSpPr>
        <p:spPr>
          <a:xfrm>
            <a:off x="8036388"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94" name="Text Placeholder 4">
            <a:extLst>
              <a:ext uri="{FF2B5EF4-FFF2-40B4-BE49-F238E27FC236}">
                <a16:creationId xmlns:a16="http://schemas.microsoft.com/office/drawing/2014/main" id="{C5A11E1C-C8D4-459B-BF8F-EB34F57C61E2}"/>
              </a:ext>
            </a:extLst>
          </p:cNvPr>
          <p:cNvSpPr>
            <a:spLocks noGrp="1"/>
          </p:cNvSpPr>
          <p:nvPr>
            <p:ph type="body" sz="quarter" idx="46" hasCustomPrompt="1"/>
          </p:nvPr>
        </p:nvSpPr>
        <p:spPr>
          <a:xfrm>
            <a:off x="9471000"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8514944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2 pics &amp; titles with text ">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2589841" y="1592263"/>
            <a:ext cx="3366773" cy="254904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2589841" y="3652359"/>
            <a:ext cx="3366773"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2589841" y="4777454"/>
            <a:ext cx="3366765" cy="1080421"/>
          </a:xfrm>
        </p:spPr>
        <p:txBody>
          <a:bodyPr vert="horz" lIns="0" tIns="45720" rIns="91440" bIns="45720" rtlCol="0">
            <a:noAutofit/>
          </a:bodyPr>
          <a:lstStyle>
            <a:lvl1pPr>
              <a:defRPr lang="en-US" sz="1400" dirty="0"/>
            </a:lvl1pPr>
            <a:lvl2pPr>
              <a:defRPr lang="en-US" sz="1400" dirty="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6" name="Text Placeholder 3">
            <a:extLst>
              <a:ext uri="{FF2B5EF4-FFF2-40B4-BE49-F238E27FC236}">
                <a16:creationId xmlns:a16="http://schemas.microsoft.com/office/drawing/2014/main" id="{42413540-D425-4896-8C8F-BB48A601BBF8}"/>
              </a:ext>
            </a:extLst>
          </p:cNvPr>
          <p:cNvSpPr>
            <a:spLocks noGrp="1"/>
          </p:cNvSpPr>
          <p:nvPr>
            <p:ph type="body" sz="quarter" idx="21" hasCustomPrompt="1"/>
          </p:nvPr>
        </p:nvSpPr>
        <p:spPr>
          <a:xfrm>
            <a:off x="2589841" y="4338197"/>
            <a:ext cx="3366765"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a:t>Add title</a:t>
            </a:r>
            <a:endParaRPr lang="en-GB"/>
          </a:p>
        </p:txBody>
      </p:sp>
      <p:sp>
        <p:nvSpPr>
          <p:cNvPr id="12" name="Title 1">
            <a:extLst>
              <a:ext uri="{FF2B5EF4-FFF2-40B4-BE49-F238E27FC236}">
                <a16:creationId xmlns:a16="http://schemas.microsoft.com/office/drawing/2014/main" id="{B7210237-0A48-41D6-B1C6-45B698F4556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7" name="Text Placeholder 3">
            <a:extLst>
              <a:ext uri="{FF2B5EF4-FFF2-40B4-BE49-F238E27FC236}">
                <a16:creationId xmlns:a16="http://schemas.microsoft.com/office/drawing/2014/main" id="{55EAB272-54CF-41F3-9510-996550363EE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1" name="Picture Placeholder 7">
            <a:extLst>
              <a:ext uri="{FF2B5EF4-FFF2-40B4-BE49-F238E27FC236}">
                <a16:creationId xmlns:a16="http://schemas.microsoft.com/office/drawing/2014/main" id="{B21ABBB2-A65E-473E-9031-2D58A953D25D}"/>
              </a:ext>
            </a:extLst>
          </p:cNvPr>
          <p:cNvSpPr>
            <a:spLocks noGrp="1"/>
          </p:cNvSpPr>
          <p:nvPr>
            <p:ph type="pic" sz="quarter" idx="22" hasCustomPrompt="1"/>
          </p:nvPr>
        </p:nvSpPr>
        <p:spPr>
          <a:xfrm>
            <a:off x="6235371" y="1592263"/>
            <a:ext cx="3366773" cy="254904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2" name="Text Placeholder 9">
            <a:extLst>
              <a:ext uri="{FF2B5EF4-FFF2-40B4-BE49-F238E27FC236}">
                <a16:creationId xmlns:a16="http://schemas.microsoft.com/office/drawing/2014/main" id="{BB8D0AF9-A91A-4148-8591-42DEFFBDFD00}"/>
              </a:ext>
            </a:extLst>
          </p:cNvPr>
          <p:cNvSpPr>
            <a:spLocks noGrp="1"/>
          </p:cNvSpPr>
          <p:nvPr>
            <p:ph type="body" sz="quarter" idx="23" hasCustomPrompt="1"/>
          </p:nvPr>
        </p:nvSpPr>
        <p:spPr>
          <a:xfrm>
            <a:off x="6235371" y="3652359"/>
            <a:ext cx="3366773"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23" name="Text Placeholder 3">
            <a:extLst>
              <a:ext uri="{FF2B5EF4-FFF2-40B4-BE49-F238E27FC236}">
                <a16:creationId xmlns:a16="http://schemas.microsoft.com/office/drawing/2014/main" id="{0D9D78BD-D2E1-47D7-B5D8-A25520358717}"/>
              </a:ext>
            </a:extLst>
          </p:cNvPr>
          <p:cNvSpPr>
            <a:spLocks noGrp="1"/>
          </p:cNvSpPr>
          <p:nvPr>
            <p:ph type="body" sz="quarter" idx="24" hasCustomPrompt="1"/>
          </p:nvPr>
        </p:nvSpPr>
        <p:spPr>
          <a:xfrm>
            <a:off x="6235371" y="4777454"/>
            <a:ext cx="3366765" cy="1080421"/>
          </a:xfrm>
        </p:spPr>
        <p:txBody>
          <a:bodyPr vert="horz" lIns="0" tIns="45720" rIns="91440" bIns="45720" rtlCol="0">
            <a:noAutofit/>
          </a:bodyPr>
          <a:lstStyle>
            <a:lvl1pPr>
              <a:defRPr lang="en-US" sz="1400" dirty="0"/>
            </a:lvl1pPr>
            <a:lvl2pPr>
              <a:defRPr lang="en-US" sz="1400" dirty="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24" name="Text Placeholder 3">
            <a:extLst>
              <a:ext uri="{FF2B5EF4-FFF2-40B4-BE49-F238E27FC236}">
                <a16:creationId xmlns:a16="http://schemas.microsoft.com/office/drawing/2014/main" id="{C6287A56-279A-4E06-B279-80BA7C8F1366}"/>
              </a:ext>
            </a:extLst>
          </p:cNvPr>
          <p:cNvSpPr>
            <a:spLocks noGrp="1"/>
          </p:cNvSpPr>
          <p:nvPr>
            <p:ph type="body" sz="quarter" idx="25" hasCustomPrompt="1"/>
          </p:nvPr>
        </p:nvSpPr>
        <p:spPr>
          <a:xfrm>
            <a:off x="6235371" y="4338197"/>
            <a:ext cx="3366765"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a:t>Add title</a:t>
            </a:r>
            <a:endParaRPr lang="en-GB"/>
          </a:p>
        </p:txBody>
      </p:sp>
    </p:spTree>
    <p:extLst>
      <p:ext uri="{BB962C8B-B14F-4D97-AF65-F5344CB8AC3E}">
        <p14:creationId xmlns:p14="http://schemas.microsoft.com/office/powerpoint/2010/main" val="15503202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content &amp; large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CEB854-CE92-4FA8-8665-63D883D8BED3}"/>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err="1">
              <a:solidFill>
                <a:schemeClr val="bg1"/>
              </a:solidFill>
              <a:latin typeface="Brave Sans" panose="020B0504020101010102" pitchFamily="34" charset="0"/>
              <a:cs typeface="Brave Sans" panose="020B0504020101010102" pitchFamily="34" charset="0"/>
            </a:endParaRPr>
          </a:p>
        </p:txBody>
      </p:sp>
      <p:cxnSp>
        <p:nvCxnSpPr>
          <p:cNvPr id="11" name="Straight Connector 10">
            <a:extLst>
              <a:ext uri="{FF2B5EF4-FFF2-40B4-BE49-F238E27FC236}">
                <a16:creationId xmlns:a16="http://schemas.microsoft.com/office/drawing/2014/main" id="{6AC8A76D-ECD1-48DB-AD5F-CE32BFB58777}"/>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85430"/>
            <a:ext cx="5868909" cy="42724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35BB7F6E-5153-4780-80FD-C3880708F546}"/>
              </a:ext>
            </a:extLst>
          </p:cNvPr>
          <p:cNvSpPr>
            <a:spLocks noGrp="1"/>
          </p:cNvSpPr>
          <p:nvPr>
            <p:ph type="pic" sz="quarter" idx="20" hasCustomPrompt="1"/>
          </p:nvPr>
        </p:nvSpPr>
        <p:spPr>
          <a:xfrm>
            <a:off x="7227066" y="630237"/>
            <a:ext cx="4072759" cy="5227635"/>
          </a:xfrm>
          <a:solidFill>
            <a:schemeClr val="bg2">
              <a:lumMod val="95000"/>
            </a:schemeClr>
          </a:solidFill>
        </p:spPr>
        <p:txBody>
          <a:bodyPr vert="horz" lIns="0" tIns="45720" rIns="91440" bIns="45720" rtlCol="0">
            <a:noAutofit/>
          </a:bodyPr>
          <a:lstStyle>
            <a:lvl1pPr>
              <a:defRPr lang="en-GB" dirty="0">
                <a:solidFill>
                  <a:schemeClr val="bg1"/>
                </a:solidFill>
              </a:defRPr>
            </a:lvl1pPr>
          </a:lstStyle>
          <a:p>
            <a:pPr marL="0" lvl="0" indent="0">
              <a:buNone/>
            </a:pPr>
            <a:r>
              <a:rPr lang="en-GB"/>
              <a:t>Add picture</a:t>
            </a:r>
          </a:p>
        </p:txBody>
      </p:sp>
      <p:sp>
        <p:nvSpPr>
          <p:cNvPr id="9" name="Text Placeholder 9">
            <a:extLst>
              <a:ext uri="{FF2B5EF4-FFF2-40B4-BE49-F238E27FC236}">
                <a16:creationId xmlns:a16="http://schemas.microsoft.com/office/drawing/2014/main" id="{9F34B7CA-F8C7-4C5F-BB60-E4395928D429}"/>
              </a:ext>
            </a:extLst>
          </p:cNvPr>
          <p:cNvSpPr>
            <a:spLocks noGrp="1"/>
          </p:cNvSpPr>
          <p:nvPr>
            <p:ph type="body" sz="quarter" idx="21" hasCustomPrompt="1"/>
          </p:nvPr>
        </p:nvSpPr>
        <p:spPr>
          <a:xfrm>
            <a:off x="7227066" y="5386688"/>
            <a:ext cx="4072759" cy="471184"/>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0" name="Title 1">
            <a:extLst>
              <a:ext uri="{FF2B5EF4-FFF2-40B4-BE49-F238E27FC236}">
                <a16:creationId xmlns:a16="http://schemas.microsoft.com/office/drawing/2014/main" id="{7D83CB9C-45E0-4B08-AB03-C2C5F4C24057}"/>
              </a:ext>
            </a:extLst>
          </p:cNvPr>
          <p:cNvSpPr>
            <a:spLocks noGrp="1"/>
          </p:cNvSpPr>
          <p:nvPr>
            <p:ph type="title" hasCustomPrompt="1"/>
          </p:nvPr>
        </p:nvSpPr>
        <p:spPr>
          <a:xfrm>
            <a:off x="906463" y="506192"/>
            <a:ext cx="5868909"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2A22B088-EB16-4642-80AC-4C7D87CFAE0B}"/>
              </a:ext>
            </a:extLst>
          </p:cNvPr>
          <p:cNvSpPr>
            <a:spLocks noGrp="1"/>
          </p:cNvSpPr>
          <p:nvPr>
            <p:ph type="body" sz="quarter" idx="10" hasCustomPrompt="1"/>
          </p:nvPr>
        </p:nvSpPr>
        <p:spPr>
          <a:xfrm>
            <a:off x="906464" y="1155943"/>
            <a:ext cx="5868908"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93629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4" y="1592263"/>
            <a:ext cx="10393362" cy="416237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9">
            <a:extLst>
              <a:ext uri="{FF2B5EF4-FFF2-40B4-BE49-F238E27FC236}">
                <a16:creationId xmlns:a16="http://schemas.microsoft.com/office/drawing/2014/main" id="{BED2F0F8-4186-44B6-873A-D194D89C9C0C}"/>
              </a:ext>
            </a:extLst>
          </p:cNvPr>
          <p:cNvSpPr>
            <a:spLocks noGrp="1"/>
          </p:cNvSpPr>
          <p:nvPr>
            <p:ph type="body" sz="quarter" idx="19" hasCustomPrompt="1"/>
          </p:nvPr>
        </p:nvSpPr>
        <p:spPr>
          <a:xfrm>
            <a:off x="906464" y="5754634"/>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7" name="Title 1">
            <a:extLst>
              <a:ext uri="{FF2B5EF4-FFF2-40B4-BE49-F238E27FC236}">
                <a16:creationId xmlns:a16="http://schemas.microsoft.com/office/drawing/2014/main" id="{08B85A9A-2089-4861-8906-B3D8040F8E7A}"/>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EF04979-F2A3-4CA2-9AA4-1A023931253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1301936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pic2 MOL">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4B2F5E-E9D4-4A3E-AC18-15D8AD67B6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048"/>
            <a:ext cx="12206287" cy="6858000"/>
          </a:xfrm>
          <a:prstGeom prst="rect">
            <a:avLst/>
          </a:prstGeom>
        </p:spPr>
      </p:pic>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4506061"/>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5214265"/>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hasCustomPrompt="1"/>
          </p:nvPr>
        </p:nvSpPr>
        <p:spPr>
          <a:xfrm>
            <a:off x="896938" y="5766091"/>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
        <p:nvSpPr>
          <p:cNvPr id="8" name="Rectangle 7">
            <a:extLst>
              <a:ext uri="{FF2B5EF4-FFF2-40B4-BE49-F238E27FC236}">
                <a16:creationId xmlns:a16="http://schemas.microsoft.com/office/drawing/2014/main" id="{ACE732F4-AD6E-4F83-8DCC-42866CC239D4}"/>
              </a:ext>
            </a:extLst>
          </p:cNvPr>
          <p:cNvSpPr/>
          <p:nvPr userDrawn="1"/>
        </p:nvSpPr>
        <p:spPr bwMode="gray">
          <a:xfrm>
            <a:off x="12421354" y="0"/>
            <a:ext cx="887240" cy="1637461"/>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en-GB" sz="1600">
                <a:solidFill>
                  <a:schemeClr val="bg1"/>
                </a:solidFill>
                <a:latin typeface="Arial" pitchFamily="34" charset="0"/>
                <a:cs typeface="Arial" pitchFamily="34" charset="0"/>
              </a:rPr>
              <a:t>Update image in slide master mode</a:t>
            </a:r>
          </a:p>
        </p:txBody>
      </p:sp>
      <p:pic>
        <p:nvPicPr>
          <p:cNvPr id="10" name="Picture 9">
            <a:extLst>
              <a:ext uri="{FF2B5EF4-FFF2-40B4-BE49-F238E27FC236}">
                <a16:creationId xmlns:a16="http://schemas.microsoft.com/office/drawing/2014/main" id="{A4D06D9B-FA4A-4072-9E70-84B627B704A9}"/>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1" name="Straight Connector 10">
            <a:extLst>
              <a:ext uri="{FF2B5EF4-FFF2-40B4-BE49-F238E27FC236}">
                <a16:creationId xmlns:a16="http://schemas.microsoft.com/office/drawing/2014/main" id="{BF53DD5A-1BA3-4148-9AB9-0D15ACF8AF15}"/>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6375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pink MOL">
    <p:bg>
      <p:bgPr>
        <a:solidFill>
          <a:schemeClr val="accent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4506061"/>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5214265"/>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hasCustomPrompt="1"/>
          </p:nvPr>
        </p:nvSpPr>
        <p:spPr>
          <a:xfrm>
            <a:off x="896938" y="5766091"/>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pic>
        <p:nvPicPr>
          <p:cNvPr id="7" name="Picture 6">
            <a:extLst>
              <a:ext uri="{FF2B5EF4-FFF2-40B4-BE49-F238E27FC236}">
                <a16:creationId xmlns:a16="http://schemas.microsoft.com/office/drawing/2014/main" id="{53577442-A2FE-4DD6-8F50-CBFE2E0086D4}"/>
              </a:ext>
            </a:extLst>
          </p:cNvPr>
          <p:cNvPicPr>
            <a:picLocks noChangeAspect="1"/>
          </p:cNvPicPr>
          <p:nvPr userDrawn="1"/>
        </p:nvPicPr>
        <p:blipFill>
          <a:blip r:embed="rId2"/>
          <a:stretch>
            <a:fillRect/>
          </a:stretch>
        </p:blipFill>
        <p:spPr>
          <a:xfrm>
            <a:off x="4405561" y="66544"/>
            <a:ext cx="3380879" cy="966648"/>
          </a:xfrm>
          <a:prstGeom prst="rect">
            <a:avLst/>
          </a:prstGeom>
        </p:spPr>
      </p:pic>
      <p:cxnSp>
        <p:nvCxnSpPr>
          <p:cNvPr id="8" name="Straight Connector 7">
            <a:extLst>
              <a:ext uri="{FF2B5EF4-FFF2-40B4-BE49-F238E27FC236}">
                <a16:creationId xmlns:a16="http://schemas.microsoft.com/office/drawing/2014/main" id="{2CCCB18B-0A0C-437C-B77E-6BC3FBB7B651}"/>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0104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B5B14E-8560-443B-B02C-B08EA8F0D45B}"/>
              </a:ext>
            </a:extLst>
          </p:cNvPr>
          <p:cNvSpPr>
            <a:spLocks noGrp="1"/>
          </p:cNvSpPr>
          <p:nvPr>
            <p:ph type="dt" sz="half" idx="10"/>
          </p:nvPr>
        </p:nvSpPr>
        <p:spPr/>
        <p:txBody>
          <a:bodyPr/>
          <a:lstStyle/>
          <a:p>
            <a:fld id="{CA62936E-339B-4A8E-B34E-A82DFB4B92B1}" type="datetimeFigureOut">
              <a:rPr lang="en-GB" smtClean="0"/>
              <a:t>03/05/2023</a:t>
            </a:fld>
            <a:endParaRPr lang="en-GB"/>
          </a:p>
        </p:txBody>
      </p:sp>
      <p:sp>
        <p:nvSpPr>
          <p:cNvPr id="3" name="Footer Placeholder 2">
            <a:extLst>
              <a:ext uri="{FF2B5EF4-FFF2-40B4-BE49-F238E27FC236}">
                <a16:creationId xmlns:a16="http://schemas.microsoft.com/office/drawing/2014/main" id="{144A652C-0404-44F1-A64F-9D79611C5BE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44F7D6-D2D9-42B4-B036-1FE74A75083B}"/>
              </a:ext>
            </a:extLst>
          </p:cNvPr>
          <p:cNvSpPr>
            <a:spLocks noGrp="1"/>
          </p:cNvSpPr>
          <p:nvPr>
            <p:ph type="sldNum" sz="quarter" idx="12"/>
          </p:nvPr>
        </p:nvSpPr>
        <p:spPr/>
        <p:txBody>
          <a:bodyPr/>
          <a:lstStyle/>
          <a:p>
            <a:fld id="{D9355D22-EA5D-406A-A375-581F0928439B}" type="slidenum">
              <a:rPr lang="en-GB" smtClean="0"/>
              <a:t>‹#›</a:t>
            </a:fld>
            <a:endParaRPr lang="en-GB"/>
          </a:p>
        </p:txBody>
      </p:sp>
    </p:spTree>
    <p:extLst>
      <p:ext uri="{BB962C8B-B14F-4D97-AF65-F5344CB8AC3E}">
        <p14:creationId xmlns:p14="http://schemas.microsoft.com/office/powerpoint/2010/main" val="16562795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DC4E-818D-4CFE-ACB9-5325153756EC}"/>
              </a:ext>
            </a:extLst>
          </p:cNvPr>
          <p:cNvSpPr>
            <a:spLocks noGrp="1"/>
          </p:cNvSpPr>
          <p:nvPr>
            <p:ph type="ctrTitle"/>
          </p:nvPr>
        </p:nvSpPr>
        <p:spPr>
          <a:xfrm>
            <a:off x="1524000" y="1122363"/>
            <a:ext cx="9144000" cy="2387600"/>
          </a:xfrm>
        </p:spPr>
        <p:txBody>
          <a:bodyPr anchor="b"/>
          <a:lstStyle>
            <a:lvl1pPr algn="l">
              <a:defRPr sz="6000">
                <a:solidFill>
                  <a:srgbClr val="353D4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6F0AD7C-6114-4009-B012-5F41EACC416F}"/>
              </a:ext>
            </a:extLst>
          </p:cNvPr>
          <p:cNvSpPr>
            <a:spLocks noGrp="1"/>
          </p:cNvSpPr>
          <p:nvPr>
            <p:ph type="subTitle" idx="1"/>
          </p:nvPr>
        </p:nvSpPr>
        <p:spPr>
          <a:xfrm>
            <a:off x="1524000" y="3602038"/>
            <a:ext cx="9144000" cy="1655762"/>
          </a:xfrm>
        </p:spPr>
        <p:txBody>
          <a:bodyPr/>
          <a:lstStyle>
            <a:lvl1pPr marL="0" indent="0" algn="l">
              <a:buNone/>
              <a:defRPr sz="2400">
                <a:solidFill>
                  <a:srgbClr val="353D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7" name="Group 6">
            <a:extLst>
              <a:ext uri="{FF2B5EF4-FFF2-40B4-BE49-F238E27FC236}">
                <a16:creationId xmlns:a16="http://schemas.microsoft.com/office/drawing/2014/main" id="{3E85BC0E-8CDC-4817-B071-3EFFD002A68D}"/>
              </a:ext>
            </a:extLst>
          </p:cNvPr>
          <p:cNvGrpSpPr/>
          <p:nvPr userDrawn="1"/>
        </p:nvGrpSpPr>
        <p:grpSpPr>
          <a:xfrm>
            <a:off x="1180806" y="960120"/>
            <a:ext cx="97200" cy="4937760"/>
            <a:chOff x="1180806" y="2240010"/>
            <a:chExt cx="172278" cy="2377980"/>
          </a:xfrm>
        </p:grpSpPr>
        <p:sp>
          <p:nvSpPr>
            <p:cNvPr id="8" name="Rectangle 7">
              <a:extLst>
                <a:ext uri="{FF2B5EF4-FFF2-40B4-BE49-F238E27FC236}">
                  <a16:creationId xmlns:a16="http://schemas.microsoft.com/office/drawing/2014/main" id="{262198DA-53F7-4181-AA7E-F24DA9548EA5}"/>
                </a:ext>
              </a:extLst>
            </p:cNvPr>
            <p:cNvSpPr/>
            <p:nvPr/>
          </p:nvSpPr>
          <p:spPr>
            <a:xfrm>
              <a:off x="1180806" y="4077990"/>
              <a:ext cx="172278" cy="540000"/>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76C6836-5015-40AD-90FA-3D30AA3FCC19}"/>
                </a:ext>
              </a:extLst>
            </p:cNvPr>
            <p:cNvSpPr/>
            <p:nvPr/>
          </p:nvSpPr>
          <p:spPr>
            <a:xfrm>
              <a:off x="1180806" y="2240010"/>
              <a:ext cx="172278" cy="540000"/>
            </a:xfrm>
            <a:prstGeom prst="rect">
              <a:avLst/>
            </a:prstGeom>
            <a:solidFill>
              <a:srgbClr val="EE2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D462169-F53D-472E-B9F0-8BCAF010191A}"/>
                </a:ext>
              </a:extLst>
            </p:cNvPr>
            <p:cNvSpPr/>
            <p:nvPr/>
          </p:nvSpPr>
          <p:spPr>
            <a:xfrm>
              <a:off x="1180806" y="2852670"/>
              <a:ext cx="172278" cy="540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1CCB3D9-D2C3-4887-B78B-3D946E2278E9}"/>
                </a:ext>
              </a:extLst>
            </p:cNvPr>
            <p:cNvSpPr/>
            <p:nvPr/>
          </p:nvSpPr>
          <p:spPr>
            <a:xfrm>
              <a:off x="1180806" y="3465330"/>
              <a:ext cx="172278" cy="540000"/>
            </a:xfrm>
            <a:prstGeom prst="rect">
              <a:avLst/>
            </a:prstGeom>
            <a:solidFill>
              <a:srgbClr val="008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067563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Content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7F3360BC-E53B-4B54-928D-D93681B77E0B}"/>
              </a:ext>
            </a:extLst>
          </p:cNvPr>
          <p:cNvSpPr/>
          <p:nvPr userDrawn="1"/>
        </p:nvSpPr>
        <p:spPr>
          <a:xfrm>
            <a:off x="631767" y="481012"/>
            <a:ext cx="97102" cy="1093788"/>
          </a:xfrm>
          <a:prstGeom prst="rect">
            <a:avLst/>
          </a:prstGeom>
          <a:solidFill>
            <a:srgbClr val="EE2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489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Cont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5664E6FF-7F48-4E3D-A23C-F90B3484792B}"/>
              </a:ext>
            </a:extLst>
          </p:cNvPr>
          <p:cNvSpPr/>
          <p:nvPr userDrawn="1"/>
        </p:nvSpPr>
        <p:spPr>
          <a:xfrm>
            <a:off x="631767" y="481012"/>
            <a:ext cx="97102" cy="1093788"/>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789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Cont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DABDBFA5-FA16-43B0-B8B0-D8050CE97301}"/>
              </a:ext>
            </a:extLst>
          </p:cNvPr>
          <p:cNvSpPr/>
          <p:nvPr userDrawn="1"/>
        </p:nvSpPr>
        <p:spPr>
          <a:xfrm>
            <a:off x="631767" y="481012"/>
            <a:ext cx="97102" cy="1093788"/>
          </a:xfrm>
          <a:prstGeom prst="rect">
            <a:avLst/>
          </a:prstGeom>
          <a:solidFill>
            <a:srgbClr val="008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9889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Conten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18565CC2-48FE-4807-BC1F-228C581D3634}"/>
              </a:ext>
            </a:extLst>
          </p:cNvPr>
          <p:cNvSpPr/>
          <p:nvPr userDrawn="1"/>
        </p:nvSpPr>
        <p:spPr>
          <a:xfrm>
            <a:off x="631767" y="481012"/>
            <a:ext cx="97102" cy="1093788"/>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284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Conten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499A0B44-40F0-4082-918F-ECE64121F3EB}"/>
              </a:ext>
            </a:extLst>
          </p:cNvPr>
          <p:cNvSpPr/>
          <p:nvPr userDrawn="1"/>
        </p:nvSpPr>
        <p:spPr>
          <a:xfrm>
            <a:off x="631767" y="481012"/>
            <a:ext cx="97102" cy="1093788"/>
          </a:xfrm>
          <a:prstGeom prst="rect">
            <a:avLst/>
          </a:prstGeom>
          <a:solidFill>
            <a:srgbClr val="9E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8166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all Content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a:xfrm>
            <a:off x="838200" y="423526"/>
            <a:ext cx="10515600" cy="309600"/>
          </a:xfrm>
        </p:spPr>
        <p:txBody>
          <a:bodyPr>
            <a:noAutofit/>
          </a:bodyPr>
          <a:lstStyle>
            <a:lvl1pPr>
              <a:defRPr sz="2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a:xfrm>
            <a:off x="838200" y="1027906"/>
            <a:ext cx="10515600" cy="511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8E55127E-B30C-4914-B78D-3DDA509194C9}"/>
              </a:ext>
            </a:extLst>
          </p:cNvPr>
          <p:cNvSpPr/>
          <p:nvPr userDrawn="1"/>
        </p:nvSpPr>
        <p:spPr>
          <a:xfrm>
            <a:off x="631669" y="387032"/>
            <a:ext cx="97200" cy="382588"/>
          </a:xfrm>
          <a:prstGeom prst="rect">
            <a:avLst/>
          </a:prstGeom>
          <a:solidFill>
            <a:srgbClr val="EE2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357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1039336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0174674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all Cont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a:xfrm>
            <a:off x="838200" y="423526"/>
            <a:ext cx="10515600" cy="309600"/>
          </a:xfrm>
        </p:spPr>
        <p:txBody>
          <a:bodyPr>
            <a:noAutofit/>
          </a:bodyPr>
          <a:lstStyle>
            <a:lvl1pPr>
              <a:defRPr sz="2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a:xfrm>
            <a:off x="838200" y="1027906"/>
            <a:ext cx="10515600" cy="511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5817D743-7AE0-440A-B15A-60464AA4E7F9}"/>
              </a:ext>
            </a:extLst>
          </p:cNvPr>
          <p:cNvSpPr/>
          <p:nvPr userDrawn="1"/>
        </p:nvSpPr>
        <p:spPr>
          <a:xfrm>
            <a:off x="631669" y="387032"/>
            <a:ext cx="97200" cy="382588"/>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8000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all Cont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a:xfrm>
            <a:off x="838200" y="423526"/>
            <a:ext cx="10515600" cy="309600"/>
          </a:xfrm>
        </p:spPr>
        <p:txBody>
          <a:bodyPr>
            <a:noAutofit/>
          </a:bodyPr>
          <a:lstStyle>
            <a:lvl1pPr>
              <a:defRPr sz="2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a:xfrm>
            <a:off x="838200" y="1027906"/>
            <a:ext cx="10515600" cy="511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880C2362-CB36-4D46-BA08-89833C947ADC}"/>
              </a:ext>
            </a:extLst>
          </p:cNvPr>
          <p:cNvSpPr/>
          <p:nvPr userDrawn="1"/>
        </p:nvSpPr>
        <p:spPr>
          <a:xfrm>
            <a:off x="631669" y="387032"/>
            <a:ext cx="97200" cy="382588"/>
          </a:xfrm>
          <a:prstGeom prst="rect">
            <a:avLst/>
          </a:prstGeom>
          <a:solidFill>
            <a:srgbClr val="008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9344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all Conten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a:xfrm>
            <a:off x="838200" y="423526"/>
            <a:ext cx="10515600" cy="309600"/>
          </a:xfrm>
        </p:spPr>
        <p:txBody>
          <a:bodyPr>
            <a:noAutofit/>
          </a:bodyPr>
          <a:lstStyle>
            <a:lvl1pPr>
              <a:defRPr sz="2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a:xfrm>
            <a:off x="838200" y="1027906"/>
            <a:ext cx="10515600" cy="511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A17C3A4-8EA0-4145-8790-905346091B74}"/>
              </a:ext>
            </a:extLst>
          </p:cNvPr>
          <p:cNvSpPr/>
          <p:nvPr userDrawn="1"/>
        </p:nvSpPr>
        <p:spPr>
          <a:xfrm>
            <a:off x="631669" y="387032"/>
            <a:ext cx="97200" cy="382588"/>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290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all Conten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a:xfrm>
            <a:off x="838200" y="423526"/>
            <a:ext cx="10515600" cy="309600"/>
          </a:xfrm>
        </p:spPr>
        <p:txBody>
          <a:bodyPr>
            <a:noAutofit/>
          </a:bodyPr>
          <a:lstStyle>
            <a:lvl1pPr>
              <a:defRPr sz="2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a:xfrm>
            <a:off x="838200" y="1027906"/>
            <a:ext cx="10515600" cy="511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A6FDFC76-2A4A-4A7E-8CCD-2D159D47F2C2}"/>
              </a:ext>
            </a:extLst>
          </p:cNvPr>
          <p:cNvSpPr/>
          <p:nvPr userDrawn="1"/>
        </p:nvSpPr>
        <p:spPr>
          <a:xfrm>
            <a:off x="631669" y="387032"/>
            <a:ext cx="97200" cy="382588"/>
          </a:xfrm>
          <a:prstGeom prst="rect">
            <a:avLst/>
          </a:prstGeom>
          <a:solidFill>
            <a:srgbClr val="9E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7625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F83B-937A-4614-BC8D-1F080E6682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B7927B-A156-469B-9F2F-5DFBCBC4F2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Rectangle 6">
            <a:extLst>
              <a:ext uri="{FF2B5EF4-FFF2-40B4-BE49-F238E27FC236}">
                <a16:creationId xmlns:a16="http://schemas.microsoft.com/office/drawing/2014/main" id="{47095277-1FEB-4CDE-B25E-8AA9C0A881B6}"/>
              </a:ext>
            </a:extLst>
          </p:cNvPr>
          <p:cNvSpPr/>
          <p:nvPr userDrawn="1"/>
        </p:nvSpPr>
        <p:spPr>
          <a:xfrm>
            <a:off x="556591" y="1709738"/>
            <a:ext cx="97200" cy="2852737"/>
          </a:xfrm>
          <a:prstGeom prst="rect">
            <a:avLst/>
          </a:prstGeom>
          <a:solidFill>
            <a:srgbClr val="EE2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3693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F83B-937A-4614-BC8D-1F080E6682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B7927B-A156-469B-9F2F-5DFBCBC4F2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Rectangle 4">
            <a:extLst>
              <a:ext uri="{FF2B5EF4-FFF2-40B4-BE49-F238E27FC236}">
                <a16:creationId xmlns:a16="http://schemas.microsoft.com/office/drawing/2014/main" id="{8C281048-5CA2-44E4-A753-29972A116E2D}"/>
              </a:ext>
            </a:extLst>
          </p:cNvPr>
          <p:cNvSpPr/>
          <p:nvPr userDrawn="1"/>
        </p:nvSpPr>
        <p:spPr>
          <a:xfrm>
            <a:off x="556591" y="1709738"/>
            <a:ext cx="97200" cy="2852737"/>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75222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F83B-937A-4614-BC8D-1F080E6682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B7927B-A156-469B-9F2F-5DFBCBC4F2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Rectangle 4">
            <a:extLst>
              <a:ext uri="{FF2B5EF4-FFF2-40B4-BE49-F238E27FC236}">
                <a16:creationId xmlns:a16="http://schemas.microsoft.com/office/drawing/2014/main" id="{6ED5722E-8D7C-4F62-89F5-12A42A4601D4}"/>
              </a:ext>
            </a:extLst>
          </p:cNvPr>
          <p:cNvSpPr/>
          <p:nvPr userDrawn="1"/>
        </p:nvSpPr>
        <p:spPr>
          <a:xfrm>
            <a:off x="556591" y="1709738"/>
            <a:ext cx="97200" cy="2852737"/>
          </a:xfrm>
          <a:prstGeom prst="rect">
            <a:avLst/>
          </a:prstGeom>
          <a:solidFill>
            <a:srgbClr val="008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3562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F83B-937A-4614-BC8D-1F080E6682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B7927B-A156-469B-9F2F-5DFBCBC4F2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Rectangle 5">
            <a:extLst>
              <a:ext uri="{FF2B5EF4-FFF2-40B4-BE49-F238E27FC236}">
                <a16:creationId xmlns:a16="http://schemas.microsoft.com/office/drawing/2014/main" id="{44D48D96-3103-457A-A2FD-7002BE6E61E6}"/>
              </a:ext>
            </a:extLst>
          </p:cNvPr>
          <p:cNvSpPr/>
          <p:nvPr userDrawn="1"/>
        </p:nvSpPr>
        <p:spPr>
          <a:xfrm>
            <a:off x="556591" y="1709738"/>
            <a:ext cx="97200" cy="2852737"/>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9016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F83B-937A-4614-BC8D-1F080E6682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B7927B-A156-469B-9F2F-5DFBCBC4F2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Rectangle 5">
            <a:extLst>
              <a:ext uri="{FF2B5EF4-FFF2-40B4-BE49-F238E27FC236}">
                <a16:creationId xmlns:a16="http://schemas.microsoft.com/office/drawing/2014/main" id="{8536DBD1-D888-4D34-9A3D-59132998F70A}"/>
              </a:ext>
            </a:extLst>
          </p:cNvPr>
          <p:cNvSpPr/>
          <p:nvPr userDrawn="1"/>
        </p:nvSpPr>
        <p:spPr>
          <a:xfrm>
            <a:off x="556591" y="1709738"/>
            <a:ext cx="97200" cy="2852737"/>
          </a:xfrm>
          <a:prstGeom prst="rect">
            <a:avLst/>
          </a:prstGeom>
          <a:solidFill>
            <a:srgbClr val="9E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85150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494C-21CD-4651-A786-0AFB256FB8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882BFD-1748-43DE-B3C7-3AE7165300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38DA7F-5BE9-4D56-B3FE-2FFB85E972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B6F05F84-5AA6-4A84-B528-1DB8E335E0C8}"/>
              </a:ext>
            </a:extLst>
          </p:cNvPr>
          <p:cNvSpPr/>
          <p:nvPr userDrawn="1"/>
        </p:nvSpPr>
        <p:spPr>
          <a:xfrm>
            <a:off x="631767" y="481012"/>
            <a:ext cx="97102" cy="1093788"/>
          </a:xfrm>
          <a:prstGeom prst="rect">
            <a:avLst/>
          </a:prstGeom>
          <a:solidFill>
            <a:srgbClr val="EE2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405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77976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494C-21CD-4651-A786-0AFB256FB8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882BFD-1748-43DE-B3C7-3AE7165300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38DA7F-5BE9-4D56-B3FE-2FFB85E972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0E5E0F69-15B5-489C-B5D4-DDA2A74895CE}"/>
              </a:ext>
            </a:extLst>
          </p:cNvPr>
          <p:cNvSpPr/>
          <p:nvPr userDrawn="1"/>
        </p:nvSpPr>
        <p:spPr>
          <a:xfrm>
            <a:off x="631767" y="481012"/>
            <a:ext cx="97102" cy="1093788"/>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0383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494C-21CD-4651-A786-0AFB256FB8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882BFD-1748-43DE-B3C7-3AE7165300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38DA7F-5BE9-4D56-B3FE-2FFB85E972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C5A88D74-66C0-40CA-8272-A8366D7E6837}"/>
              </a:ext>
            </a:extLst>
          </p:cNvPr>
          <p:cNvSpPr/>
          <p:nvPr userDrawn="1"/>
        </p:nvSpPr>
        <p:spPr>
          <a:xfrm>
            <a:off x="631767" y="481012"/>
            <a:ext cx="97102" cy="1093788"/>
          </a:xfrm>
          <a:prstGeom prst="rect">
            <a:avLst/>
          </a:prstGeom>
          <a:solidFill>
            <a:srgbClr val="008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0174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494C-21CD-4651-A786-0AFB256FB8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882BFD-1748-43DE-B3C7-3AE7165300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38DA7F-5BE9-4D56-B3FE-2FFB85E972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0973F0F0-2B5B-48CB-9F07-B3AC788AE4F8}"/>
              </a:ext>
            </a:extLst>
          </p:cNvPr>
          <p:cNvSpPr/>
          <p:nvPr userDrawn="1"/>
        </p:nvSpPr>
        <p:spPr>
          <a:xfrm>
            <a:off x="631767" y="481012"/>
            <a:ext cx="97102" cy="1093788"/>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2751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494C-21CD-4651-A786-0AFB256FB8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882BFD-1748-43DE-B3C7-3AE7165300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38DA7F-5BE9-4D56-B3FE-2FFB85E972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74CC2CC3-ED51-4C63-9B75-589BEA5EE2CF}"/>
              </a:ext>
            </a:extLst>
          </p:cNvPr>
          <p:cNvSpPr/>
          <p:nvPr userDrawn="1"/>
        </p:nvSpPr>
        <p:spPr>
          <a:xfrm>
            <a:off x="631767" y="481012"/>
            <a:ext cx="97102" cy="1093788"/>
          </a:xfrm>
          <a:prstGeom prst="rect">
            <a:avLst/>
          </a:prstGeom>
          <a:solidFill>
            <a:srgbClr val="9E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5107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2DD497-CFB8-4E47-A889-BFB55D6C522F}"/>
              </a:ext>
            </a:extLst>
          </p:cNvPr>
          <p:cNvSpPr>
            <a:spLocks noGrp="1"/>
          </p:cNvSpPr>
          <p:nvPr>
            <p:ph type="dt" sz="half" idx="10"/>
          </p:nvPr>
        </p:nvSpPr>
        <p:spPr/>
        <p:txBody>
          <a:bodyPr/>
          <a:lstStyle/>
          <a:p>
            <a:fld id="{04AE9867-3761-4657-A2D3-881561B9A552}" type="datetimeFigureOut">
              <a:rPr lang="en-GB" smtClean="0"/>
              <a:t>03/05/2023</a:t>
            </a:fld>
            <a:endParaRPr lang="en-GB"/>
          </a:p>
        </p:txBody>
      </p:sp>
      <p:sp>
        <p:nvSpPr>
          <p:cNvPr id="3" name="Footer Placeholder 2">
            <a:extLst>
              <a:ext uri="{FF2B5EF4-FFF2-40B4-BE49-F238E27FC236}">
                <a16:creationId xmlns:a16="http://schemas.microsoft.com/office/drawing/2014/main" id="{367D038C-926F-4147-A877-BF331CE2A4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23B605-DB14-498A-BD88-085E6710F235}"/>
              </a:ext>
            </a:extLst>
          </p:cNvPr>
          <p:cNvSpPr>
            <a:spLocks noGrp="1"/>
          </p:cNvSpPr>
          <p:nvPr>
            <p:ph type="sldNum" sz="quarter" idx="12"/>
          </p:nvPr>
        </p:nvSpPr>
        <p:spPr/>
        <p:txBody>
          <a:bodyPr/>
          <a:lstStyle/>
          <a:p>
            <a:fld id="{FD298121-4254-42F7-861C-1D560F3B0E6E}" type="slidenum">
              <a:rPr lang="en-GB" smtClean="0"/>
              <a:t>‹#›</a:t>
            </a:fld>
            <a:endParaRPr lang="en-GB"/>
          </a:p>
        </p:txBody>
      </p:sp>
    </p:spTree>
    <p:extLst>
      <p:ext uri="{BB962C8B-B14F-4D97-AF65-F5344CB8AC3E}">
        <p14:creationId xmlns:p14="http://schemas.microsoft.com/office/powerpoint/2010/main" val="34761078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_Title, subtitle &amp; content">
  <p:cSld name="1_Title, subtitle &amp; content">
    <p:spTree>
      <p:nvGrpSpPr>
        <p:cNvPr id="1" name="Shape 16"/>
        <p:cNvGrpSpPr/>
        <p:nvPr/>
      </p:nvGrpSpPr>
      <p:grpSpPr>
        <a:xfrm>
          <a:off x="0" y="0"/>
          <a:ext cx="0" cy="0"/>
          <a:chOff x="0" y="0"/>
          <a:chExt cx="0" cy="0"/>
        </a:xfrm>
      </p:grpSpPr>
      <p:sp>
        <p:nvSpPr>
          <p:cNvPr id="17" name="Google Shape;17;p32"/>
          <p:cNvSpPr txBox="1">
            <a:spLocks noGrp="1"/>
          </p:cNvSpPr>
          <p:nvPr>
            <p:ph type="body" idx="1"/>
          </p:nvPr>
        </p:nvSpPr>
        <p:spPr>
          <a:xfrm>
            <a:off x="906464" y="1592262"/>
            <a:ext cx="4929257"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2"/>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2"/>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2"/>
          <p:cNvSpPr txBox="1">
            <a:spLocks noGrp="1"/>
          </p:cNvSpPr>
          <p:nvPr>
            <p:ph type="body" idx="3"/>
          </p:nvPr>
        </p:nvSpPr>
        <p:spPr>
          <a:xfrm>
            <a:off x="6370568" y="1592262"/>
            <a:ext cx="4929257"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910823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Blank slide with MOL logo top">
  <p:cSld name="Blank slide with MOL logo top">
    <p:bg>
      <p:bgPr>
        <a:solidFill>
          <a:schemeClr val="lt1"/>
        </a:solidFill>
        <a:effectLst/>
      </p:bgPr>
    </p:bg>
    <p:spTree>
      <p:nvGrpSpPr>
        <p:cNvPr id="1" name="Shape 21"/>
        <p:cNvGrpSpPr/>
        <p:nvPr/>
      </p:nvGrpSpPr>
      <p:grpSpPr>
        <a:xfrm>
          <a:off x="0" y="0"/>
          <a:ext cx="0" cy="0"/>
          <a:chOff x="0" y="0"/>
          <a:chExt cx="0" cy="0"/>
        </a:xfrm>
      </p:grpSpPr>
      <p:pic>
        <p:nvPicPr>
          <p:cNvPr id="22" name="Google Shape;22;p33"/>
          <p:cNvPicPr preferRelativeResize="0"/>
          <p:nvPr/>
        </p:nvPicPr>
        <p:blipFill rotWithShape="1">
          <a:blip r:embed="rId2">
            <a:alphaModFix/>
          </a:blip>
          <a:srcRect/>
          <a:stretch/>
        </p:blipFill>
        <p:spPr>
          <a:xfrm>
            <a:off x="4405561" y="63653"/>
            <a:ext cx="3380879" cy="966646"/>
          </a:xfrm>
          <a:prstGeom prst="rect">
            <a:avLst/>
          </a:prstGeom>
          <a:noFill/>
          <a:ln>
            <a:noFill/>
          </a:ln>
        </p:spPr>
      </p:pic>
      <p:cxnSp>
        <p:nvCxnSpPr>
          <p:cNvPr id="23" name="Google Shape;23;p33"/>
          <p:cNvCxnSpPr/>
          <p:nvPr/>
        </p:nvCxnSpPr>
        <p:spPr>
          <a:xfrm>
            <a:off x="906463" y="1083362"/>
            <a:ext cx="10393362" cy="0"/>
          </a:xfrm>
          <a:prstGeom prst="straightConnector1">
            <a:avLst/>
          </a:prstGeom>
          <a:noFill/>
          <a:ln w="12700" cap="flat" cmpd="sng">
            <a:solidFill>
              <a:schemeClr val="dk2"/>
            </a:solidFill>
            <a:prstDash val="solid"/>
            <a:round/>
            <a:headEnd type="none" w="sm" len="sm"/>
            <a:tailEnd type="none" w="sm" len="sm"/>
          </a:ln>
        </p:spPr>
      </p:cxnSp>
    </p:spTree>
    <p:extLst>
      <p:ext uri="{BB962C8B-B14F-4D97-AF65-F5344CB8AC3E}">
        <p14:creationId xmlns:p14="http://schemas.microsoft.com/office/powerpoint/2010/main" val="30297907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No content">
  <p:cSld name="No content">
    <p:spTree>
      <p:nvGrpSpPr>
        <p:cNvPr id="1" name="Shape 24"/>
        <p:cNvGrpSpPr/>
        <p:nvPr/>
      </p:nvGrpSpPr>
      <p:grpSpPr>
        <a:xfrm>
          <a:off x="0" y="0"/>
          <a:ext cx="0" cy="0"/>
          <a:chOff x="0" y="0"/>
          <a:chExt cx="0" cy="0"/>
        </a:xfrm>
      </p:grpSpPr>
      <p:sp>
        <p:nvSpPr>
          <p:cNvPr id="25" name="Google Shape;25;p34"/>
          <p:cNvSpPr/>
          <p:nvPr/>
        </p:nvSpPr>
        <p:spPr>
          <a:xfrm>
            <a:off x="836705" y="630238"/>
            <a:ext cx="10518590" cy="8794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Courier New"/>
              <a:buNone/>
            </a:pPr>
            <a:endParaRPr sz="1600">
              <a:solidFill>
                <a:schemeClr val="lt1"/>
              </a:solidFill>
              <a:latin typeface="Arial"/>
              <a:ea typeface="Arial"/>
              <a:cs typeface="Arial"/>
              <a:sym typeface="Arial"/>
            </a:endParaRPr>
          </a:p>
        </p:txBody>
      </p:sp>
    </p:spTree>
    <p:extLst>
      <p:ext uri="{BB962C8B-B14F-4D97-AF65-F5344CB8AC3E}">
        <p14:creationId xmlns:p14="http://schemas.microsoft.com/office/powerpoint/2010/main" val="40133284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26"/>
        <p:cNvGrpSpPr/>
        <p:nvPr/>
      </p:nvGrpSpPr>
      <p:grpSpPr>
        <a:xfrm>
          <a:off x="0" y="0"/>
          <a:ext cx="0" cy="0"/>
          <a:chOff x="0" y="0"/>
          <a:chExt cx="0" cy="0"/>
        </a:xfrm>
      </p:grpSpPr>
      <p:sp>
        <p:nvSpPr>
          <p:cNvPr id="27" name="Google Shape;27;p35"/>
          <p:cNvSpPr txBox="1">
            <a:spLocks noGrp="1"/>
          </p:cNvSpPr>
          <p:nvPr>
            <p:ph type="title"/>
          </p:nvPr>
        </p:nvSpPr>
        <p:spPr>
          <a:xfrm>
            <a:off x="906463" y="507069"/>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9602191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28"/>
        <p:cNvGrpSpPr/>
        <p:nvPr/>
      </p:nvGrpSpPr>
      <p:grpSpPr>
        <a:xfrm>
          <a:off x="0" y="0"/>
          <a:ext cx="0" cy="0"/>
          <a:chOff x="0" y="0"/>
          <a:chExt cx="0" cy="0"/>
        </a:xfrm>
      </p:grpSpPr>
      <p:sp>
        <p:nvSpPr>
          <p:cNvPr id="29" name="Google Shape;29;p36"/>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6"/>
          <p:cNvSpPr txBox="1">
            <a:spLocks noGrp="1"/>
          </p:cNvSpPr>
          <p:nvPr>
            <p:ph type="body" idx="1"/>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5349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10393362"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1960776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31"/>
        <p:cNvGrpSpPr/>
        <p:nvPr/>
      </p:nvGrpSpPr>
      <p:grpSpPr>
        <a:xfrm>
          <a:off x="0" y="0"/>
          <a:ext cx="0" cy="0"/>
          <a:chOff x="0" y="0"/>
          <a:chExt cx="0" cy="0"/>
        </a:xfrm>
      </p:grpSpPr>
      <p:sp>
        <p:nvSpPr>
          <p:cNvPr id="32" name="Google Shape;32;p37"/>
          <p:cNvSpPr txBox="1">
            <a:spLocks noGrp="1"/>
          </p:cNvSpPr>
          <p:nvPr>
            <p:ph type="body" idx="1"/>
          </p:nvPr>
        </p:nvSpPr>
        <p:spPr>
          <a:xfrm>
            <a:off x="906462" y="1592263"/>
            <a:ext cx="10393363" cy="4265611"/>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7"/>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7"/>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564761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content &amp; source/footnote">
  <p:cSld name="Title, content &amp; source/footnote">
    <p:spTree>
      <p:nvGrpSpPr>
        <p:cNvPr id="1" name="Shape 35"/>
        <p:cNvGrpSpPr/>
        <p:nvPr/>
      </p:nvGrpSpPr>
      <p:grpSpPr>
        <a:xfrm>
          <a:off x="0" y="0"/>
          <a:ext cx="0" cy="0"/>
          <a:chOff x="0" y="0"/>
          <a:chExt cx="0" cy="0"/>
        </a:xfrm>
      </p:grpSpPr>
      <p:sp>
        <p:nvSpPr>
          <p:cNvPr id="36" name="Google Shape;36;p38"/>
          <p:cNvSpPr txBox="1">
            <a:spLocks noGrp="1"/>
          </p:cNvSpPr>
          <p:nvPr>
            <p:ph type="body" idx="1"/>
          </p:nvPr>
        </p:nvSpPr>
        <p:spPr>
          <a:xfrm>
            <a:off x="906464" y="1592263"/>
            <a:ext cx="10393362" cy="4162371"/>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8"/>
          <p:cNvSpPr txBox="1">
            <a:spLocks noGrp="1"/>
          </p:cNvSpPr>
          <p:nvPr>
            <p:ph type="body" idx="2"/>
          </p:nvPr>
        </p:nvSpPr>
        <p:spPr>
          <a:xfrm>
            <a:off x="906464" y="5754634"/>
            <a:ext cx="10393361" cy="18923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Font typeface="Arial"/>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8"/>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8"/>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11760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subtitle &amp; content">
  <p:cSld name="Title, subtitle &amp; content">
    <p:spTree>
      <p:nvGrpSpPr>
        <p:cNvPr id="1" name="Shape 40"/>
        <p:cNvGrpSpPr/>
        <p:nvPr/>
      </p:nvGrpSpPr>
      <p:grpSpPr>
        <a:xfrm>
          <a:off x="0" y="0"/>
          <a:ext cx="0" cy="0"/>
          <a:chOff x="0" y="0"/>
          <a:chExt cx="0" cy="0"/>
        </a:xfrm>
      </p:grpSpPr>
      <p:sp>
        <p:nvSpPr>
          <p:cNvPr id="41" name="Google Shape;41;p39"/>
          <p:cNvSpPr txBox="1">
            <a:spLocks noGrp="1"/>
          </p:cNvSpPr>
          <p:nvPr>
            <p:ph type="body" idx="1"/>
          </p:nvPr>
        </p:nvSpPr>
        <p:spPr>
          <a:xfrm>
            <a:off x="906464" y="1592262"/>
            <a:ext cx="10393362"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9"/>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9"/>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028169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subtitle, content &amp; source/footnote">
  <p:cSld name="Title, subtitle, content &amp; source/footnote">
    <p:spTree>
      <p:nvGrpSpPr>
        <p:cNvPr id="1" name="Shape 44"/>
        <p:cNvGrpSpPr/>
        <p:nvPr/>
      </p:nvGrpSpPr>
      <p:grpSpPr>
        <a:xfrm>
          <a:off x="0" y="0"/>
          <a:ext cx="0" cy="0"/>
          <a:chOff x="0" y="0"/>
          <a:chExt cx="0" cy="0"/>
        </a:xfrm>
      </p:grpSpPr>
      <p:sp>
        <p:nvSpPr>
          <p:cNvPr id="45" name="Google Shape;45;p40"/>
          <p:cNvSpPr txBox="1">
            <a:spLocks noGrp="1"/>
          </p:cNvSpPr>
          <p:nvPr>
            <p:ph type="body" idx="1"/>
          </p:nvPr>
        </p:nvSpPr>
        <p:spPr>
          <a:xfrm>
            <a:off x="906464" y="1592263"/>
            <a:ext cx="10393362" cy="410979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body" idx="2"/>
          </p:nvPr>
        </p:nvSpPr>
        <p:spPr>
          <a:xfrm>
            <a:off x="906464" y="5756086"/>
            <a:ext cx="10393361" cy="18923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Font typeface="Arial"/>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0"/>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0"/>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180020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1_Title, subtitle, content &amp; source/footnote">
  <p:cSld name="1_Title, subtitle, content &amp; source/footnote">
    <p:spTree>
      <p:nvGrpSpPr>
        <p:cNvPr id="1" name="Shape 49"/>
        <p:cNvGrpSpPr/>
        <p:nvPr/>
      </p:nvGrpSpPr>
      <p:grpSpPr>
        <a:xfrm>
          <a:off x="0" y="0"/>
          <a:ext cx="0" cy="0"/>
          <a:chOff x="0" y="0"/>
          <a:chExt cx="0" cy="0"/>
        </a:xfrm>
      </p:grpSpPr>
      <p:sp>
        <p:nvSpPr>
          <p:cNvPr id="50" name="Google Shape;50;p41"/>
          <p:cNvSpPr txBox="1">
            <a:spLocks noGrp="1"/>
          </p:cNvSpPr>
          <p:nvPr>
            <p:ph type="body" idx="1"/>
          </p:nvPr>
        </p:nvSpPr>
        <p:spPr>
          <a:xfrm>
            <a:off x="906464" y="1592263"/>
            <a:ext cx="4929257" cy="410979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1"/>
          <p:cNvSpPr txBox="1">
            <a:spLocks noGrp="1"/>
          </p:cNvSpPr>
          <p:nvPr>
            <p:ph type="body" idx="2"/>
          </p:nvPr>
        </p:nvSpPr>
        <p:spPr>
          <a:xfrm>
            <a:off x="906464" y="5756086"/>
            <a:ext cx="4929257" cy="18923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Font typeface="Arial"/>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1"/>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41"/>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1"/>
          <p:cNvSpPr txBox="1">
            <a:spLocks noGrp="1"/>
          </p:cNvSpPr>
          <p:nvPr>
            <p:ph type="body" idx="4"/>
          </p:nvPr>
        </p:nvSpPr>
        <p:spPr>
          <a:xfrm>
            <a:off x="6356279" y="1592263"/>
            <a:ext cx="4929257" cy="410979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1"/>
          <p:cNvSpPr txBox="1">
            <a:spLocks noGrp="1"/>
          </p:cNvSpPr>
          <p:nvPr>
            <p:ph type="body" idx="5"/>
          </p:nvPr>
        </p:nvSpPr>
        <p:spPr>
          <a:xfrm>
            <a:off x="6356279" y="5756086"/>
            <a:ext cx="4929257" cy="18923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Font typeface="Arial"/>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808346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subtitle, content &amp; pink text box">
  <p:cSld name="Title, subtitle, content &amp; pink text box">
    <p:spTree>
      <p:nvGrpSpPr>
        <p:cNvPr id="1" name="Shape 56"/>
        <p:cNvGrpSpPr/>
        <p:nvPr/>
      </p:nvGrpSpPr>
      <p:grpSpPr>
        <a:xfrm>
          <a:off x="0" y="0"/>
          <a:ext cx="0" cy="0"/>
          <a:chOff x="0" y="0"/>
          <a:chExt cx="0" cy="0"/>
        </a:xfrm>
      </p:grpSpPr>
      <p:sp>
        <p:nvSpPr>
          <p:cNvPr id="57" name="Google Shape;57;p42"/>
          <p:cNvSpPr/>
          <p:nvPr/>
        </p:nvSpPr>
        <p:spPr>
          <a:xfrm>
            <a:off x="359596" y="811658"/>
            <a:ext cx="11743361" cy="4034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Courier New"/>
              <a:buNone/>
            </a:pPr>
            <a:endParaRPr sz="1600">
              <a:solidFill>
                <a:schemeClr val="lt1"/>
              </a:solidFill>
              <a:latin typeface="Arial"/>
              <a:ea typeface="Arial"/>
              <a:cs typeface="Arial"/>
              <a:sym typeface="Arial"/>
            </a:endParaRPr>
          </a:p>
        </p:txBody>
      </p:sp>
      <p:sp>
        <p:nvSpPr>
          <p:cNvPr id="58" name="Google Shape;58;p42"/>
          <p:cNvSpPr txBox="1">
            <a:spLocks noGrp="1"/>
          </p:cNvSpPr>
          <p:nvPr>
            <p:ph type="body" idx="1"/>
          </p:nvPr>
        </p:nvSpPr>
        <p:spPr>
          <a:xfrm>
            <a:off x="906462" y="1592264"/>
            <a:ext cx="5868909" cy="4265611"/>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2"/>
          <p:cNvSpPr txBox="1">
            <a:spLocks noGrp="1"/>
          </p:cNvSpPr>
          <p:nvPr>
            <p:ph type="title"/>
          </p:nvPr>
        </p:nvSpPr>
        <p:spPr>
          <a:xfrm>
            <a:off x="906463" y="506192"/>
            <a:ext cx="5868910"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2"/>
          <p:cNvSpPr txBox="1">
            <a:spLocks noGrp="1"/>
          </p:cNvSpPr>
          <p:nvPr>
            <p:ph type="body" idx="2"/>
          </p:nvPr>
        </p:nvSpPr>
        <p:spPr>
          <a:xfrm>
            <a:off x="906463" y="1155943"/>
            <a:ext cx="5868909"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1" name="Google Shape;61;p42"/>
          <p:cNvCxnSpPr/>
          <p:nvPr/>
        </p:nvCxnSpPr>
        <p:spPr>
          <a:xfrm>
            <a:off x="906463" y="1074695"/>
            <a:ext cx="5868908" cy="0"/>
          </a:xfrm>
          <a:prstGeom prst="straightConnector1">
            <a:avLst/>
          </a:prstGeom>
          <a:noFill/>
          <a:ln w="12700" cap="flat" cmpd="sng">
            <a:solidFill>
              <a:schemeClr val="dk2"/>
            </a:solidFill>
            <a:prstDash val="solid"/>
            <a:round/>
            <a:headEnd type="none" w="sm" len="sm"/>
            <a:tailEnd type="none" w="sm" len="sm"/>
          </a:ln>
        </p:spPr>
      </p:cxnSp>
      <p:sp>
        <p:nvSpPr>
          <p:cNvPr id="62" name="Google Shape;62;p42"/>
          <p:cNvSpPr txBox="1">
            <a:spLocks noGrp="1"/>
          </p:cNvSpPr>
          <p:nvPr>
            <p:ph type="body" idx="3"/>
          </p:nvPr>
        </p:nvSpPr>
        <p:spPr>
          <a:xfrm>
            <a:off x="7227063" y="630237"/>
            <a:ext cx="4058473" cy="5227637"/>
          </a:xfrm>
          <a:prstGeom prst="rect">
            <a:avLst/>
          </a:prstGeom>
          <a:solidFill>
            <a:schemeClr val="accent1"/>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066205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subtitle &amp; 2 content with callout box pink solid LHS">
  <p:cSld name="Title, subtitle &amp; 2 content with callout box pink solid LHS">
    <p:spTree>
      <p:nvGrpSpPr>
        <p:cNvPr id="1" name="Shape 63"/>
        <p:cNvGrpSpPr/>
        <p:nvPr/>
      </p:nvGrpSpPr>
      <p:grpSpPr>
        <a:xfrm>
          <a:off x="0" y="0"/>
          <a:ext cx="0" cy="0"/>
          <a:chOff x="0" y="0"/>
          <a:chExt cx="0" cy="0"/>
        </a:xfrm>
      </p:grpSpPr>
      <p:sp>
        <p:nvSpPr>
          <p:cNvPr id="64" name="Google Shape;64;p43"/>
          <p:cNvSpPr txBox="1">
            <a:spLocks noGrp="1"/>
          </p:cNvSpPr>
          <p:nvPr>
            <p:ph type="body" idx="1"/>
          </p:nvPr>
        </p:nvSpPr>
        <p:spPr>
          <a:xfrm>
            <a:off x="3617894" y="1582722"/>
            <a:ext cx="3610240" cy="4265612"/>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43"/>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43"/>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43"/>
          <p:cNvSpPr txBox="1">
            <a:spLocks noGrp="1"/>
          </p:cNvSpPr>
          <p:nvPr>
            <p:ph type="body" idx="3"/>
          </p:nvPr>
        </p:nvSpPr>
        <p:spPr>
          <a:xfrm>
            <a:off x="7675296" y="1582722"/>
            <a:ext cx="3610240" cy="4265612"/>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3"/>
          <p:cNvSpPr txBox="1">
            <a:spLocks noGrp="1"/>
          </p:cNvSpPr>
          <p:nvPr>
            <p:ph type="body" idx="4"/>
          </p:nvPr>
        </p:nvSpPr>
        <p:spPr>
          <a:xfrm>
            <a:off x="906463" y="1592263"/>
            <a:ext cx="2264268" cy="4265612"/>
          </a:xfrm>
          <a:prstGeom prst="rect">
            <a:avLst/>
          </a:prstGeom>
          <a:solidFill>
            <a:schemeClr val="accent1"/>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600"/>
              <a:buFont typeface="Arial"/>
              <a:buNone/>
              <a:defRPr>
                <a:solidFill>
                  <a:schemeClr val="lt1"/>
                </a:solidFil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531941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subtitle &amp; 2 content with callout box pink bottom">
  <p:cSld name="Title, subtitle &amp; 2 content with callout box pink bottom">
    <p:spTree>
      <p:nvGrpSpPr>
        <p:cNvPr id="1" name="Shape 69"/>
        <p:cNvGrpSpPr/>
        <p:nvPr/>
      </p:nvGrpSpPr>
      <p:grpSpPr>
        <a:xfrm>
          <a:off x="0" y="0"/>
          <a:ext cx="0" cy="0"/>
          <a:chOff x="0" y="0"/>
          <a:chExt cx="0" cy="0"/>
        </a:xfrm>
      </p:grpSpPr>
      <p:sp>
        <p:nvSpPr>
          <p:cNvPr id="70" name="Google Shape;70;p44"/>
          <p:cNvSpPr txBox="1">
            <a:spLocks noGrp="1"/>
          </p:cNvSpPr>
          <p:nvPr>
            <p:ph type="body" idx="1"/>
          </p:nvPr>
        </p:nvSpPr>
        <p:spPr>
          <a:xfrm>
            <a:off x="906463" y="1582722"/>
            <a:ext cx="4896475" cy="336952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4"/>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44"/>
          <p:cNvSpPr txBox="1">
            <a:spLocks noGrp="1"/>
          </p:cNvSpPr>
          <p:nvPr>
            <p:ph type="body" idx="3"/>
          </p:nvPr>
        </p:nvSpPr>
        <p:spPr>
          <a:xfrm>
            <a:off x="6403349" y="1582722"/>
            <a:ext cx="4896475" cy="336952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4"/>
          <p:cNvSpPr txBox="1">
            <a:spLocks noGrp="1"/>
          </p:cNvSpPr>
          <p:nvPr>
            <p:ph type="body" idx="4"/>
          </p:nvPr>
        </p:nvSpPr>
        <p:spPr>
          <a:xfrm>
            <a:off x="906463" y="5111609"/>
            <a:ext cx="10393362" cy="746266"/>
          </a:xfrm>
          <a:prstGeom prst="rect">
            <a:avLst/>
          </a:prstGeom>
          <a:solidFill>
            <a:schemeClr val="accent1"/>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019758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subtitle &amp; 3 content">
  <p:cSld name="Title, subtitle &amp; 3 content">
    <p:spTree>
      <p:nvGrpSpPr>
        <p:cNvPr id="1" name="Shape 75"/>
        <p:cNvGrpSpPr/>
        <p:nvPr/>
      </p:nvGrpSpPr>
      <p:grpSpPr>
        <a:xfrm>
          <a:off x="0" y="0"/>
          <a:ext cx="0" cy="0"/>
          <a:chOff x="0" y="0"/>
          <a:chExt cx="0" cy="0"/>
        </a:xfrm>
      </p:grpSpPr>
      <p:sp>
        <p:nvSpPr>
          <p:cNvPr id="76" name="Google Shape;76;p45"/>
          <p:cNvSpPr txBox="1">
            <a:spLocks noGrp="1"/>
          </p:cNvSpPr>
          <p:nvPr>
            <p:ph type="body" idx="1"/>
          </p:nvPr>
        </p:nvSpPr>
        <p:spPr>
          <a:xfrm>
            <a:off x="906463" y="1592262"/>
            <a:ext cx="3192926"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5"/>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5"/>
          <p:cNvSpPr txBox="1">
            <a:spLocks noGrp="1"/>
          </p:cNvSpPr>
          <p:nvPr>
            <p:ph type="body" idx="3"/>
          </p:nvPr>
        </p:nvSpPr>
        <p:spPr>
          <a:xfrm>
            <a:off x="4506681" y="1592262"/>
            <a:ext cx="3192926"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5"/>
          <p:cNvSpPr txBox="1">
            <a:spLocks noGrp="1"/>
          </p:cNvSpPr>
          <p:nvPr>
            <p:ph type="body" idx="4"/>
          </p:nvPr>
        </p:nvSpPr>
        <p:spPr>
          <a:xfrm>
            <a:off x="8106899" y="1592262"/>
            <a:ext cx="3192926"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710067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subtitle &amp; 3 content with pink callout">
  <p:cSld name="Title, subtitle &amp; 3 content with pink callout">
    <p:spTree>
      <p:nvGrpSpPr>
        <p:cNvPr id="1" name="Shape 81"/>
        <p:cNvGrpSpPr/>
        <p:nvPr/>
      </p:nvGrpSpPr>
      <p:grpSpPr>
        <a:xfrm>
          <a:off x="0" y="0"/>
          <a:ext cx="0" cy="0"/>
          <a:chOff x="0" y="0"/>
          <a:chExt cx="0" cy="0"/>
        </a:xfrm>
      </p:grpSpPr>
      <p:sp>
        <p:nvSpPr>
          <p:cNvPr id="82" name="Google Shape;82;p46"/>
          <p:cNvSpPr txBox="1">
            <a:spLocks noGrp="1"/>
          </p:cNvSpPr>
          <p:nvPr>
            <p:ph type="body" idx="1"/>
          </p:nvPr>
        </p:nvSpPr>
        <p:spPr>
          <a:xfrm>
            <a:off x="906463" y="1592263"/>
            <a:ext cx="3192926" cy="342186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6"/>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6"/>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6"/>
          <p:cNvSpPr txBox="1">
            <a:spLocks noGrp="1"/>
          </p:cNvSpPr>
          <p:nvPr>
            <p:ph type="body" idx="3"/>
          </p:nvPr>
        </p:nvSpPr>
        <p:spPr>
          <a:xfrm>
            <a:off x="4506681" y="1592263"/>
            <a:ext cx="3192926" cy="342186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46"/>
          <p:cNvSpPr txBox="1">
            <a:spLocks noGrp="1"/>
          </p:cNvSpPr>
          <p:nvPr>
            <p:ph type="body" idx="4"/>
          </p:nvPr>
        </p:nvSpPr>
        <p:spPr>
          <a:xfrm>
            <a:off x="8106899" y="1592263"/>
            <a:ext cx="3192926" cy="342186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46"/>
          <p:cNvSpPr txBox="1">
            <a:spLocks noGrp="1"/>
          </p:cNvSpPr>
          <p:nvPr>
            <p:ph type="body" idx="5"/>
          </p:nvPr>
        </p:nvSpPr>
        <p:spPr>
          <a:xfrm>
            <a:off x="906463" y="5111609"/>
            <a:ext cx="10393362" cy="746266"/>
          </a:xfrm>
          <a:prstGeom prst="rect">
            <a:avLst/>
          </a:prstGeom>
          <a:solidFill>
            <a:schemeClr val="accent1"/>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6119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theme" Target="../theme/theme2.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image" Target="../media/image5.png"/><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theme" Target="../theme/theme3.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theme" Target="../theme/theme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theme" Target="../theme/theme5.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570FDA4-5188-4CAC-BA53-A172F440343F}"/>
              </a:ext>
            </a:extLst>
          </p:cNvPr>
          <p:cNvSpPr>
            <a:spLocks noGrp="1"/>
          </p:cNvSpPr>
          <p:nvPr>
            <p:ph type="title"/>
          </p:nvPr>
        </p:nvSpPr>
        <p:spPr>
          <a:xfrm>
            <a:off x="906463" y="517343"/>
            <a:ext cx="10393362" cy="540000"/>
          </a:xfrm>
          <a:prstGeom prst="rect">
            <a:avLst/>
          </a:prstGeom>
        </p:spPr>
        <p:txBody>
          <a:bodyPr vert="horz" lIns="0" tIns="45720" rIns="91440" bIns="45720" rtlCol="0" anchor="ctr">
            <a:noAutofit/>
          </a:bodyPr>
          <a:lstStyle/>
          <a:p>
            <a:r>
              <a:rPr lang="en-US"/>
              <a:t>Add title</a:t>
            </a:r>
            <a:endParaRPr lang="en-GB"/>
          </a:p>
        </p:txBody>
      </p:sp>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906463" y="1592263"/>
            <a:ext cx="10393362" cy="4265612"/>
          </a:xfrm>
          <a:prstGeom prst="rect">
            <a:avLst/>
          </a:prstGeom>
        </p:spPr>
        <p:txBody>
          <a:bodyPr vert="horz" lIns="0" tIns="45720" rIns="91440" bIns="45720" rtlCol="0">
            <a:noAutofit/>
          </a:body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3" name="Straight Connector 32">
            <a:extLst>
              <a:ext uri="{FF2B5EF4-FFF2-40B4-BE49-F238E27FC236}">
                <a16:creationId xmlns:a16="http://schemas.microsoft.com/office/drawing/2014/main" id="{8B838113-2299-44E3-AB16-DF8AFC74CDCC}"/>
              </a:ext>
            </a:extLst>
          </p:cNvPr>
          <p:cNvCxnSpPr>
            <a:cxnSpLocks/>
          </p:cNvCxnSpPr>
          <p:nvPr userDrawn="1"/>
        </p:nvCxnSpPr>
        <p:spPr>
          <a:xfrm>
            <a:off x="906463" y="6229427"/>
            <a:ext cx="1039336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604FA0F-3A6B-4592-85AD-660849DE4810}"/>
              </a:ext>
            </a:extLst>
          </p:cNvPr>
          <p:cNvSpPr txBox="1"/>
          <p:nvPr userDrawn="1"/>
        </p:nvSpPr>
        <p:spPr>
          <a:xfrm>
            <a:off x="6652016" y="6466695"/>
            <a:ext cx="4668988" cy="216951"/>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0">
                <a:solidFill>
                  <a:schemeClr val="tx2"/>
                </a:solidFill>
                <a:latin typeface="Arial" panose="020B0604020202020204" pitchFamily="34" charset="0"/>
                <a:cs typeface="Arial" panose="020B0604020202020204" pitchFamily="34" charset="0"/>
              </a:rPr>
              <a:t> </a:t>
            </a:r>
            <a:fld id="{13D9B5B3-34F1-4574-8603-EBF049354228}" type="slidenum">
              <a:rPr lang="en-GB" sz="900" b="1" smtClean="0">
                <a:solidFill>
                  <a:schemeClr val="accent1"/>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GB" sz="900" b="1">
              <a:solidFill>
                <a:schemeClr val="accent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0690857-9D33-4CC4-B7BE-94B6735697E8}"/>
              </a:ext>
            </a:extLst>
          </p:cNvPr>
          <p:cNvCxnSpPr>
            <a:cxnSpLocks/>
          </p:cNvCxnSpPr>
          <p:nvPr userDrawn="1"/>
        </p:nvCxnSpPr>
        <p:spPr>
          <a:xfrm>
            <a:off x="906463" y="1074695"/>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BC57A7-35A1-4C67-9216-FDB5D238F7CD}"/>
              </a:ext>
            </a:extLst>
          </p:cNvPr>
          <p:cNvSpPr txBox="1"/>
          <p:nvPr userDrawn="1"/>
        </p:nvSpPr>
        <p:spPr>
          <a:xfrm>
            <a:off x="906463" y="6466695"/>
            <a:ext cx="4668988" cy="216951"/>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2"/>
                </a:solidFill>
                <a:latin typeface="Arial" panose="020B0604020202020204" pitchFamily="34" charset="0"/>
                <a:cs typeface="Arial" panose="020B0604020202020204" pitchFamily="34" charset="0"/>
              </a:rPr>
              <a:t>MAYOR OF LONDON     </a:t>
            </a:r>
            <a:endParaRPr lang="en-GB" sz="900" b="1">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521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hf sldNum="0" hdr="0" dt="0"/>
  <p:txStyles>
    <p:titleStyle>
      <a:lvl1pPr algn="l" defTabSz="914400" rtl="0" eaLnBrk="1" latinLnBrk="0" hangingPunct="1">
        <a:lnSpc>
          <a:spcPct val="90000"/>
        </a:lnSpc>
        <a:spcBef>
          <a:spcPct val="0"/>
        </a:spcBef>
        <a:buNone/>
        <a:defRPr sz="2800" b="1" i="0"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
          <p15:clr>
            <a:srgbClr val="F26B43"/>
          </p15:clr>
        </p15:guide>
        <p15:guide id="2" pos="571">
          <p15:clr>
            <a:srgbClr val="F26B43"/>
          </p15:clr>
        </p15:guide>
        <p15:guide id="3" orient="horz" pos="3690">
          <p15:clr>
            <a:srgbClr val="F26B43"/>
          </p15:clr>
        </p15:guide>
        <p15:guide id="5" orient="horz" pos="1003">
          <p15:clr>
            <a:srgbClr val="F26B43"/>
          </p15:clr>
        </p15:guide>
        <p15:guide id="6" pos="711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570FDA4-5188-4CAC-BA53-A172F440343F}"/>
              </a:ext>
            </a:extLst>
          </p:cNvPr>
          <p:cNvSpPr>
            <a:spLocks noGrp="1"/>
          </p:cNvSpPr>
          <p:nvPr>
            <p:ph type="title"/>
          </p:nvPr>
        </p:nvSpPr>
        <p:spPr>
          <a:xfrm>
            <a:off x="906463" y="517343"/>
            <a:ext cx="10393362" cy="540000"/>
          </a:xfrm>
          <a:prstGeom prst="rect">
            <a:avLst/>
          </a:prstGeom>
        </p:spPr>
        <p:txBody>
          <a:bodyPr vert="horz" lIns="0" tIns="45720" rIns="91440" bIns="45720" rtlCol="0" anchor="ctr">
            <a:noAutofit/>
          </a:bodyPr>
          <a:lstStyle/>
          <a:p>
            <a:r>
              <a:rPr lang="en-US"/>
              <a:t>Add title</a:t>
            </a:r>
            <a:endParaRPr lang="en-GB"/>
          </a:p>
        </p:txBody>
      </p:sp>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906463" y="1592263"/>
            <a:ext cx="10393362" cy="4265612"/>
          </a:xfrm>
          <a:prstGeom prst="rect">
            <a:avLst/>
          </a:prstGeom>
        </p:spPr>
        <p:txBody>
          <a:bodyPr vert="horz" lIns="0" tIns="45720" rIns="91440" bIns="45720" rtlCol="0">
            <a:noAutofit/>
          </a:body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3" name="Straight Connector 32">
            <a:extLst>
              <a:ext uri="{FF2B5EF4-FFF2-40B4-BE49-F238E27FC236}">
                <a16:creationId xmlns:a16="http://schemas.microsoft.com/office/drawing/2014/main" id="{8B838113-2299-44E3-AB16-DF8AFC74CDCC}"/>
              </a:ext>
            </a:extLst>
          </p:cNvPr>
          <p:cNvCxnSpPr>
            <a:cxnSpLocks/>
          </p:cNvCxnSpPr>
          <p:nvPr userDrawn="1"/>
        </p:nvCxnSpPr>
        <p:spPr>
          <a:xfrm>
            <a:off x="906463" y="6229427"/>
            <a:ext cx="1039336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604FA0F-3A6B-4592-85AD-660849DE4810}"/>
              </a:ext>
            </a:extLst>
          </p:cNvPr>
          <p:cNvSpPr txBox="1"/>
          <p:nvPr userDrawn="1"/>
        </p:nvSpPr>
        <p:spPr>
          <a:xfrm>
            <a:off x="6652016" y="6466695"/>
            <a:ext cx="4668988" cy="216951"/>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0">
                <a:solidFill>
                  <a:schemeClr val="tx2"/>
                </a:solidFill>
                <a:latin typeface="Arial" panose="020B0604020202020204" pitchFamily="34" charset="0"/>
                <a:cs typeface="Arial" panose="020B0604020202020204" pitchFamily="34" charset="0"/>
              </a:rPr>
              <a:t> </a:t>
            </a:r>
            <a:fld id="{13D9B5B3-34F1-4574-8603-EBF049354228}" type="slidenum">
              <a:rPr lang="en-GB" sz="900" b="1" smtClean="0">
                <a:solidFill>
                  <a:schemeClr val="accent1"/>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GB" sz="900" b="1">
              <a:solidFill>
                <a:schemeClr val="accent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0690857-9D33-4CC4-B7BE-94B6735697E8}"/>
              </a:ext>
            </a:extLst>
          </p:cNvPr>
          <p:cNvCxnSpPr>
            <a:cxnSpLocks/>
          </p:cNvCxnSpPr>
          <p:nvPr userDrawn="1"/>
        </p:nvCxnSpPr>
        <p:spPr>
          <a:xfrm>
            <a:off x="906463" y="1074695"/>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BC57A7-35A1-4C67-9216-FDB5D238F7CD}"/>
              </a:ext>
            </a:extLst>
          </p:cNvPr>
          <p:cNvSpPr txBox="1"/>
          <p:nvPr userDrawn="1"/>
        </p:nvSpPr>
        <p:spPr>
          <a:xfrm>
            <a:off x="906463" y="6466695"/>
            <a:ext cx="4668988" cy="216951"/>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2"/>
                </a:solidFill>
                <a:latin typeface="Arial" panose="020B0604020202020204" pitchFamily="34" charset="0"/>
                <a:cs typeface="Arial" panose="020B0604020202020204" pitchFamily="34" charset="0"/>
              </a:rPr>
              <a:t>MAYOR OF LONDON     </a:t>
            </a:r>
            <a:endParaRPr lang="en-GB" sz="900" b="1">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15455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Lst>
  <p:txStyles>
    <p:titleStyle>
      <a:lvl1pPr algn="l" defTabSz="914400" rtl="0" eaLnBrk="1" latinLnBrk="0" hangingPunct="1">
        <a:lnSpc>
          <a:spcPct val="90000"/>
        </a:lnSpc>
        <a:spcBef>
          <a:spcPct val="0"/>
        </a:spcBef>
        <a:buNone/>
        <a:defRPr sz="2800" b="1" i="0"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
          <p15:clr>
            <a:srgbClr val="F26B43"/>
          </p15:clr>
        </p15:guide>
        <p15:guide id="2" pos="571">
          <p15:clr>
            <a:srgbClr val="F26B43"/>
          </p15:clr>
        </p15:guide>
        <p15:guide id="3" orient="horz" pos="3690">
          <p15:clr>
            <a:srgbClr val="F26B43"/>
          </p15:clr>
        </p15:guide>
        <p15:guide id="5" orient="horz" pos="1003">
          <p15:clr>
            <a:srgbClr val="F26B43"/>
          </p15:clr>
        </p15:guide>
        <p15:guide id="6" pos="711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8C109B-B4CF-4D7F-9261-981195E23C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106725-62F0-4F31-9A72-AD8DEEA2FF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7DF8DFA5-34BD-4B44-BC35-D1054D2CCA80}"/>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9482400" y="6390000"/>
            <a:ext cx="2412000" cy="202665"/>
          </a:xfrm>
          <a:prstGeom prst="rect">
            <a:avLst/>
          </a:prstGeom>
        </p:spPr>
      </p:pic>
    </p:spTree>
    <p:extLst>
      <p:ext uri="{BB962C8B-B14F-4D97-AF65-F5344CB8AC3E}">
        <p14:creationId xmlns:p14="http://schemas.microsoft.com/office/powerpoint/2010/main" val="79224502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Lst>
  <p:txStyles>
    <p:titleStyle>
      <a:lvl1pPr algn="l" defTabSz="914400" rtl="0" eaLnBrk="1" latinLnBrk="0" hangingPunct="1">
        <a:lnSpc>
          <a:spcPct val="90000"/>
        </a:lnSpc>
        <a:spcBef>
          <a:spcPct val="0"/>
        </a:spcBef>
        <a:buNone/>
        <a:defRPr sz="4400" kern="1200">
          <a:solidFill>
            <a:srgbClr val="353D4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53D4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3D4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53D4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3D4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3D4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906463" y="517343"/>
            <a:ext cx="10393362" cy="540000"/>
          </a:xfrm>
          <a:prstGeom prst="rect">
            <a:avLst/>
          </a:prstGeom>
          <a:noFill/>
          <a:ln>
            <a:noFill/>
          </a:ln>
        </p:spPr>
        <p:txBody>
          <a:bodyPr spcFirstLastPara="1" wrap="square" lIns="0" tIns="45700" rIns="91425" bIns="45700" anchor="ctr" anchorCtr="0">
            <a:noAutofit/>
          </a:bodyPr>
          <a:lstStyle>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906463" y="1592263"/>
            <a:ext cx="10393362" cy="4265612"/>
          </a:xfrm>
          <a:prstGeom prst="rect">
            <a:avLst/>
          </a:prstGeom>
          <a:noFill/>
          <a:ln>
            <a:noFill/>
          </a:ln>
        </p:spPr>
        <p:txBody>
          <a:bodyPr spcFirstLastPara="1" wrap="square" lIns="0" tIns="45700" rIns="91425" bIns="45700" anchor="t" anchorCtr="0">
            <a:noAutofit/>
          </a:bodyPr>
          <a:lstStyle>
            <a:lvl1pPr marL="457200" marR="0" lvl="0"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1pPr>
            <a:lvl2pPr marL="914400" marR="0" lvl="1"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2" name="Google Shape;12;p31"/>
          <p:cNvCxnSpPr/>
          <p:nvPr/>
        </p:nvCxnSpPr>
        <p:spPr>
          <a:xfrm>
            <a:off x="906463" y="6229427"/>
            <a:ext cx="10393362" cy="0"/>
          </a:xfrm>
          <a:prstGeom prst="straightConnector1">
            <a:avLst/>
          </a:prstGeom>
          <a:noFill/>
          <a:ln w="12700" cap="flat" cmpd="sng">
            <a:solidFill>
              <a:schemeClr val="dk1"/>
            </a:solidFill>
            <a:prstDash val="solid"/>
            <a:round/>
            <a:headEnd type="none" w="sm" len="sm"/>
            <a:tailEnd type="none" w="sm" len="sm"/>
          </a:ln>
        </p:spPr>
      </p:cxnSp>
      <p:sp>
        <p:nvSpPr>
          <p:cNvPr id="13" name="Google Shape;13;p31"/>
          <p:cNvSpPr txBox="1"/>
          <p:nvPr/>
        </p:nvSpPr>
        <p:spPr>
          <a:xfrm>
            <a:off x="6652016" y="6466695"/>
            <a:ext cx="4668988" cy="216951"/>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2"/>
              </a:buClr>
              <a:buSzPts val="900"/>
              <a:buFont typeface="Arial"/>
              <a:buNone/>
            </a:pPr>
            <a:r>
              <a:rPr lang="en-US" sz="900" b="0" i="0" u="none" strike="noStrike" cap="none">
                <a:solidFill>
                  <a:schemeClr val="dk2"/>
                </a:solidFill>
                <a:latin typeface="Arial"/>
                <a:ea typeface="Arial"/>
                <a:cs typeface="Arial"/>
                <a:sym typeface="Arial"/>
              </a:rPr>
              <a:t> </a:t>
            </a:r>
            <a:fld id="{00000000-1234-1234-1234-123412341234}" type="slidenum">
              <a:rPr lang="en-US" sz="900" b="1" i="0" u="none" strike="noStrike" cap="none">
                <a:solidFill>
                  <a:schemeClr val="accent1"/>
                </a:solidFill>
                <a:latin typeface="Arial"/>
                <a:ea typeface="Arial"/>
                <a:cs typeface="Arial"/>
                <a:sym typeface="Arial"/>
              </a:rPr>
              <a:t>‹#›</a:t>
            </a:fld>
            <a:endParaRPr sz="900" b="1" i="0" u="none" strike="noStrike" cap="none">
              <a:solidFill>
                <a:schemeClr val="accent1"/>
              </a:solidFill>
              <a:latin typeface="Arial"/>
              <a:ea typeface="Arial"/>
              <a:cs typeface="Arial"/>
              <a:sym typeface="Arial"/>
            </a:endParaRPr>
          </a:p>
        </p:txBody>
      </p:sp>
      <p:cxnSp>
        <p:nvCxnSpPr>
          <p:cNvPr id="14" name="Google Shape;14;p31"/>
          <p:cNvCxnSpPr/>
          <p:nvPr/>
        </p:nvCxnSpPr>
        <p:spPr>
          <a:xfrm>
            <a:off x="906463" y="1074695"/>
            <a:ext cx="10393362" cy="0"/>
          </a:xfrm>
          <a:prstGeom prst="straightConnector1">
            <a:avLst/>
          </a:prstGeom>
          <a:noFill/>
          <a:ln w="12700" cap="flat" cmpd="sng">
            <a:solidFill>
              <a:schemeClr val="dk2"/>
            </a:solidFill>
            <a:prstDash val="solid"/>
            <a:round/>
            <a:headEnd type="none" w="sm" len="sm"/>
            <a:tailEnd type="none" w="sm" len="sm"/>
          </a:ln>
        </p:spPr>
      </p:cxnSp>
      <p:sp>
        <p:nvSpPr>
          <p:cNvPr id="15" name="Google Shape;15;p31"/>
          <p:cNvSpPr txBox="1"/>
          <p:nvPr/>
        </p:nvSpPr>
        <p:spPr>
          <a:xfrm>
            <a:off x="906463" y="6466695"/>
            <a:ext cx="4668988" cy="21695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2"/>
              </a:buClr>
              <a:buSzPts val="900"/>
              <a:buFont typeface="Arial"/>
              <a:buNone/>
            </a:pPr>
            <a:r>
              <a:rPr lang="en-US" sz="900" b="0" i="0" u="none" strike="noStrike" cap="none">
                <a:solidFill>
                  <a:schemeClr val="dk2"/>
                </a:solidFill>
                <a:latin typeface="Arial"/>
                <a:ea typeface="Arial"/>
                <a:cs typeface="Arial"/>
                <a:sym typeface="Arial"/>
              </a:rPr>
              <a:t>MAYOR OF LONDON     </a:t>
            </a:r>
            <a:endParaRPr sz="900" b="1" i="0" u="none" strike="noStrike" cap="none">
              <a:solidFill>
                <a:schemeClr val="accent1"/>
              </a:solidFill>
              <a:latin typeface="Arial"/>
              <a:ea typeface="Arial"/>
              <a:cs typeface="Arial"/>
              <a:sym typeface="Arial"/>
            </a:endParaRPr>
          </a:p>
        </p:txBody>
      </p:sp>
    </p:spTree>
    <p:extLst>
      <p:ext uri="{BB962C8B-B14F-4D97-AF65-F5344CB8AC3E}">
        <p14:creationId xmlns:p14="http://schemas.microsoft.com/office/powerpoint/2010/main" val="3330400709"/>
      </p:ext>
    </p:extLst>
  </p:cSld>
  <p:clrMap bg1="lt1" tx1="dk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97">
          <p15:clr>
            <a:srgbClr val="F26B43"/>
          </p15:clr>
        </p15:guide>
        <p15:guide id="2" pos="571">
          <p15:clr>
            <a:srgbClr val="F26B43"/>
          </p15:clr>
        </p15:guide>
        <p15:guide id="3" orient="horz" pos="3690">
          <p15:clr>
            <a:srgbClr val="F26B43"/>
          </p15:clr>
        </p15:guide>
        <p15:guide id="4" orient="horz" pos="1003">
          <p15:clr>
            <a:srgbClr val="F26B43"/>
          </p15:clr>
        </p15:guide>
        <p15:guide id="5" pos="711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7769D2-E01E-1A15-49A4-74F23A0803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6887CB-AB38-CFC2-A627-23947DE7FB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738B07-99D9-D66F-7293-CB0B1008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8F109-7574-4A12-8323-0AA133486392}" type="datetimeFigureOut">
              <a:rPr lang="en-GB" smtClean="0"/>
              <a:t>03/05/2023</a:t>
            </a:fld>
            <a:endParaRPr lang="en-GB"/>
          </a:p>
        </p:txBody>
      </p:sp>
      <p:sp>
        <p:nvSpPr>
          <p:cNvPr id="5" name="Footer Placeholder 4">
            <a:extLst>
              <a:ext uri="{FF2B5EF4-FFF2-40B4-BE49-F238E27FC236}">
                <a16:creationId xmlns:a16="http://schemas.microsoft.com/office/drawing/2014/main" id="{4E0391A2-BAF0-B5CB-DA3C-9860A5C297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8DFE86-EC69-330D-8EAD-566AFE254A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84A7F-2428-4217-A753-7D2BC8D73FBE}" type="slidenum">
              <a:rPr lang="en-GB" smtClean="0"/>
              <a:t>‹#›</a:t>
            </a:fld>
            <a:endParaRPr lang="en-GB"/>
          </a:p>
        </p:txBody>
      </p:sp>
    </p:spTree>
    <p:extLst>
      <p:ext uri="{BB962C8B-B14F-4D97-AF65-F5344CB8AC3E}">
        <p14:creationId xmlns:p14="http://schemas.microsoft.com/office/powerpoint/2010/main" val="280944147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3" Type="http://schemas.openxmlformats.org/officeDocument/2006/relationships/hyperlink" Target="https://www.instituteofhealthequity.org/resources-reports/evidence-review-housing-and-health-inequalities-in-london" TargetMode="External"/><Relationship Id="rId2" Type="http://schemas.openxmlformats.org/officeDocument/2006/relationships/notesSlide" Target="../notesSlides/notesSlide11.xml"/><Relationship Id="rId1" Type="http://schemas.openxmlformats.org/officeDocument/2006/relationships/slideLayout" Target="../slideLayouts/slideLayout114.xml"/><Relationship Id="rId6" Type="http://schemas.openxmlformats.org/officeDocument/2006/relationships/image" Target="../media/image15.png"/><Relationship Id="rId5" Type="http://schemas.openxmlformats.org/officeDocument/2006/relationships/hyperlink" Target="https://www.gov.uk/government/collections/english-housing-survey" TargetMode="External"/><Relationship Id="rId4" Type="http://schemas.openxmlformats.org/officeDocument/2006/relationships/hyperlink" Target="https://data.london.gov.uk/housing/housing-in-londo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ata.london.gov.uk/housing/housing-in-london/" TargetMode="External"/><Relationship Id="rId2" Type="http://schemas.openxmlformats.org/officeDocument/2006/relationships/notesSlide" Target="../notesSlides/notesSlide12.xml"/><Relationship Id="rId1" Type="http://schemas.openxmlformats.org/officeDocument/2006/relationships/slideLayout" Target="../slideLayouts/slideLayout114.xml"/><Relationship Id="rId5" Type="http://schemas.openxmlformats.org/officeDocument/2006/relationships/image" Target="../media/image16.png"/><Relationship Id="rId4" Type="http://schemas.openxmlformats.org/officeDocument/2006/relationships/hyperlink" Target="https://data.london.gov.uk/dataset/survey-of-londoners-2021-2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ata.london.gov.uk/housing/housing-in-london/" TargetMode="External"/><Relationship Id="rId2" Type="http://schemas.openxmlformats.org/officeDocument/2006/relationships/notesSlide" Target="../notesSlides/notesSlide13.xml"/><Relationship Id="rId1" Type="http://schemas.openxmlformats.org/officeDocument/2006/relationships/slideLayout" Target="../slideLayouts/slideLayout114.xml"/><Relationship Id="rId6" Type="http://schemas.openxmlformats.org/officeDocument/2006/relationships/image" Target="../media/image17.png"/><Relationship Id="rId5" Type="http://schemas.openxmlformats.org/officeDocument/2006/relationships/hyperlink" Target="https://www.gov.uk/government/collections/english-housing-survey" TargetMode="External"/><Relationship Id="rId4" Type="http://schemas.openxmlformats.org/officeDocument/2006/relationships/hyperlink" Target="https://data.london.gov.uk/dataset/survey-of-londoners-2021-2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data.london.gov.uk/dataset/survey-of-londoners-2021-22" TargetMode="External"/><Relationship Id="rId2" Type="http://schemas.openxmlformats.org/officeDocument/2006/relationships/notesSlide" Target="../notesSlides/notesSlide14.xml"/><Relationship Id="rId1" Type="http://schemas.openxmlformats.org/officeDocument/2006/relationships/slideLayout" Target="../slideLayouts/slideLayout11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www.instituteofhealthequity.org/resources-reports/evidence-review-housing-and-health-inequalities-in-london" TargetMode="External"/><Relationship Id="rId2" Type="http://schemas.openxmlformats.org/officeDocument/2006/relationships/notesSlide" Target="../notesSlides/notesSlide15.xml"/><Relationship Id="rId1" Type="http://schemas.openxmlformats.org/officeDocument/2006/relationships/slideLayout" Target="../slideLayouts/slideLayout114.xml"/><Relationship Id="rId6" Type="http://schemas.openxmlformats.org/officeDocument/2006/relationships/image" Target="../media/image19.png"/><Relationship Id="rId5" Type="http://schemas.openxmlformats.org/officeDocument/2006/relationships/hyperlink" Target="https://data.london.gov.uk/dataset/climate-risk-mapping" TargetMode="External"/><Relationship Id="rId4" Type="http://schemas.openxmlformats.org/officeDocument/2006/relationships/hyperlink" Target="https://data.london.gov.uk/dataset/mortality-risk-from-high-temperatures-in-london--triple-jeopardy-mappin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14.xml"/><Relationship Id="rId5" Type="http://schemas.openxmlformats.org/officeDocument/2006/relationships/hyperlink" Target="file:///s:\www.instituteofhealthequity.org\resources-reports\evidence-review-cost-of-living-and-health-inequalities-in-london" TargetMode="External"/><Relationship Id="rId4" Type="http://schemas.openxmlformats.org/officeDocument/2006/relationships/hyperlink" Target="https://data.london.gov.uk/dataset/gla-poll-results-cost-of-living-2022"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bankofengland.co.uk/statistics/mortgage-lenders-and-administrators/2022/2022-q2" TargetMode="External"/><Relationship Id="rId2" Type="http://schemas.openxmlformats.org/officeDocument/2006/relationships/notesSlide" Target="../notesSlides/notesSlide18.xml"/><Relationship Id="rId1" Type="http://schemas.openxmlformats.org/officeDocument/2006/relationships/slideLayout" Target="../slideLayouts/slideLayout114.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data.london.gov.uk/housing/housing-in-london/" TargetMode="External"/><Relationship Id="rId2" Type="http://schemas.openxmlformats.org/officeDocument/2006/relationships/notesSlide" Target="../notesSlides/notesSlide19.xml"/><Relationship Id="rId1" Type="http://schemas.openxmlformats.org/officeDocument/2006/relationships/slideLayout" Target="../slideLayouts/slideLayout114.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12F_30FB0DB5.xml"/><Relationship Id="rId2" Type="http://schemas.openxmlformats.org/officeDocument/2006/relationships/notesSlide" Target="../notesSlides/notesSlide2.xml"/><Relationship Id="rId1" Type="http://schemas.openxmlformats.org/officeDocument/2006/relationships/slideLayout" Target="../slideLayouts/slideLayout114.xml"/><Relationship Id="rId5" Type="http://schemas.openxmlformats.org/officeDocument/2006/relationships/hyperlink" Target="https://www.instituteofhealthequity.org/resources-reports/evidence-review-cost-of-living-and-health-inequalities-in-london" TargetMode="External"/><Relationship Id="rId4" Type="http://schemas.openxmlformats.org/officeDocument/2006/relationships/hyperlink" Target="https://www.instituteofhealthequity.org/resources-report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gov/" TargetMode="External"/><Relationship Id="rId2" Type="http://schemas.openxmlformats.org/officeDocument/2006/relationships/notesSlide" Target="../notesSlides/notesSlide20.xml"/><Relationship Id="rId1" Type="http://schemas.openxmlformats.org/officeDocument/2006/relationships/slideLayout" Target="../slideLayouts/slideLayout114.xml"/><Relationship Id="rId6" Type="http://schemas.openxmlformats.org/officeDocument/2006/relationships/image" Target="../media/image23.png"/><Relationship Id="rId5" Type="http://schemas.openxmlformats.org/officeDocument/2006/relationships/hyperlink" Target="https://www.bing.com/search?q=london+councils+boroughs+estimate&amp;cvid=55bc54d1e2bf4ea2ace35ef78af47b0d&amp;aqs=edge..69i57j0j69i64j69i11004.10786j0j4&amp;FORM=ANAB01&amp;PC=U531" TargetMode="External"/><Relationship Id="rId4" Type="http://schemas.openxmlformats.org/officeDocument/2006/relationships/hyperlink" Target="https://data.london.gov.uk/dataset/housing-londo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ata.london.gov.uk/dataset/chain-reports" TargetMode="External"/><Relationship Id="rId2" Type="http://schemas.openxmlformats.org/officeDocument/2006/relationships/notesSlide" Target="../notesSlides/notesSlide21.xml"/><Relationship Id="rId1" Type="http://schemas.openxmlformats.org/officeDocument/2006/relationships/slideLayout" Target="../slideLayouts/slideLayout114.xml"/><Relationship Id="rId5" Type="http://schemas.openxmlformats.org/officeDocument/2006/relationships/image" Target="../media/image24.png"/><Relationship Id="rId4" Type="http://schemas.openxmlformats.org/officeDocument/2006/relationships/hyperlink" Target="https://data.london.gov.uk/housing/housing-in-london/"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3" Type="http://schemas.openxmlformats.org/officeDocument/2006/relationships/hyperlink" Target="https://data.london.gov.uk/housing/housing-in-london/" TargetMode="External"/><Relationship Id="rId2" Type="http://schemas.openxmlformats.org/officeDocument/2006/relationships/notesSlide" Target="../notesSlides/notesSlide23.xml"/><Relationship Id="rId1" Type="http://schemas.openxmlformats.org/officeDocument/2006/relationships/slideLayout" Target="../slideLayouts/slideLayout114.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s://data.london.gov.uk/housing/housing-in-london/" TargetMode="External"/><Relationship Id="rId2" Type="http://schemas.openxmlformats.org/officeDocument/2006/relationships/notesSlide" Target="../notesSlides/notesSlide24.xml"/><Relationship Id="rId1" Type="http://schemas.openxmlformats.org/officeDocument/2006/relationships/slideLayout" Target="../slideLayouts/slideLayout114.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s://data.london.gov.uk/housing/housing-in-london/" TargetMode="External"/><Relationship Id="rId2" Type="http://schemas.openxmlformats.org/officeDocument/2006/relationships/notesSlide" Target="../notesSlides/notesSlide25.xml"/><Relationship Id="rId1" Type="http://schemas.openxmlformats.org/officeDocument/2006/relationships/slideLayout" Target="../slideLayouts/slideLayout114.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s://data.london.gov.uk/dataset/hbai-poverty" TargetMode="External"/><Relationship Id="rId2" Type="http://schemas.openxmlformats.org/officeDocument/2006/relationships/notesSlide" Target="../notesSlides/notesSlide26.xml"/><Relationship Id="rId1" Type="http://schemas.openxmlformats.org/officeDocument/2006/relationships/slideLayout" Target="../slideLayouts/slideLayout114.xml"/><Relationship Id="rId6" Type="http://schemas.openxmlformats.org/officeDocument/2006/relationships/image" Target="../media/image28.png"/><Relationship Id="rId5" Type="http://schemas.openxmlformats.org/officeDocument/2006/relationships/hyperlink" Target="https://data.london.gov.uk/dataset/survey-of-londoners-2021-22" TargetMode="External"/><Relationship Id="rId4" Type="http://schemas.openxmlformats.org/officeDocument/2006/relationships/hyperlink" Target="https://data.london.gov.uk/social-evidence-base/economic-fairness/#:~:text=The%20Mayor%20of%20London%20defines,different%20aspects%20of%20economic%20fairnes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ata.london.gov.uk/housing/housing-in-london/" TargetMode="External"/><Relationship Id="rId2" Type="http://schemas.openxmlformats.org/officeDocument/2006/relationships/notesSlide" Target="../notesSlides/notesSlide27.xml"/><Relationship Id="rId1" Type="http://schemas.openxmlformats.org/officeDocument/2006/relationships/slideLayout" Target="../slideLayouts/slideLayout114.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hyperlink" Target="https://data.london.gov.uk/housing/housing-in-london/" TargetMode="External"/><Relationship Id="rId2" Type="http://schemas.openxmlformats.org/officeDocument/2006/relationships/notesSlide" Target="../notesSlides/notesSlide28.xml"/><Relationship Id="rId1" Type="http://schemas.openxmlformats.org/officeDocument/2006/relationships/slideLayout" Target="../slideLayouts/slideLayout114.xml"/><Relationship Id="rId6" Type="http://schemas.openxmlformats.org/officeDocument/2006/relationships/hyperlink" Target="https://www.instituteofhealthequity.org/resources-reports/evidence-review-housing-and-health-inequalities-in-london"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hyperlink" Target="https://data.london.gov.uk/housing/housing-in-london/" TargetMode="External"/><Relationship Id="rId2" Type="http://schemas.openxmlformats.org/officeDocument/2006/relationships/notesSlide" Target="../notesSlides/notesSlide29.xml"/><Relationship Id="rId1" Type="http://schemas.openxmlformats.org/officeDocument/2006/relationships/slideLayout" Target="../slideLayouts/slideLayout114.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14D_2D5A4550.xml"/><Relationship Id="rId2" Type="http://schemas.openxmlformats.org/officeDocument/2006/relationships/notesSlide" Target="../notesSlides/notesSlide3.xml"/><Relationship Id="rId1" Type="http://schemas.openxmlformats.org/officeDocument/2006/relationships/slideLayout" Target="../slideLayouts/slideLayout1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3" Type="http://schemas.openxmlformats.org/officeDocument/2006/relationships/hyperlink" Target="https://commonslibrary.parliament.uk/research-briefings/cbp-9696/" TargetMode="External"/><Relationship Id="rId2" Type="http://schemas.openxmlformats.org/officeDocument/2006/relationships/notesSlide" Target="../notesSlides/notesSlide31.xml"/><Relationship Id="rId1" Type="http://schemas.openxmlformats.org/officeDocument/2006/relationships/slideLayout" Target="../slideLayouts/slideLayout114.xml"/><Relationship Id="rId6" Type="http://schemas.openxmlformats.org/officeDocument/2006/relationships/hyperlink" Target="https://www.gov.uk/government/collections/english-housing-survey" TargetMode="External"/><Relationship Id="rId5" Type="http://schemas.openxmlformats.org/officeDocument/2006/relationships/hyperlink" Target="https://www.gov.uk/government/collections/households-below-average-income-hbai--2" TargetMode="External"/><Relationship Id="rId4" Type="http://schemas.openxmlformats.org/officeDocument/2006/relationships/hyperlink" Target="https://data.london.gov.uk/social-evidence-base/survey-of-londoners/" TargetMode="External"/></Relationships>
</file>

<file path=ppt/slides/_rels/slide4.xml.rels><?xml version="1.0" encoding="UTF-8" standalone="yes"?>
<Relationships xmlns="http://schemas.openxmlformats.org/package/2006/relationships"><Relationship Id="rId3" Type="http://schemas.microsoft.com/office/2018/10/relationships/comments" Target="../comments/modernComment_10D4_5D705622.xml"/><Relationship Id="rId2" Type="http://schemas.openxmlformats.org/officeDocument/2006/relationships/notesSlide" Target="../notesSlides/notesSlide4.xml"/><Relationship Id="rId1" Type="http://schemas.openxmlformats.org/officeDocument/2006/relationships/slideLayout" Target="../slideLayouts/slideLayout114.xml"/><Relationship Id="rId6" Type="http://schemas.openxmlformats.org/officeDocument/2006/relationships/hyperlink" Target="https://data.london.gov.uk/housing/housing-in-london/" TargetMode="External"/><Relationship Id="rId5" Type="http://schemas.openxmlformats.org/officeDocument/2006/relationships/hyperlink" Target="https://www.instituteofhealthequity.org/resources-reports/evidence-review-cost-of-living-and-health-inequalities-in-london" TargetMode="External"/><Relationship Id="rId4" Type="http://schemas.openxmlformats.org/officeDocument/2006/relationships/hyperlink" Target="https://www.instituteofhealthequity.org/resources-reports/evidence-review-housing-and-health-inequalities-in-london"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31.xml"/><Relationship Id="rId2" Type="http://schemas.openxmlformats.org/officeDocument/2006/relationships/notesSlide" Target="../notesSlides/notesSlide5.xml"/><Relationship Id="rId1" Type="http://schemas.openxmlformats.org/officeDocument/2006/relationships/slideLayout" Target="../slideLayouts/slideLayout114.xml"/><Relationship Id="rId6" Type="http://schemas.openxmlformats.org/officeDocument/2006/relationships/slide" Target="slide22.xml"/><Relationship Id="rId5" Type="http://schemas.openxmlformats.org/officeDocument/2006/relationships/slide" Target="slide16.xml"/><Relationship Id="rId4" Type="http://schemas.openxmlformats.org/officeDocument/2006/relationships/slide" Target="slide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3" Type="http://schemas.openxmlformats.org/officeDocument/2006/relationships/hyperlink" Target="https://files.bregroup.com/research/BRE_Report_the_cost_of_poor_housing_2021.pdf" TargetMode="External"/><Relationship Id="rId2" Type="http://schemas.openxmlformats.org/officeDocument/2006/relationships/notesSlide" Target="../notesSlides/notesSlide7.xml"/><Relationship Id="rId1" Type="http://schemas.openxmlformats.org/officeDocument/2006/relationships/slideLayout" Target="../slideLayouts/slideLayout114.xml"/><Relationship Id="rId4" Type="http://schemas.openxmlformats.org/officeDocument/2006/relationships/hyperlink" Target="https://www.instituteofhealthequity.org/resources-reports/evidence-review-housing-and-health-inequalities-in-lond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ensus.gov.uk/census-2021-results" TargetMode="External"/><Relationship Id="rId2" Type="http://schemas.openxmlformats.org/officeDocument/2006/relationships/notesSlide" Target="../notesSlides/notesSlide8.xml"/><Relationship Id="rId1" Type="http://schemas.openxmlformats.org/officeDocument/2006/relationships/slideLayout" Target="../slideLayouts/slideLayout114.xml"/><Relationship Id="rId5" Type="http://schemas.openxmlformats.org/officeDocument/2006/relationships/image" Target="../media/image13.png"/><Relationship Id="rId4" Type="http://schemas.openxmlformats.org/officeDocument/2006/relationships/hyperlink" Target="https://data.london.gov.uk/housing/housing-in-lond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collections/english-housing-survey" TargetMode="External"/><Relationship Id="rId2" Type="http://schemas.openxmlformats.org/officeDocument/2006/relationships/notesSlide" Target="../notesSlides/notesSlide9.xml"/><Relationship Id="rId1" Type="http://schemas.openxmlformats.org/officeDocument/2006/relationships/slideLayout" Target="../slideLayouts/slideLayout114.xml"/><Relationship Id="rId5" Type="http://schemas.openxmlformats.org/officeDocument/2006/relationships/image" Target="../media/image14.png"/><Relationship Id="rId4" Type="http://schemas.openxmlformats.org/officeDocument/2006/relationships/hyperlink" Target="https://www.instituteofhealthequity.org/resources-reports/evidence-review-housing-and-health-inequalities-in-london"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6" name="Rectangle 5">
            <a:extLst>
              <a:ext uri="{FF2B5EF4-FFF2-40B4-BE49-F238E27FC236}">
                <a16:creationId xmlns:a16="http://schemas.microsoft.com/office/drawing/2014/main" id="{910A5823-5B9F-4574-B2D8-4E38FCBB637F}"/>
              </a:ext>
            </a:extLst>
          </p:cNvPr>
          <p:cNvSpPr/>
          <p:nvPr/>
        </p:nvSpPr>
        <p:spPr>
          <a:xfrm>
            <a:off x="0" y="0"/>
            <a:ext cx="12192000" cy="6858000"/>
          </a:xfrm>
          <a:prstGeom prst="rect">
            <a:avLst/>
          </a:prstGeom>
          <a:gradFill>
            <a:gsLst>
              <a:gs pos="39000">
                <a:schemeClr val="accent1">
                  <a:lumMod val="5000"/>
                  <a:lumOff val="95000"/>
                  <a:alpha val="0"/>
                </a:schemeClr>
              </a:gs>
              <a:gs pos="86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9" name="Google Shape;229;p1"/>
          <p:cNvSpPr txBox="1">
            <a:spLocks noGrp="1"/>
          </p:cNvSpPr>
          <p:nvPr>
            <p:ph type="body" idx="1"/>
          </p:nvPr>
        </p:nvSpPr>
        <p:spPr>
          <a:xfrm>
            <a:off x="641286" y="2230249"/>
            <a:ext cx="9311579" cy="312786"/>
          </a:xfrm>
          <a:prstGeom prst="rect">
            <a:avLst/>
          </a:prstGeom>
          <a:noFill/>
          <a:ln>
            <a:noFill/>
          </a:ln>
        </p:spPr>
        <p:txBody>
          <a:bodyPr spcFirstLastPara="1" wrap="square" lIns="0" tIns="0" rIns="0" bIns="0" anchor="t" anchorCtr="0">
            <a:noAutofit/>
          </a:bodyPr>
          <a:lstStyle/>
          <a:p>
            <a:pPr marL="0" indent="0">
              <a:lnSpc>
                <a:spcPct val="150000"/>
              </a:lnSpc>
              <a:buNone/>
            </a:pPr>
            <a:r>
              <a:rPr lang="en-GB" sz="1800" spc="-20">
                <a:solidFill>
                  <a:srgbClr val="353D42"/>
                </a:solidFill>
              </a:rPr>
              <a:t>BUILDING THE EVIDENCE DATA WORKING GROUP</a:t>
            </a:r>
          </a:p>
        </p:txBody>
      </p:sp>
      <p:sp>
        <p:nvSpPr>
          <p:cNvPr id="23" name="Title 2">
            <a:extLst>
              <a:ext uri="{FF2B5EF4-FFF2-40B4-BE49-F238E27FC236}">
                <a16:creationId xmlns:a16="http://schemas.microsoft.com/office/drawing/2014/main" id="{5B82DB94-21DA-3E48-BAB7-626EB06023E1}"/>
              </a:ext>
            </a:extLst>
          </p:cNvPr>
          <p:cNvSpPr>
            <a:spLocks noGrp="1"/>
          </p:cNvSpPr>
          <p:nvPr>
            <p:ph type="title"/>
          </p:nvPr>
        </p:nvSpPr>
        <p:spPr>
          <a:xfrm>
            <a:off x="613795" y="697159"/>
            <a:ext cx="10945999" cy="553957"/>
          </a:xfrm>
          <a:noFill/>
          <a:ln>
            <a:noFill/>
          </a:ln>
        </p:spPr>
        <p:style>
          <a:lnRef idx="2">
            <a:schemeClr val="dk1">
              <a:shade val="50000"/>
            </a:schemeClr>
          </a:lnRef>
          <a:fillRef idx="1">
            <a:schemeClr val="dk1"/>
          </a:fillRef>
          <a:effectRef idx="0">
            <a:schemeClr val="dk1"/>
          </a:effectRef>
          <a:fontRef idx="minor">
            <a:schemeClr val="lt1"/>
          </a:fontRef>
        </p:style>
        <p:txBody>
          <a:bodyPr wrap="square" anchor="t" anchorCtr="0">
            <a:spAutoFit/>
          </a:bodyPr>
          <a:lstStyle/>
          <a:p>
            <a:pPr>
              <a:lnSpc>
                <a:spcPct val="100000"/>
              </a:lnSpc>
            </a:pPr>
            <a:r>
              <a:rPr kumimoji="0" lang="en-GB" sz="3000" b="1" i="0" u="none" strike="noStrike" kern="0" cap="none" spc="190" normalizeH="0" baseline="0" noProof="0">
                <a:ln>
                  <a:noFill/>
                </a:ln>
                <a:solidFill>
                  <a:srgbClr val="353E43"/>
                </a:solidFill>
                <a:effectLst/>
                <a:uLnTx/>
                <a:uFillTx/>
                <a:ea typeface="Aktiv Grotesk" panose="020B0504020202020204" pitchFamily="34" charset="0"/>
                <a:sym typeface="Arial"/>
              </a:rPr>
              <a:t>HOUSING AND HEALTH INEQUALITIES </a:t>
            </a:r>
            <a:endParaRPr lang="en-GB" sz="3000" b="1" kern="0" spc="190">
              <a:solidFill>
                <a:srgbClr val="353E43"/>
              </a:solidFill>
              <a:ea typeface="Aktiv Grotesk" panose="020B0504020202020204" pitchFamily="34" charset="0"/>
              <a:cs typeface="Arial"/>
            </a:endParaRPr>
          </a:p>
        </p:txBody>
      </p:sp>
      <p:sp>
        <p:nvSpPr>
          <p:cNvPr id="230" name="Google Shape;230;p1"/>
          <p:cNvSpPr txBox="1"/>
          <p:nvPr/>
        </p:nvSpPr>
        <p:spPr>
          <a:xfrm>
            <a:off x="641286" y="2654700"/>
            <a:ext cx="5320599" cy="323576"/>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20555"/>
              </a:lnSpc>
              <a:spcBef>
                <a:spcPts val="0"/>
              </a:spcBef>
              <a:spcAft>
                <a:spcPts val="0"/>
              </a:spcAft>
              <a:buClr>
                <a:srgbClr val="000000"/>
              </a:buClr>
              <a:buSzTx/>
              <a:buFontTx/>
              <a:buNone/>
              <a:tabLst/>
              <a:defRPr/>
            </a:pPr>
            <a:r>
              <a:rPr lang="en-US" sz="1600" b="1" kern="0" dirty="0">
                <a:solidFill>
                  <a:srgbClr val="353D42"/>
                </a:solidFill>
                <a:latin typeface="Arial"/>
                <a:cs typeface="Arial"/>
                <a:sym typeface="Arial"/>
              </a:rPr>
              <a:t>May</a:t>
            </a:r>
            <a:r>
              <a:rPr kumimoji="0" lang="en-US" sz="1600" b="1" i="0" u="none" strike="noStrike" kern="0" cap="none" spc="0" normalizeH="0" baseline="0" noProof="0" dirty="0">
                <a:ln>
                  <a:noFill/>
                </a:ln>
                <a:solidFill>
                  <a:srgbClr val="353D42"/>
                </a:solidFill>
                <a:effectLst/>
                <a:uLnTx/>
                <a:uFillTx/>
                <a:latin typeface="Arial"/>
                <a:ea typeface="+mn-ea"/>
                <a:cs typeface="Arial"/>
                <a:sym typeface="Arial"/>
              </a:rPr>
              <a:t> 2023</a:t>
            </a:r>
            <a:endParaRPr kumimoji="0" sz="1600" b="1"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231" name="Google Shape;231;p1"/>
          <p:cNvCxnSpPr>
            <a:cxnSpLocks/>
          </p:cNvCxnSpPr>
          <p:nvPr/>
        </p:nvCxnSpPr>
        <p:spPr>
          <a:xfrm>
            <a:off x="613795" y="2117583"/>
            <a:ext cx="9870951" cy="0"/>
          </a:xfrm>
          <a:prstGeom prst="straightConnector1">
            <a:avLst/>
          </a:prstGeom>
          <a:noFill/>
          <a:ln w="25400" cap="flat" cmpd="sng">
            <a:solidFill>
              <a:srgbClr val="353D42"/>
            </a:solidFill>
            <a:prstDash val="solid"/>
            <a:round/>
            <a:headEnd type="none" w="sm" len="sm"/>
            <a:tailEnd type="none" w="sm" len="sm"/>
          </a:ln>
        </p:spPr>
      </p:cxnSp>
      <p:pic>
        <p:nvPicPr>
          <p:cNvPr id="3" name="Picture 5">
            <a:extLst>
              <a:ext uri="{FF2B5EF4-FFF2-40B4-BE49-F238E27FC236}">
                <a16:creationId xmlns:a16="http://schemas.microsoft.com/office/drawing/2014/main" id="{91814371-FF36-9B63-AF77-DEDE5BD2D7B5}"/>
              </a:ext>
            </a:extLst>
          </p:cNvPr>
          <p:cNvPicPr>
            <a:picLocks noChangeAspect="1"/>
          </p:cNvPicPr>
          <p:nvPr/>
        </p:nvPicPr>
        <p:blipFill>
          <a:blip r:embed="rId4"/>
          <a:srcRect/>
          <a:stretch/>
        </p:blipFill>
        <p:spPr>
          <a:xfrm>
            <a:off x="9934577" y="6275447"/>
            <a:ext cx="2009770" cy="393579"/>
          </a:xfrm>
          <a:prstGeom prst="rect">
            <a:avLst/>
          </a:prstGeom>
        </p:spPr>
      </p:pic>
      <p:pic>
        <p:nvPicPr>
          <p:cNvPr id="5" name="Picture 4" descr="Text&#10;&#10;Description automatically generated">
            <a:extLst>
              <a:ext uri="{FF2B5EF4-FFF2-40B4-BE49-F238E27FC236}">
                <a16:creationId xmlns:a16="http://schemas.microsoft.com/office/drawing/2014/main" id="{7B12BC1E-1725-6D1B-1283-800B0BAEEC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473" y="6061761"/>
            <a:ext cx="2009770" cy="546076"/>
          </a:xfrm>
          <a:prstGeom prst="rect">
            <a:avLst/>
          </a:prstGeom>
        </p:spPr>
      </p:pic>
      <p:pic>
        <p:nvPicPr>
          <p:cNvPr id="7" name="Picture 6">
            <a:extLst>
              <a:ext uri="{FF2B5EF4-FFF2-40B4-BE49-F238E27FC236}">
                <a16:creationId xmlns:a16="http://schemas.microsoft.com/office/drawing/2014/main" id="{657893C8-BF52-3B6E-E164-220AA7B8FE53}"/>
              </a:ext>
            </a:extLst>
          </p:cNvPr>
          <p:cNvPicPr/>
          <p:nvPr/>
        </p:nvPicPr>
        <p:blipFill rotWithShape="1">
          <a:blip r:embed="rId6"/>
          <a:srcRect l="25560" t="72826" r="56888" b="23556"/>
          <a:stretch/>
        </p:blipFill>
        <p:spPr bwMode="auto">
          <a:xfrm>
            <a:off x="6141511" y="6247985"/>
            <a:ext cx="3728496" cy="421041"/>
          </a:xfrm>
          <a:prstGeom prst="rect">
            <a:avLst/>
          </a:prstGeom>
          <a:ln>
            <a:noFill/>
          </a:ln>
          <a:extLst>
            <a:ext uri="{53640926-AAD7-44D8-BBD7-CCE9431645EC}">
              <a14:shadowObscured xmlns:a14="http://schemas.microsoft.com/office/drawing/2010/main"/>
            </a:ext>
          </a:extLst>
        </p:spPr>
      </p:pic>
      <p:pic>
        <p:nvPicPr>
          <p:cNvPr id="1026" name="Picture 2">
            <a:extLst>
              <a:ext uri="{FF2B5EF4-FFF2-40B4-BE49-F238E27FC236}">
                <a16:creationId xmlns:a16="http://schemas.microsoft.com/office/drawing/2014/main" id="{5C2B5B13-AF92-C4C9-9EE2-E94B9525FE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1722" y="5875879"/>
            <a:ext cx="845053" cy="833786"/>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229;p1">
            <a:extLst>
              <a:ext uri="{FF2B5EF4-FFF2-40B4-BE49-F238E27FC236}">
                <a16:creationId xmlns:a16="http://schemas.microsoft.com/office/drawing/2014/main" id="{9563186F-0E2A-4298-B1F7-3CCDCCE78E3A}"/>
              </a:ext>
            </a:extLst>
          </p:cNvPr>
          <p:cNvSpPr txBox="1">
            <a:spLocks/>
          </p:cNvSpPr>
          <p:nvPr/>
        </p:nvSpPr>
        <p:spPr>
          <a:xfrm>
            <a:off x="641286" y="1440090"/>
            <a:ext cx="10824495" cy="3012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1pPr>
            <a:lvl2pPr marL="914400" marR="0" lvl="1"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50000"/>
              </a:lnSpc>
              <a:spcBef>
                <a:spcPts val="0"/>
              </a:spcBef>
              <a:spcAft>
                <a:spcPts val="0"/>
              </a:spcAft>
              <a:buClr>
                <a:srgbClr val="353D42"/>
              </a:buClr>
              <a:buSzPts val="2000"/>
              <a:buFont typeface="Arial"/>
              <a:buNone/>
              <a:tabLst/>
              <a:defRPr/>
            </a:pPr>
            <a:r>
              <a:rPr kumimoji="0" lang="en-GB" sz="2200" b="1" i="0" u="none" strike="noStrike" kern="0" cap="none" spc="-20" normalizeH="0" baseline="0" noProof="0">
                <a:ln>
                  <a:noFill/>
                </a:ln>
                <a:solidFill>
                  <a:srgbClr val="353D42"/>
                </a:solidFill>
                <a:effectLst/>
                <a:uLnTx/>
                <a:uFillTx/>
                <a:latin typeface="Arial"/>
                <a:cs typeface="Arial"/>
                <a:sym typeface="Arial"/>
              </a:rPr>
              <a:t>Data Companion Pack</a:t>
            </a:r>
          </a:p>
        </p:txBody>
      </p:sp>
      <p:cxnSp>
        <p:nvCxnSpPr>
          <p:cNvPr id="18" name="Google Shape;231;p1">
            <a:extLst>
              <a:ext uri="{FF2B5EF4-FFF2-40B4-BE49-F238E27FC236}">
                <a16:creationId xmlns:a16="http://schemas.microsoft.com/office/drawing/2014/main" id="{EE0AFD04-B13C-4502-843D-FD3A1D340865}"/>
              </a:ext>
            </a:extLst>
          </p:cNvPr>
          <p:cNvCxnSpPr>
            <a:cxnSpLocks/>
          </p:cNvCxnSpPr>
          <p:nvPr/>
        </p:nvCxnSpPr>
        <p:spPr>
          <a:xfrm>
            <a:off x="10916702" y="2117583"/>
            <a:ext cx="652287" cy="0"/>
          </a:xfrm>
          <a:prstGeom prst="straightConnector1">
            <a:avLst/>
          </a:prstGeom>
          <a:noFill/>
          <a:ln w="25400" cap="flat" cmpd="sng">
            <a:solidFill>
              <a:srgbClr val="353D42"/>
            </a:solidFill>
            <a:prstDash val="solid"/>
            <a:round/>
            <a:headEnd type="none" w="sm" len="sm"/>
            <a:tailEnd type="none" w="sm" len="sm"/>
          </a:ln>
        </p:spPr>
      </p:cxnSp>
      <p:pic>
        <p:nvPicPr>
          <p:cNvPr id="14" name="Picture 13">
            <a:extLst>
              <a:ext uri="{FF2B5EF4-FFF2-40B4-BE49-F238E27FC236}">
                <a16:creationId xmlns:a16="http://schemas.microsoft.com/office/drawing/2014/main" id="{2B949CDE-1D9F-4B96-B931-164A46A91712}"/>
              </a:ext>
            </a:extLst>
          </p:cNvPr>
          <p:cNvPicPr>
            <a:picLocks noChangeAspect="1"/>
          </p:cNvPicPr>
          <p:nvPr/>
        </p:nvPicPr>
        <p:blipFill rotWithShape="1">
          <a:blip r:embed="rId8"/>
          <a:srcRect l="18572" t="30476" r="18175" b="31984"/>
          <a:stretch/>
        </p:blipFill>
        <p:spPr>
          <a:xfrm>
            <a:off x="4324043" y="5875879"/>
            <a:ext cx="1476024" cy="875984"/>
          </a:xfrm>
          <a:prstGeom prst="rect">
            <a:avLst/>
          </a:prstGeom>
        </p:spPr>
      </p:pic>
    </p:spTree>
    <p:extLst>
      <p:ext uri="{BB962C8B-B14F-4D97-AF65-F5344CB8AC3E}">
        <p14:creationId xmlns:p14="http://schemas.microsoft.com/office/powerpoint/2010/main" val="3779824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353D42"/>
        </a:solidFill>
        <a:effectLst/>
      </p:bgPr>
    </p:bg>
    <p:spTree>
      <p:nvGrpSpPr>
        <p:cNvPr id="1" name="Shape 237"/>
        <p:cNvGrpSpPr/>
        <p:nvPr/>
      </p:nvGrpSpPr>
      <p:grpSpPr>
        <a:xfrm>
          <a:off x="0" y="0"/>
          <a:ext cx="0" cy="0"/>
          <a:chOff x="0" y="0"/>
          <a:chExt cx="0" cy="0"/>
        </a:xfrm>
      </p:grpSpPr>
      <p:sp>
        <p:nvSpPr>
          <p:cNvPr id="238" name="Google Shape;238;p2"/>
          <p:cNvSpPr txBox="1">
            <a:spLocks noGrp="1"/>
          </p:cNvSpPr>
          <p:nvPr>
            <p:ph type="title"/>
          </p:nvPr>
        </p:nvSpPr>
        <p:spPr>
          <a:xfrm>
            <a:off x="986467" y="2556741"/>
            <a:ext cx="10626063" cy="507791"/>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chemeClr val="lt1"/>
              </a:buClr>
              <a:buSzPts val="3000"/>
              <a:buFont typeface="Arial"/>
              <a:buNone/>
            </a:pPr>
            <a:r>
              <a:rPr lang="en-GB" sz="3000" spc="190">
                <a:solidFill>
                  <a:schemeClr val="lt1"/>
                </a:solidFill>
                <a:latin typeface="Arial"/>
                <a:ea typeface="Arial"/>
                <a:cs typeface="Arial"/>
                <a:sym typeface="Arial"/>
              </a:rPr>
              <a:t>PART 2: HOUSING QUALITY</a:t>
            </a:r>
            <a:endParaRPr sz="3000" spc="190">
              <a:solidFill>
                <a:schemeClr val="lt1"/>
              </a:solidFill>
              <a:latin typeface="Arial"/>
              <a:ea typeface="Arial"/>
              <a:cs typeface="Arial"/>
              <a:sym typeface="Arial"/>
            </a:endParaRPr>
          </a:p>
        </p:txBody>
      </p:sp>
      <p:sp>
        <p:nvSpPr>
          <p:cNvPr id="240" name="Google Shape;240;p2"/>
          <p:cNvSpPr txBox="1">
            <a:spLocks noGrp="1"/>
          </p:cNvSpPr>
          <p:nvPr>
            <p:ph type="body" idx="2"/>
          </p:nvPr>
        </p:nvSpPr>
        <p:spPr>
          <a:xfrm>
            <a:off x="666543" y="3577885"/>
            <a:ext cx="10945985" cy="267417"/>
          </a:xfrm>
          <a:prstGeom prst="rect">
            <a:avLst/>
          </a:prstGeom>
          <a:noFill/>
          <a:ln>
            <a:noFill/>
          </a:ln>
        </p:spPr>
        <p:txBody>
          <a:bodyPr spcFirstLastPara="1" wrap="square" lIns="0" tIns="0" rIns="0" bIns="0" anchor="t" anchorCtr="0">
            <a:noAutofit/>
          </a:bodyPr>
          <a:lstStyle/>
          <a:p>
            <a:pPr marL="0" lvl="0" indent="0">
              <a:buClr>
                <a:schemeClr val="lt1"/>
              </a:buClr>
            </a:pPr>
            <a:r>
              <a:rPr lang="en-GB" sz="2200" spc="-20">
                <a:solidFill>
                  <a:schemeClr val="lt1"/>
                </a:solidFill>
              </a:rPr>
              <a:t>DEMOGRAPHIC OVERVIEW OF LONDON AND COVID RECOVERY</a:t>
            </a:r>
            <a:endParaRPr sz="2200" spc="-20"/>
          </a:p>
        </p:txBody>
      </p:sp>
      <p:cxnSp>
        <p:nvCxnSpPr>
          <p:cNvPr id="242" name="Google Shape;242;p2"/>
          <p:cNvCxnSpPr/>
          <p:nvPr/>
        </p:nvCxnSpPr>
        <p:spPr>
          <a:xfrm>
            <a:off x="666543" y="4102177"/>
            <a:ext cx="10945999" cy="0"/>
          </a:xfrm>
          <a:prstGeom prst="straightConnector1">
            <a:avLst/>
          </a:prstGeom>
          <a:noFill/>
          <a:ln w="25400"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1726906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717434" y="457976"/>
            <a:ext cx="10751768" cy="1754286"/>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GB" sz="3000" spc="190">
                <a:solidFill>
                  <a:srgbClr val="353E43"/>
                </a:solidFill>
                <a:ea typeface="Aktiv Grotesk" panose="020B0504020202020204" pitchFamily="34" charset="0"/>
              </a:rPr>
              <a:t>MORE THAN 1 IN 10 HOMES IN LONDON STILL FALL BELOW THE DECENT HOMES STANDARD</a:t>
            </a:r>
            <a:br>
              <a:rPr lang="en-GB" sz="3000" spc="190">
                <a:latin typeface="Arial" panose="020B0604020202020204" pitchFamily="34" charset="0"/>
                <a:ea typeface="Aktiv Grotesk" panose="020B0504020202020204" pitchFamily="34" charset="0"/>
                <a:cs typeface="Arial" panose="020B0604020202020204" pitchFamily="34" charset="0"/>
              </a:rPr>
            </a:br>
            <a:br>
              <a:rPr lang="en-GB" sz="3000" spc="190">
                <a:latin typeface="Arial" panose="020B0604020202020204" pitchFamily="34" charset="0"/>
                <a:ea typeface="Aktiv Grotesk" panose="020B0504020202020204" pitchFamily="34" charset="0"/>
                <a:cs typeface="Arial" panose="020B0604020202020204" pitchFamily="34" charset="0"/>
              </a:rPr>
            </a:br>
            <a:endParaRPr lang="en-US" sz="3000" spc="190">
              <a:solidFill>
                <a:srgbClr val="353E43"/>
              </a:solidFill>
              <a:latin typeface="Arial" panose="020B0604020202020204" pitchFamily="34" charset="0"/>
              <a:ea typeface="Aktiv Grotesk" panose="020B0504020202020204" pitchFamily="34" charset="0"/>
              <a:cs typeface="Arial" panose="020B0604020202020204" pitchFamily="34" charset="0"/>
            </a:endParaRPr>
          </a:p>
        </p:txBody>
      </p:sp>
      <p:sp>
        <p:nvSpPr>
          <p:cNvPr id="31" name="Text Placeholder 5">
            <a:extLst>
              <a:ext uri="{FF2B5EF4-FFF2-40B4-BE49-F238E27FC236}">
                <a16:creationId xmlns:a16="http://schemas.microsoft.com/office/drawing/2014/main" id="{65A83344-215A-914E-B205-18E85DD6402D}"/>
              </a:ext>
            </a:extLst>
          </p:cNvPr>
          <p:cNvSpPr txBox="1">
            <a:spLocks/>
          </p:cNvSpPr>
          <p:nvPr/>
        </p:nvSpPr>
        <p:spPr>
          <a:xfrm>
            <a:off x="651863" y="2359727"/>
            <a:ext cx="5296696" cy="4031873"/>
          </a:xfrm>
          <a:prstGeom prst="rect">
            <a:avLst/>
          </a:prstGeom>
        </p:spPr>
        <p:txBody>
          <a:bodyPr vert="horz" wrap="square" lIns="0" tIns="45720" rIns="91440" bIns="45720" rtlCol="0" anchor="t" anchorCtr="0">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ts val="1200"/>
              </a:spcBef>
              <a:spcAft>
                <a:spcPts val="1200"/>
              </a:spcAft>
              <a:buFont typeface="Symbol" panose="05050102010706020507" pitchFamily="18" charset="2"/>
              <a:buChar char=""/>
            </a:pPr>
            <a:r>
              <a:rPr lang="en-GB" sz="1400">
                <a:solidFill>
                  <a:srgbClr val="404040"/>
                </a:solidFill>
                <a:effectLst/>
                <a:ea typeface="MS Mincho"/>
                <a:cs typeface="Times New Roman"/>
              </a:rPr>
              <a:t>Between 2006 and 2020, the proportion of homes in London below the official Decent Homes Standard fell from 37% to 12%.</a:t>
            </a:r>
            <a:endParaRPr lang="en-US">
              <a:solidFill>
                <a:srgbClr val="8F9293"/>
              </a:solidFill>
              <a:ea typeface="MS Mincho"/>
              <a:cs typeface="Arial"/>
            </a:endParaRPr>
          </a:p>
          <a:p>
            <a:pPr marL="342900" lvl="0" indent="-342900">
              <a:spcBef>
                <a:spcPts val="1200"/>
              </a:spcBef>
              <a:spcAft>
                <a:spcPts val="1200"/>
              </a:spcAft>
              <a:buFont typeface="Symbol" panose="05050102010706020507" pitchFamily="18" charset="2"/>
              <a:buChar char=""/>
            </a:pPr>
            <a:r>
              <a:rPr lang="en-GB" sz="1400">
                <a:solidFill>
                  <a:srgbClr val="404040"/>
                </a:solidFill>
                <a:effectLst/>
                <a:ea typeface="MS Mincho"/>
                <a:cs typeface="Times New Roman"/>
              </a:rPr>
              <a:t>The proportion of homes below the standard fell from 36% to 8% for owner occupied homes 37% to 12% for social rented homes and from 41% to 20% for privately rented homes.</a:t>
            </a:r>
            <a:r>
              <a:rPr lang="en-GB" sz="1400" baseline="30000">
                <a:solidFill>
                  <a:srgbClr val="404040"/>
                </a:solidFill>
                <a:ea typeface="MS Mincho"/>
                <a:cs typeface="Times New Roman"/>
              </a:rPr>
              <a:t>2 </a:t>
            </a:r>
            <a:endParaRPr lang="en-US" baseline="30000">
              <a:cs typeface="Arial"/>
            </a:endParaRPr>
          </a:p>
          <a:p>
            <a:pPr marL="342900" lvl="0" indent="-342900">
              <a:spcBef>
                <a:spcPts val="1200"/>
              </a:spcBef>
              <a:spcAft>
                <a:spcPts val="1200"/>
              </a:spcAft>
              <a:buFont typeface="Symbol" panose="05050102010706020507" pitchFamily="18" charset="2"/>
              <a:buChar char=""/>
            </a:pPr>
            <a:r>
              <a:rPr lang="en-GB" sz="1400">
                <a:solidFill>
                  <a:srgbClr val="404040"/>
                </a:solidFill>
                <a:effectLst/>
                <a:ea typeface="MS Mincho"/>
                <a:cs typeface="Times New Roman"/>
              </a:rPr>
              <a:t>The higher proportion of homes below the standard in the private rented sector is likely to reflect in part the fact that there is a higher share of older homes in the sector.</a:t>
            </a:r>
          </a:p>
          <a:p>
            <a:pPr marL="342900" lvl="0" indent="-342900">
              <a:spcBef>
                <a:spcPts val="1200"/>
              </a:spcBef>
              <a:spcAft>
                <a:spcPts val="1200"/>
              </a:spcAft>
              <a:buFont typeface="Symbol" panose="05050102010706020507" pitchFamily="18" charset="2"/>
              <a:buChar char=""/>
            </a:pPr>
            <a:r>
              <a:rPr lang="en-GB" sz="1400">
                <a:solidFill>
                  <a:srgbClr val="404040"/>
                </a:solidFill>
                <a:effectLst/>
                <a:ea typeface="MS Mincho"/>
                <a:cs typeface="Times New Roman"/>
              </a:rPr>
              <a:t>The sharp changes seen between 2019 and 2020 may also reflect the disruptive effects of the pandemic, which meant that English Housing Survey data for 2020 was based on modelled estimates rather than internal surveys of each property.</a:t>
            </a:r>
            <a:r>
              <a:rPr lang="en-GB" sz="1400" baseline="30000">
                <a:solidFill>
                  <a:srgbClr val="404040"/>
                </a:solidFill>
                <a:ea typeface="MS Mincho"/>
                <a:cs typeface="Times New Roman"/>
              </a:rPr>
              <a:t>3</a:t>
            </a:r>
            <a:endParaRPr lang="en-GB" sz="1400" baseline="30000">
              <a:solidFill>
                <a:srgbClr val="404040"/>
              </a:solidFill>
              <a:effectLst/>
              <a:ea typeface="MS Mincho"/>
              <a:cs typeface="Times New Roman"/>
            </a:endParaRPr>
          </a:p>
        </p:txBody>
      </p:sp>
      <p:sp>
        <p:nvSpPr>
          <p:cNvPr id="10" name="Rectangle 9">
            <a:extLst>
              <a:ext uri="{FF2B5EF4-FFF2-40B4-BE49-F238E27FC236}">
                <a16:creationId xmlns:a16="http://schemas.microsoft.com/office/drawing/2014/main" id="{8F29C019-8075-477B-8207-1699A7BBA402}"/>
              </a:ext>
            </a:extLst>
          </p:cNvPr>
          <p:cNvSpPr/>
          <p:nvPr/>
        </p:nvSpPr>
        <p:spPr>
          <a:xfrm>
            <a:off x="384747" y="6517502"/>
            <a:ext cx="8327921" cy="246221"/>
          </a:xfrm>
          <a:prstGeom prst="rect">
            <a:avLst/>
          </a:prstGeom>
        </p:spPr>
        <p:txBody>
          <a:bodyPr wrap="none" lIns="91440" tIns="45720" rIns="91440" bIns="45720" anchor="t">
            <a:spAutoFit/>
          </a:bodyPr>
          <a:lstStyle/>
          <a:p>
            <a:r>
              <a:rPr lang="en-GB" sz="1000">
                <a:cs typeface="Arial"/>
              </a:rPr>
              <a:t>Source: (1) </a:t>
            </a:r>
            <a:r>
              <a:rPr lang="en-GB" sz="1000">
                <a:cs typeface="Arial"/>
                <a:hlinkClick r:id="rId3"/>
              </a:rPr>
              <a:t>IHE Evidence Review: Housing and Health Inequalities</a:t>
            </a:r>
            <a:r>
              <a:rPr lang="en-GB" sz="1000">
                <a:cs typeface="Arial"/>
              </a:rPr>
              <a:t>, 2022 (2) GLA, </a:t>
            </a:r>
            <a:r>
              <a:rPr lang="en-GB" sz="1000">
                <a:cs typeface="Arial"/>
                <a:hlinkClick r:id="rId4"/>
              </a:rPr>
              <a:t>Housing in London 2022 </a:t>
            </a:r>
            <a:r>
              <a:rPr lang="en-GB" sz="1000">
                <a:cs typeface="Arial"/>
              </a:rPr>
              <a:t>(3) DLUHC, </a:t>
            </a:r>
            <a:r>
              <a:rPr lang="en-GB" sz="1000">
                <a:cs typeface="Arial"/>
                <a:hlinkClick r:id="rId5"/>
              </a:rPr>
              <a:t>English Housing Survey</a:t>
            </a:r>
            <a:endParaRPr lang="en-GB" sz="1000">
              <a:cs typeface="Arial" panose="020B0604020202020204" pitchFamily="34" charset="0"/>
            </a:endParaRPr>
          </a:p>
        </p:txBody>
      </p:sp>
      <p:pic>
        <p:nvPicPr>
          <p:cNvPr id="7" name="Picture 6" descr="Chart, line chart&#10;&#10;Description automatically generated">
            <a:extLst>
              <a:ext uri="{FF2B5EF4-FFF2-40B4-BE49-F238E27FC236}">
                <a16:creationId xmlns:a16="http://schemas.microsoft.com/office/drawing/2014/main" id="{AD6F65F1-8FE9-4099-B528-D8437397C223}"/>
              </a:ext>
            </a:extLst>
          </p:cNvPr>
          <p:cNvPicPr>
            <a:picLocks noChangeAspect="1"/>
          </p:cNvPicPr>
          <p:nvPr/>
        </p:nvPicPr>
        <p:blipFill>
          <a:blip r:embed="rId6"/>
          <a:stretch>
            <a:fillRect/>
          </a:stretch>
        </p:blipFill>
        <p:spPr>
          <a:xfrm>
            <a:off x="6205744" y="2549649"/>
            <a:ext cx="5224613" cy="3709771"/>
          </a:xfrm>
          <a:prstGeom prst="rect">
            <a:avLst/>
          </a:prstGeom>
        </p:spPr>
      </p:pic>
      <p:sp>
        <p:nvSpPr>
          <p:cNvPr id="8" name="TextBox 7">
            <a:extLst>
              <a:ext uri="{FF2B5EF4-FFF2-40B4-BE49-F238E27FC236}">
                <a16:creationId xmlns:a16="http://schemas.microsoft.com/office/drawing/2014/main" id="{46E985E8-F6BD-4001-90BC-21C53E92A594}"/>
              </a:ext>
            </a:extLst>
          </p:cNvPr>
          <p:cNvSpPr txBox="1"/>
          <p:nvPr/>
        </p:nvSpPr>
        <p:spPr>
          <a:xfrm>
            <a:off x="719856" y="1527887"/>
            <a:ext cx="9594356" cy="738664"/>
          </a:xfrm>
          <a:prstGeom prst="rect">
            <a:avLst/>
          </a:prstGeom>
          <a:noFill/>
        </p:spPr>
        <p:txBody>
          <a:bodyPr wrap="square" lIns="91440" tIns="45720" rIns="91440" bIns="45720" anchor="t">
            <a:spAutoFit/>
          </a:bodyPr>
          <a:lstStyle/>
          <a:p>
            <a:pPr>
              <a:buClr>
                <a:srgbClr val="000000"/>
              </a:buClr>
              <a:defRPr/>
            </a:pPr>
            <a:r>
              <a:rPr kumimoji="0" lang="en-GB" sz="14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Adequate housing quality can be measured by the four components of the Decent Homes Standard; </a:t>
            </a:r>
            <a:r>
              <a:rPr kumimoji="0" lang="en-GB" sz="1400" b="1"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be free of hazards, in good repair, with modern facilities and energy-efficient</a:t>
            </a:r>
            <a:r>
              <a:rPr kumimoji="0" lang="en-GB" sz="14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a:t>
            </a:r>
            <a:r>
              <a:rPr lang="en-GB" sz="1400" spc="-20" noProof="0">
                <a:solidFill>
                  <a:srgbClr val="353E43"/>
                </a:solidFill>
                <a:latin typeface="Arial"/>
                <a:ea typeface="Aktiv Grotesk" panose="020B0504020202020204" pitchFamily="34" charset="0"/>
                <a:cs typeface="Arial"/>
                <a:sym typeface="Arial"/>
              </a:rPr>
              <a:t> Increasing the number of homes that achieve the Decent Homes Standard, particularly in the private rented sector, is vital to improving health and reducing health inequalities.</a:t>
            </a:r>
            <a:r>
              <a:rPr lang="en-GB" sz="1400" spc="-20" baseline="30000">
                <a:solidFill>
                  <a:srgbClr val="353E43"/>
                </a:solidFill>
                <a:latin typeface="Arial"/>
                <a:ea typeface="Aktiv Grotesk" panose="020B0504020202020204" pitchFamily="34" charset="0"/>
                <a:cs typeface="Arial"/>
                <a:sym typeface="Arial"/>
              </a:rPr>
              <a:t>1 </a:t>
            </a:r>
            <a:endParaRPr lang="en-GB" sz="1400" spc="-20" baseline="30000" noProof="0">
              <a:solidFill>
                <a:srgbClr val="353E43"/>
              </a:solidFill>
              <a:latin typeface="Arial"/>
              <a:ea typeface="Aktiv Grotesk" panose="020B0504020202020204" pitchFamily="34" charset="0"/>
              <a:cs typeface="Arial"/>
              <a:sym typeface="Arial"/>
            </a:endParaRPr>
          </a:p>
        </p:txBody>
      </p:sp>
      <p:sp>
        <p:nvSpPr>
          <p:cNvPr id="9" name="TextBox 8">
            <a:extLst>
              <a:ext uri="{FF2B5EF4-FFF2-40B4-BE49-F238E27FC236}">
                <a16:creationId xmlns:a16="http://schemas.microsoft.com/office/drawing/2014/main" id="{ADDDD705-9231-4307-8ADD-2151920B6C49}"/>
              </a:ext>
            </a:extLst>
          </p:cNvPr>
          <p:cNvSpPr txBox="1"/>
          <p:nvPr/>
        </p:nvSpPr>
        <p:spPr>
          <a:xfrm>
            <a:off x="6170339" y="2215180"/>
            <a:ext cx="5296696" cy="338554"/>
          </a:xfrm>
          <a:prstGeom prst="rect">
            <a:avLst/>
          </a:prstGeom>
          <a:noFill/>
        </p:spPr>
        <p:txBody>
          <a:bodyPr wrap="square">
            <a:spAutoFit/>
          </a:bodyPr>
          <a:lstStyle/>
          <a:p>
            <a:pPr>
              <a:buClr>
                <a:srgbClr val="000000"/>
              </a:buClr>
              <a:defRPr/>
            </a:pPr>
            <a:r>
              <a:rPr kumimoji="0" lang="en-GB" sz="1600" b="1" i="0" u="none" strike="noStrike" kern="1200" cap="none" spc="0" normalizeH="0" baseline="0" noProof="0">
                <a:ln>
                  <a:noFill/>
                </a:ln>
                <a:solidFill>
                  <a:srgbClr val="353E43"/>
                </a:solidFill>
                <a:effectLst/>
                <a:uLnTx/>
                <a:uFillTx/>
                <a:latin typeface="Arial"/>
                <a:cs typeface="Arial"/>
                <a:sym typeface="Arial"/>
              </a:rPr>
              <a:t>Fig 3. Trend in non-decent homes in London</a:t>
            </a:r>
            <a:endParaRPr kumimoji="0" lang="en-GB" sz="1600" b="1" i="0" u="none" strike="noStrike" kern="1200" cap="none" spc="-1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43136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720116" y="553033"/>
            <a:ext cx="10751768" cy="923289"/>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GB" sz="3000" spc="190">
                <a:solidFill>
                  <a:srgbClr val="353E43"/>
                </a:solidFill>
              </a:rPr>
              <a:t>12% OF LONDONERS RATED HOMES AS POOR </a:t>
            </a:r>
            <a:r>
              <a:rPr lang="en-GB" sz="3000" u="sng" spc="190">
                <a:solidFill>
                  <a:srgbClr val="353E43"/>
                </a:solidFill>
              </a:rPr>
              <a:t>QUALITY,</a:t>
            </a:r>
            <a:r>
              <a:rPr lang="en-GB" sz="3000" spc="190">
                <a:solidFill>
                  <a:srgbClr val="353E43"/>
                </a:solidFill>
              </a:rPr>
              <a:t> RISING TO 19% FOR COUNCIL TENANTS </a:t>
            </a:r>
          </a:p>
        </p:txBody>
      </p:sp>
      <p:sp>
        <p:nvSpPr>
          <p:cNvPr id="16" name="Text Placeholder 5">
            <a:extLst>
              <a:ext uri="{FF2B5EF4-FFF2-40B4-BE49-F238E27FC236}">
                <a16:creationId xmlns:a16="http://schemas.microsoft.com/office/drawing/2014/main" id="{839DCE06-AA45-9842-BC19-D4480B9BE36F}"/>
              </a:ext>
            </a:extLst>
          </p:cNvPr>
          <p:cNvSpPr txBox="1">
            <a:spLocks/>
          </p:cNvSpPr>
          <p:nvPr/>
        </p:nvSpPr>
        <p:spPr>
          <a:xfrm>
            <a:off x="431729" y="1740125"/>
            <a:ext cx="5469961" cy="50779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00000"/>
              </a:buClr>
              <a:buFont typeface="Arial" panose="020B0604020202020204" pitchFamily="34" charset="0"/>
              <a:buChar char="•"/>
              <a:defRPr/>
            </a:pPr>
            <a:r>
              <a:rPr kumimoji="0" lang="en-GB" sz="1400" b="0" i="0" u="none" strike="noStrike" kern="1200" cap="none" spc="0" normalizeH="0" baseline="0" noProof="0">
                <a:ln>
                  <a:noFill/>
                </a:ln>
                <a:solidFill>
                  <a:srgbClr val="353E43"/>
                </a:solidFill>
                <a:effectLst/>
                <a:uLnTx/>
                <a:uFillTx/>
                <a:latin typeface="Arial"/>
                <a:cs typeface="Arial"/>
                <a:sym typeface="Arial"/>
              </a:rPr>
              <a:t>The 2021-22 Survey of Londoners was an online and paper self-completed survey of 8,630 adults in London.</a:t>
            </a:r>
            <a:r>
              <a:rPr lang="en-GB" sz="1400" b="0">
                <a:solidFill>
                  <a:srgbClr val="353E43"/>
                </a:solidFill>
                <a:latin typeface="Arial"/>
                <a:cs typeface="Arial"/>
                <a:sym typeface="Arial"/>
              </a:rPr>
              <a:t> </a:t>
            </a:r>
            <a:r>
              <a:rPr kumimoji="0" lang="en-GB" sz="1400" b="0" i="0" u="none" strike="noStrike" kern="1200" cap="none" spc="0" normalizeH="0" baseline="0" noProof="0">
                <a:ln>
                  <a:noFill/>
                </a:ln>
                <a:solidFill>
                  <a:srgbClr val="353E43"/>
                </a:solidFill>
                <a:effectLst/>
                <a:uLnTx/>
                <a:uFillTx/>
                <a:latin typeface="Arial"/>
                <a:cs typeface="Arial"/>
                <a:sym typeface="Arial"/>
              </a:rPr>
              <a:t>The survey asked private and social tenants to rate the quality of their housing and, across both groups, 12% rated their homes as 'poor’.</a:t>
            </a:r>
            <a:r>
              <a:rPr lang="en-GB" sz="1400" b="0" baseline="30000">
                <a:solidFill>
                  <a:srgbClr val="353E43"/>
                </a:solidFill>
                <a:latin typeface="Arial"/>
                <a:cs typeface="Arial"/>
                <a:sym typeface="Arial"/>
              </a:rPr>
              <a:t>1</a:t>
            </a:r>
            <a:endParaRPr kumimoji="0" lang="en-GB" sz="1400" b="0" i="0" u="none" strike="noStrike" kern="1200" cap="none" spc="0" normalizeH="0" baseline="30000" noProof="0">
              <a:ln>
                <a:noFill/>
              </a:ln>
              <a:solidFill>
                <a:srgbClr val="353E43"/>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1200" cap="none" spc="0" normalizeH="0" baseline="0" noProof="0">
              <a:ln>
                <a:noFill/>
              </a:ln>
              <a:solidFill>
                <a:srgbClr val="353E43"/>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a:ln>
                  <a:noFill/>
                </a:ln>
                <a:solidFill>
                  <a:srgbClr val="353E43"/>
                </a:solidFill>
                <a:effectLst/>
                <a:uLnTx/>
                <a:uFillTx/>
                <a:latin typeface="Arial"/>
                <a:cs typeface="Arial"/>
                <a:sym typeface="Arial"/>
              </a:rPr>
              <a:t>There were significant </a:t>
            </a:r>
            <a:r>
              <a:rPr lang="en-GB" sz="1400" b="0">
                <a:solidFill>
                  <a:srgbClr val="353E43"/>
                </a:solidFill>
                <a:latin typeface="Arial"/>
                <a:cs typeface="Arial"/>
                <a:sym typeface="Arial"/>
              </a:rPr>
              <a:t>variations across demographic groups. </a:t>
            </a:r>
            <a:r>
              <a:rPr kumimoji="0" lang="en-GB" sz="1400" b="0" i="0" u="none" strike="noStrike" kern="1200" cap="none" spc="0" normalizeH="0" baseline="0" noProof="0">
                <a:ln>
                  <a:noFill/>
                </a:ln>
                <a:solidFill>
                  <a:srgbClr val="353E43"/>
                </a:solidFill>
                <a:effectLst/>
                <a:uLnTx/>
                <a:uFillTx/>
                <a:latin typeface="Arial"/>
                <a:cs typeface="Arial"/>
                <a:sym typeface="Arial"/>
              </a:rPr>
              <a:t>19% of council tenants rated their homes as poor, 7% above the London average. Young adults and those in middle age were also more likely to say they were living in poor housing, as were those on lower incomes.</a:t>
            </a:r>
            <a:endParaRPr lang="en-GB" sz="1400" b="0" i="0" u="none" strike="noStrike" kern="1200" cap="none" spc="0" normalizeH="0" baseline="0" noProof="0">
              <a:ln>
                <a:noFill/>
              </a:ln>
              <a:solidFill>
                <a:srgbClr val="353E43"/>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1200" cap="none" spc="0" normalizeH="0" baseline="0" noProof="0">
              <a:ln>
                <a:noFill/>
              </a:ln>
              <a:solidFill>
                <a:srgbClr val="353E43"/>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a:ln>
                  <a:noFill/>
                </a:ln>
                <a:solidFill>
                  <a:srgbClr val="353E43"/>
                </a:solidFill>
                <a:effectLst/>
                <a:uLnTx/>
                <a:uFillTx/>
                <a:latin typeface="Arial"/>
                <a:cs typeface="Arial"/>
                <a:sym typeface="Arial"/>
              </a:rPr>
              <a:t>Among the broad ethnicity categories shown here, Asian and Black renters were most likely to say their housing was poor. But there are significant differences within some of these categories too: most notably, 26% of Bangladeshi and 19% of Pakistani renters said their housing was poor, compared to only 6% of Indian renters.</a:t>
            </a:r>
            <a:r>
              <a:rPr lang="en-GB" sz="1400" b="0" baseline="30000">
                <a:solidFill>
                  <a:srgbClr val="353E43"/>
                </a:solidFill>
                <a:latin typeface="Arial"/>
                <a:cs typeface="Arial"/>
                <a:sym typeface="Arial"/>
              </a:rPr>
              <a:t>2</a:t>
            </a:r>
            <a:endParaRPr lang="en-GB" sz="1400" b="0" i="0" u="none" strike="noStrike" kern="1200" cap="none" spc="0" normalizeH="0" baseline="30000" noProof="0">
              <a:ln>
                <a:noFill/>
              </a:ln>
              <a:solidFill>
                <a:srgbClr val="353E43"/>
              </a:solidFill>
              <a:effectLst/>
              <a:uLnTx/>
              <a:uFillTx/>
              <a:latin typeface="Arial"/>
              <a:cs typeface="Arial"/>
            </a:endParaRPr>
          </a:p>
        </p:txBody>
      </p:sp>
      <p:sp>
        <p:nvSpPr>
          <p:cNvPr id="6" name="Rectangle 5">
            <a:extLst>
              <a:ext uri="{FF2B5EF4-FFF2-40B4-BE49-F238E27FC236}">
                <a16:creationId xmlns:a16="http://schemas.microsoft.com/office/drawing/2014/main" id="{335DCB24-08A0-48F9-BA89-8DE30D943EF5}"/>
              </a:ext>
            </a:extLst>
          </p:cNvPr>
          <p:cNvSpPr/>
          <p:nvPr/>
        </p:nvSpPr>
        <p:spPr>
          <a:xfrm>
            <a:off x="583309" y="6417754"/>
            <a:ext cx="4820550" cy="400110"/>
          </a:xfrm>
          <a:prstGeom prst="rect">
            <a:avLst/>
          </a:prstGeom>
        </p:spPr>
        <p:txBody>
          <a:bodyPr wrap="none">
            <a:spAutoFit/>
          </a:bodyPr>
          <a:lstStyle/>
          <a:p>
            <a:r>
              <a:rPr lang="en-US" sz="1000">
                <a:solidFill>
                  <a:srgbClr val="FFFFFF">
                    <a:lumMod val="50000"/>
                  </a:srgbClr>
                </a:solidFill>
                <a:cs typeface="Arial" panose="020B0604020202020204" pitchFamily="34" charset="0"/>
              </a:rPr>
              <a:t>Source: (1) GLA </a:t>
            </a:r>
            <a:r>
              <a:rPr lang="en-US" sz="1000">
                <a:solidFill>
                  <a:srgbClr val="FFFFFF">
                    <a:lumMod val="50000"/>
                  </a:srgbClr>
                </a:solidFill>
                <a:cs typeface="Arial" panose="020B0604020202020204" pitchFamily="34" charset="0"/>
                <a:hlinkClick r:id="rId3"/>
              </a:rPr>
              <a:t>Housing in London, 2022 </a:t>
            </a:r>
            <a:r>
              <a:rPr lang="en-US" sz="1000">
                <a:solidFill>
                  <a:srgbClr val="FFFFFF">
                    <a:lumMod val="50000"/>
                  </a:srgbClr>
                </a:solidFill>
                <a:cs typeface="Arial" panose="020B0604020202020204" pitchFamily="34" charset="0"/>
              </a:rPr>
              <a:t>(2) </a:t>
            </a:r>
            <a:r>
              <a:rPr lang="en-GB" sz="1000">
                <a:solidFill>
                  <a:srgbClr val="FFFFFF">
                    <a:lumMod val="50000"/>
                  </a:srgbClr>
                </a:solidFill>
                <a:cs typeface="Arial" panose="020B0604020202020204" pitchFamily="34" charset="0"/>
              </a:rPr>
              <a:t>GLA, </a:t>
            </a:r>
            <a:r>
              <a:rPr lang="en-GB" sz="1000">
                <a:solidFill>
                  <a:srgbClr val="FFFFFF">
                    <a:lumMod val="50000"/>
                  </a:srgbClr>
                </a:solidFill>
                <a:cs typeface="Arial" panose="020B0604020202020204" pitchFamily="34" charset="0"/>
                <a:hlinkClick r:id="rId4"/>
              </a:rPr>
              <a:t>Survey of Londoners 2021-22 </a:t>
            </a:r>
            <a:endParaRPr lang="en-GB" sz="1000">
              <a:solidFill>
                <a:srgbClr val="FFFFFF">
                  <a:lumMod val="50000"/>
                </a:srgbClr>
              </a:solidFill>
              <a:cs typeface="Arial" panose="020B0604020202020204" pitchFamily="34" charset="0"/>
            </a:endParaRPr>
          </a:p>
          <a:p>
            <a:endParaRPr lang="en-US" sz="1000">
              <a:solidFill>
                <a:srgbClr val="FFFFFF">
                  <a:lumMod val="50000"/>
                </a:srgbClr>
              </a:solidFill>
              <a:cs typeface="Arial" panose="020B0604020202020204" pitchFamily="34" charset="0"/>
            </a:endParaRPr>
          </a:p>
        </p:txBody>
      </p:sp>
      <p:pic>
        <p:nvPicPr>
          <p:cNvPr id="7" name="Picture 6" descr="Chart&#10;&#10;Description automatically generated">
            <a:extLst>
              <a:ext uri="{FF2B5EF4-FFF2-40B4-BE49-F238E27FC236}">
                <a16:creationId xmlns:a16="http://schemas.microsoft.com/office/drawing/2014/main" id="{0151530B-EF75-403D-BF98-A7958AE5D3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746" y="2253505"/>
            <a:ext cx="5486577" cy="4006010"/>
          </a:xfrm>
          <a:prstGeom prst="rect">
            <a:avLst/>
          </a:prstGeom>
        </p:spPr>
      </p:pic>
      <p:sp>
        <p:nvSpPr>
          <p:cNvPr id="8" name="TextBox 7">
            <a:extLst>
              <a:ext uri="{FF2B5EF4-FFF2-40B4-BE49-F238E27FC236}">
                <a16:creationId xmlns:a16="http://schemas.microsoft.com/office/drawing/2014/main" id="{98F2ABC9-8050-4135-B3CC-B163B066A675}"/>
              </a:ext>
            </a:extLst>
          </p:cNvPr>
          <p:cNvSpPr txBox="1"/>
          <p:nvPr/>
        </p:nvSpPr>
        <p:spPr>
          <a:xfrm>
            <a:off x="6132871" y="1471090"/>
            <a:ext cx="5714544" cy="830997"/>
          </a:xfrm>
          <a:prstGeom prst="rect">
            <a:avLst/>
          </a:prstGeom>
          <a:noFill/>
        </p:spPr>
        <p:txBody>
          <a:bodyPr wrap="square" lIns="91440" tIns="45720" rIns="91440" bIns="45720" anchor="t">
            <a:spAutoFit/>
          </a:bodyPr>
          <a:lstStyle/>
          <a:p>
            <a:pPr>
              <a:buClr>
                <a:srgbClr val="000000"/>
              </a:buClr>
              <a:defRPr/>
            </a:pPr>
            <a:r>
              <a:rPr kumimoji="0" lang="en-GB" sz="1600" b="1" i="0" u="none" strike="noStrike" kern="1200" cap="none" spc="0" normalizeH="0" baseline="0" noProof="0">
                <a:ln>
                  <a:noFill/>
                </a:ln>
                <a:solidFill>
                  <a:srgbClr val="353E43"/>
                </a:solidFill>
                <a:effectLst/>
                <a:uLnTx/>
                <a:uFillTx/>
                <a:latin typeface="Arial"/>
                <a:cs typeface="Arial"/>
                <a:sym typeface="Arial"/>
              </a:rPr>
              <a:t>Fig </a:t>
            </a:r>
            <a:r>
              <a:rPr lang="en-GB" sz="1600" b="1">
                <a:solidFill>
                  <a:srgbClr val="353E43"/>
                </a:solidFill>
                <a:latin typeface="Arial"/>
                <a:cs typeface="Arial"/>
                <a:sym typeface="Arial"/>
              </a:rPr>
              <a:t>4</a:t>
            </a:r>
            <a:r>
              <a:rPr kumimoji="0" lang="en-GB" sz="1600" b="1" i="0" u="none" strike="noStrike" kern="1200" cap="none" spc="0" normalizeH="0" baseline="0" noProof="0">
                <a:ln>
                  <a:noFill/>
                </a:ln>
                <a:solidFill>
                  <a:srgbClr val="353E43"/>
                </a:solidFill>
                <a:effectLst/>
                <a:uLnTx/>
                <a:uFillTx/>
                <a:latin typeface="Arial"/>
                <a:cs typeface="Arial"/>
                <a:sym typeface="Arial"/>
              </a:rPr>
              <a:t>. Differences in proportion of renting Londoners who rate their housing as poor</a:t>
            </a:r>
            <a:r>
              <a:rPr lang="en-GB" sz="1600" b="1">
                <a:solidFill>
                  <a:srgbClr val="353E43"/>
                </a:solidFill>
                <a:latin typeface="Arial"/>
                <a:cs typeface="Arial"/>
                <a:sym typeface="Arial"/>
              </a:rPr>
              <a:t>, compared to London average, by group (2021-22)</a:t>
            </a:r>
            <a:endParaRPr kumimoji="0" lang="en-GB" sz="1600" b="1" i="0" u="none" strike="noStrike" kern="1200" cap="none" spc="-1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10" name="TextBox 9">
            <a:extLst>
              <a:ext uri="{FF2B5EF4-FFF2-40B4-BE49-F238E27FC236}">
                <a16:creationId xmlns:a16="http://schemas.microsoft.com/office/drawing/2014/main" id="{0BE752B3-6249-4CE3-B20F-383F0BB46E4E}"/>
              </a:ext>
            </a:extLst>
          </p:cNvPr>
          <p:cNvSpPr txBox="1"/>
          <p:nvPr/>
        </p:nvSpPr>
        <p:spPr>
          <a:xfrm>
            <a:off x="6022659" y="6304967"/>
            <a:ext cx="5824756" cy="507831"/>
          </a:xfrm>
          <a:prstGeom prst="rect">
            <a:avLst/>
          </a:prstGeom>
          <a:noFill/>
        </p:spPr>
        <p:txBody>
          <a:bodyPr wrap="square">
            <a:spAutoFit/>
          </a:bodyPr>
          <a:lstStyle/>
          <a:p>
            <a:r>
              <a:rPr lang="en-GB" sz="900">
                <a:solidFill>
                  <a:schemeClr val="tx2"/>
                </a:solidFill>
              </a:rPr>
              <a:t>Note: the colour legend relates to the percentage point difference from the London average, with blue below the average and red above. Fieldwork took place in Nov 21 with a pre-selected reference group, and some COVID restrictions were introduced after fieldwork began, potentially impacting results.</a:t>
            </a:r>
          </a:p>
        </p:txBody>
      </p:sp>
    </p:spTree>
    <p:extLst>
      <p:ext uri="{BB962C8B-B14F-4D97-AF65-F5344CB8AC3E}">
        <p14:creationId xmlns:p14="http://schemas.microsoft.com/office/powerpoint/2010/main" val="4253362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210032" y="340183"/>
            <a:ext cx="11796071" cy="923289"/>
          </a:xfrm>
          <a:noFill/>
          <a:ln>
            <a:noFill/>
          </a:ln>
        </p:spPr>
        <p:style>
          <a:lnRef idx="2">
            <a:schemeClr val="dk1">
              <a:shade val="50000"/>
            </a:schemeClr>
          </a:lnRef>
          <a:fillRef idx="1">
            <a:schemeClr val="dk1"/>
          </a:fillRef>
          <a:effectRef idx="0">
            <a:schemeClr val="dk1"/>
          </a:effectRef>
          <a:fontRef idx="minor">
            <a:schemeClr val="lt1"/>
          </a:fontRef>
        </p:style>
        <p:txBody>
          <a:bodyPr wrap="square" anchor="t" anchorCtr="0">
            <a:spAutoFit/>
          </a:bodyPr>
          <a:lstStyle/>
          <a:p>
            <a:r>
              <a:rPr lang="en-US" sz="3000" spc="190">
                <a:solidFill>
                  <a:srgbClr val="353E43"/>
                </a:solidFill>
              </a:rPr>
              <a:t>LONDONERS IN SOCIAL HOUSING AND ON LOW INCOME MORE LIKELY TO LIVE IN </a:t>
            </a:r>
            <a:r>
              <a:rPr lang="en-US" sz="3000" u="sng" spc="190">
                <a:solidFill>
                  <a:srgbClr val="353E43"/>
                </a:solidFill>
              </a:rPr>
              <a:t>OVERCROWDED</a:t>
            </a:r>
            <a:r>
              <a:rPr lang="en-US" sz="3000" spc="190">
                <a:solidFill>
                  <a:srgbClr val="353E43"/>
                </a:solidFill>
              </a:rPr>
              <a:t> HOMES </a:t>
            </a:r>
          </a:p>
        </p:txBody>
      </p:sp>
      <p:sp>
        <p:nvSpPr>
          <p:cNvPr id="33" name="Text Placeholder 5">
            <a:extLst>
              <a:ext uri="{FF2B5EF4-FFF2-40B4-BE49-F238E27FC236}">
                <a16:creationId xmlns:a16="http://schemas.microsoft.com/office/drawing/2014/main" id="{DB1AB912-F8CC-0541-AED2-082E4223B659}"/>
              </a:ext>
            </a:extLst>
          </p:cNvPr>
          <p:cNvSpPr txBox="1">
            <a:spLocks/>
          </p:cNvSpPr>
          <p:nvPr/>
        </p:nvSpPr>
        <p:spPr>
          <a:xfrm>
            <a:off x="725951" y="1500625"/>
            <a:ext cx="5369334" cy="25630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00"/>
              </a:buClr>
              <a:defRPr/>
            </a:pPr>
            <a:r>
              <a:rPr kumimoji="0" lang="en-GB" sz="1600" b="1" i="0" u="none" strike="noStrike" kern="1200" cap="none" spc="0" normalizeH="0" baseline="0" noProof="0">
                <a:ln>
                  <a:noFill/>
                </a:ln>
                <a:solidFill>
                  <a:srgbClr val="353E43"/>
                </a:solidFill>
                <a:effectLst/>
                <a:uLnTx/>
                <a:uFillTx/>
                <a:latin typeface="Arial"/>
                <a:cs typeface="Arial"/>
                <a:sym typeface="Arial"/>
              </a:rPr>
              <a:t>Fig </a:t>
            </a:r>
            <a:r>
              <a:rPr lang="en-GB" sz="1600">
                <a:solidFill>
                  <a:srgbClr val="353E43"/>
                </a:solidFill>
                <a:latin typeface="Arial"/>
                <a:cs typeface="Arial"/>
                <a:sym typeface="Arial"/>
              </a:rPr>
              <a:t>5</a:t>
            </a:r>
            <a:r>
              <a:rPr kumimoji="0" lang="en-GB" sz="1600" b="1" i="0" u="none" strike="noStrike" kern="1200" cap="none" spc="0" normalizeH="0" baseline="0" noProof="0">
                <a:ln>
                  <a:noFill/>
                </a:ln>
                <a:solidFill>
                  <a:srgbClr val="353E43"/>
                </a:solidFill>
                <a:effectLst/>
                <a:uLnTx/>
                <a:uFillTx/>
                <a:latin typeface="Arial"/>
                <a:cs typeface="Arial"/>
                <a:sym typeface="Arial"/>
              </a:rPr>
              <a:t>. Proportion of adults living in crowded homes compared to the London average, by group (2021-22)</a:t>
            </a:r>
            <a:endParaRPr kumimoji="0" lang="en-GB" sz="1600" b="1" i="0" u="none" strike="noStrike" kern="1200" cap="none" spc="-1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548413" y="1628434"/>
            <a:ext cx="5320589" cy="1734438"/>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400"/>
              <a:t>London has the highest rates of household overcrowding in England.</a:t>
            </a:r>
            <a:endParaRPr lang="en-GB" sz="1400">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400"/>
              <a:t>The 2021-22 Survey of Londoners asked whether in their household two or more people aged 10 or over and of different sexes have to sleep in the same room (discounting couples sharing a room). This question was intended to identify homes with some level of overcrowding, although it is not the same measure as the 'bedroom standard' used in the English Housing Survey.</a:t>
            </a:r>
            <a:r>
              <a:rPr lang="en-GB" sz="1400" baseline="30000"/>
              <a:t>1</a:t>
            </a:r>
            <a:endParaRPr lang="en-GB" sz="1400" i="0" u="none" strike="noStrike" kern="0" cap="none" spc="0" normalizeH="0" baseline="30000" noProof="0">
              <a:ln>
                <a:noFill/>
              </a:ln>
              <a:solidFill>
                <a:srgbClr val="353E43"/>
              </a:solidFill>
              <a:effectLst/>
              <a:uLnTx/>
              <a:uFillTx/>
              <a:cs typeface="Arial"/>
            </a:endParaRPr>
          </a:p>
          <a:p>
            <a:pPr marL="285750" indent="-285750">
              <a:buClr>
                <a:srgbClr val="000000"/>
              </a:buClr>
              <a:buFont typeface="Arial" panose="020B0604020202020204" pitchFamily="34" charset="0"/>
              <a:buChar char="•"/>
              <a:defRPr/>
            </a:pPr>
            <a:r>
              <a:rPr lang="en-GB" sz="1400"/>
              <a:t>Across all Londoners, 4% of adults said their home was crowded by this measure. Adults living in social housing were twice as likely as the London average to say their homes were crowded, and those on lower incomes were also significantly more likely to be living in crowded conditions.</a:t>
            </a:r>
            <a:r>
              <a:rPr lang="en-GB" sz="1400" baseline="30000"/>
              <a:t>2</a:t>
            </a:r>
            <a:r>
              <a:rPr lang="en-GB" sz="1400"/>
              <a:t> </a:t>
            </a:r>
            <a:endParaRPr lang="en-GB" sz="1400">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400"/>
              <a:t>Comparatively, the rate of overcrowding in London based on the ‘bedroom standard’ was estimated to be 8.3% in 2018/19.</a:t>
            </a:r>
            <a:r>
              <a:rPr lang="en-GB" sz="1400" baseline="30000"/>
              <a:t>3</a:t>
            </a:r>
            <a:endParaRPr lang="en-GB" sz="1400" i="0" u="none" strike="noStrike" kern="0" cap="none" spc="0" normalizeH="0" baseline="30000" noProof="0">
              <a:ln>
                <a:noFill/>
              </a:ln>
              <a:solidFill>
                <a:srgbClr val="353E43"/>
              </a:solidFill>
              <a:effectLst/>
              <a:uLnTx/>
              <a:uFillTx/>
              <a:cs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1" i="0" u="none" strike="noStrike" kern="0" cap="none" spc="0" normalizeH="0" baseline="0" noProof="0">
              <a:ln>
                <a:noFill/>
              </a:ln>
              <a:solidFill>
                <a:srgbClr val="353E43"/>
              </a:solidFill>
              <a:effectLst/>
              <a:uLnTx/>
              <a:uFillTx/>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353E43"/>
                </a:solidFill>
                <a:effectLst/>
                <a:uLnTx/>
                <a:uFillTx/>
                <a:cs typeface="Arial"/>
                <a:sym typeface="Arial"/>
              </a:rPr>
              <a:t>Key inequalities</a:t>
            </a:r>
            <a:endParaRPr lang="en-GB" sz="1400" b="1" i="0" u="none" strike="noStrike" kern="0" cap="none" spc="0" normalizeH="0" baseline="0" noProof="0">
              <a:ln>
                <a:noFill/>
              </a:ln>
              <a:solidFill>
                <a:srgbClr val="353E43"/>
              </a:solidFill>
              <a:effectLst/>
              <a:uLnTx/>
              <a:uFillTx/>
              <a:cs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1" i="0" u="none" strike="noStrike" kern="0" cap="none" spc="0" normalizeH="0" baseline="0" noProof="0">
              <a:ln>
                <a:noFill/>
              </a:ln>
              <a:solidFill>
                <a:srgbClr val="353E43"/>
              </a:solidFill>
              <a:effectLst/>
              <a:uLnTx/>
              <a:uFillTx/>
              <a:cs typeface="Arial"/>
              <a:sym typeface="Arial"/>
            </a:endParaRPr>
          </a:p>
          <a:p>
            <a:pPr>
              <a:buClr>
                <a:srgbClr val="000000"/>
              </a:buClr>
              <a:defRPr/>
            </a:pPr>
            <a:r>
              <a:rPr lang="en-GB" sz="1400"/>
              <a:t>Among the broad ethnicity categories shown here, the highest rates of crowding were reported by Bangladeshi (18%), Black African (9%) and other (non-Caribbean) Black Londoners (10%). </a:t>
            </a:r>
            <a:endParaRPr kumimoji="0" lang="en-GB" sz="1400" b="1" i="0" u="none" strike="noStrike" kern="0" cap="none" spc="0" normalizeH="0" baseline="0" noProof="0">
              <a:ln>
                <a:noFill/>
              </a:ln>
              <a:solidFill>
                <a:srgbClr val="353E43"/>
              </a:solidFill>
              <a:effectLst/>
              <a:uLnTx/>
              <a:uFillTx/>
              <a:cs typeface="Arial"/>
              <a:sym typeface="Arial"/>
            </a:endParaRPr>
          </a:p>
        </p:txBody>
      </p:sp>
      <p:sp>
        <p:nvSpPr>
          <p:cNvPr id="10" name="Rectangle 9">
            <a:extLst>
              <a:ext uri="{FF2B5EF4-FFF2-40B4-BE49-F238E27FC236}">
                <a16:creationId xmlns:a16="http://schemas.microsoft.com/office/drawing/2014/main" id="{85BA3CEF-502F-4979-BC2C-1A8340380DE4}"/>
              </a:ext>
            </a:extLst>
          </p:cNvPr>
          <p:cNvSpPr/>
          <p:nvPr/>
        </p:nvSpPr>
        <p:spPr>
          <a:xfrm>
            <a:off x="443967" y="6457890"/>
            <a:ext cx="4371314" cy="553998"/>
          </a:xfrm>
          <a:prstGeom prst="rect">
            <a:avLst/>
          </a:prstGeom>
        </p:spPr>
        <p:txBody>
          <a:bodyPr wrap="square">
            <a:spAutoFit/>
          </a:bodyPr>
          <a:lstStyle/>
          <a:p>
            <a:r>
              <a:rPr lang="en-US" sz="1000">
                <a:solidFill>
                  <a:srgbClr val="FFFFFF">
                    <a:lumMod val="50000"/>
                  </a:srgbClr>
                </a:solidFill>
                <a:cs typeface="Arial" panose="020B0604020202020204" pitchFamily="34" charset="0"/>
              </a:rPr>
              <a:t>Source: (1) GLA </a:t>
            </a:r>
            <a:r>
              <a:rPr lang="en-US" sz="1000">
                <a:solidFill>
                  <a:srgbClr val="FFFFFF">
                    <a:lumMod val="50000"/>
                  </a:srgbClr>
                </a:solidFill>
                <a:cs typeface="Arial" panose="020B0604020202020204" pitchFamily="34" charset="0"/>
                <a:hlinkClick r:id="rId3"/>
              </a:rPr>
              <a:t>Housing in London 2022</a:t>
            </a:r>
            <a:r>
              <a:rPr lang="en-US" sz="1000">
                <a:solidFill>
                  <a:srgbClr val="FFFFFF">
                    <a:lumMod val="50000"/>
                  </a:srgbClr>
                </a:solidFill>
                <a:cs typeface="Arial" panose="020B0604020202020204" pitchFamily="34" charset="0"/>
              </a:rPr>
              <a:t>, (2) </a:t>
            </a:r>
            <a:r>
              <a:rPr lang="en-GB" sz="1000">
                <a:solidFill>
                  <a:srgbClr val="FFFFFF">
                    <a:lumMod val="50000"/>
                  </a:srgbClr>
                </a:solidFill>
                <a:cs typeface="Arial" panose="020B0604020202020204" pitchFamily="34" charset="0"/>
              </a:rPr>
              <a:t>GLA, </a:t>
            </a:r>
            <a:r>
              <a:rPr lang="en-GB" sz="1000">
                <a:solidFill>
                  <a:srgbClr val="FFFFFF">
                    <a:lumMod val="50000"/>
                  </a:srgbClr>
                </a:solidFill>
                <a:cs typeface="Arial" panose="020B0604020202020204" pitchFamily="34" charset="0"/>
                <a:hlinkClick r:id="rId4"/>
              </a:rPr>
              <a:t>Survey of Londoners 21-22</a:t>
            </a:r>
            <a:r>
              <a:rPr lang="en-GB" sz="1000">
                <a:solidFill>
                  <a:srgbClr val="FFFFFF">
                    <a:lumMod val="50000"/>
                  </a:srgbClr>
                </a:solidFill>
                <a:cs typeface="Arial" panose="020B0604020202020204" pitchFamily="34" charset="0"/>
              </a:rPr>
              <a:t>, (3) DLUHC </a:t>
            </a:r>
            <a:r>
              <a:rPr lang="en-GB" sz="1000">
                <a:solidFill>
                  <a:srgbClr val="FFFFFF">
                    <a:lumMod val="50000"/>
                  </a:srgbClr>
                </a:solidFill>
                <a:cs typeface="Arial" panose="020B0604020202020204" pitchFamily="34" charset="0"/>
                <a:hlinkClick r:id="rId5"/>
              </a:rPr>
              <a:t>English Housing Survey </a:t>
            </a:r>
            <a:endParaRPr lang="en-GB" sz="1000">
              <a:solidFill>
                <a:srgbClr val="FFFFFF">
                  <a:lumMod val="50000"/>
                </a:srgbClr>
              </a:solidFill>
              <a:cs typeface="Arial" panose="020B0604020202020204" pitchFamily="34" charset="0"/>
            </a:endParaRPr>
          </a:p>
          <a:p>
            <a:endParaRPr lang="en-US" sz="1000">
              <a:solidFill>
                <a:srgbClr val="FFFFFF">
                  <a:lumMod val="50000"/>
                </a:srgbClr>
              </a:solidFill>
              <a:cs typeface="Arial" panose="020B0604020202020204" pitchFamily="34" charset="0"/>
            </a:endParaRPr>
          </a:p>
        </p:txBody>
      </p:sp>
      <p:pic>
        <p:nvPicPr>
          <p:cNvPr id="8" name="Picture 7" descr="Chart&#10;&#10;Description automatically generated">
            <a:extLst>
              <a:ext uri="{FF2B5EF4-FFF2-40B4-BE49-F238E27FC236}">
                <a16:creationId xmlns:a16="http://schemas.microsoft.com/office/drawing/2014/main" id="{EB2F983D-B883-48C8-BAF4-C241D7CC66B2}"/>
              </a:ext>
            </a:extLst>
          </p:cNvPr>
          <p:cNvPicPr>
            <a:picLocks noChangeAspect="1"/>
          </p:cNvPicPr>
          <p:nvPr/>
        </p:nvPicPr>
        <p:blipFill>
          <a:blip r:embed="rId6"/>
          <a:stretch>
            <a:fillRect/>
          </a:stretch>
        </p:blipFill>
        <p:spPr>
          <a:xfrm>
            <a:off x="375313" y="2091546"/>
            <a:ext cx="5941695" cy="4218940"/>
          </a:xfrm>
          <a:prstGeom prst="rect">
            <a:avLst/>
          </a:prstGeom>
        </p:spPr>
      </p:pic>
      <p:sp>
        <p:nvSpPr>
          <p:cNvPr id="9" name="TextBox 8">
            <a:extLst>
              <a:ext uri="{FF2B5EF4-FFF2-40B4-BE49-F238E27FC236}">
                <a16:creationId xmlns:a16="http://schemas.microsoft.com/office/drawing/2014/main" id="{5677633C-C520-45E9-BE96-951DBA089547}"/>
              </a:ext>
            </a:extLst>
          </p:cNvPr>
          <p:cNvSpPr txBox="1"/>
          <p:nvPr/>
        </p:nvSpPr>
        <p:spPr>
          <a:xfrm>
            <a:off x="4815281" y="6457890"/>
            <a:ext cx="7487873" cy="369332"/>
          </a:xfrm>
          <a:prstGeom prst="rect">
            <a:avLst/>
          </a:prstGeom>
          <a:noFill/>
        </p:spPr>
        <p:txBody>
          <a:bodyPr wrap="square">
            <a:spAutoFit/>
          </a:bodyPr>
          <a:lstStyle/>
          <a:p>
            <a:r>
              <a:rPr lang="en-GB" sz="900">
                <a:solidFill>
                  <a:schemeClr val="tx2"/>
                </a:solidFill>
              </a:rPr>
              <a:t>Note: the colour legend relates to the percentage point difference from the London average, with blue below the average and red above. Fieldwork took place in Nov 21 with a pre-selected reference group, and some COVID restrictions were introduced after fieldwork began..</a:t>
            </a:r>
          </a:p>
        </p:txBody>
      </p:sp>
    </p:spTree>
    <p:extLst>
      <p:ext uri="{BB962C8B-B14F-4D97-AF65-F5344CB8AC3E}">
        <p14:creationId xmlns:p14="http://schemas.microsoft.com/office/powerpoint/2010/main" val="4014145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595018" y="365245"/>
            <a:ext cx="10751768" cy="923289"/>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a:solidFill>
                  <a:srgbClr val="353E43"/>
                </a:solidFill>
              </a:rPr>
              <a:t>OVER 1 IN 4 LONDONERS IN SOCIAL HOUSING STRUGGLING TO KEEP THEIR HOMES WARM </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426126" y="1418141"/>
            <a:ext cx="5546419" cy="1715552"/>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400"/>
              <a:t>In late 2021 and early 2022, 13% of adults in London said they couldn’t afford to keep their home warm enough in winter.</a:t>
            </a:r>
            <a:endParaRPr lang="en-GB" sz="1400" i="0" u="none" strike="noStrike" cap="none" spc="0" normalizeH="0" baseline="0" noProof="0">
              <a:ln>
                <a:noFill/>
              </a:ln>
              <a:solidFill>
                <a:srgbClr val="353E43"/>
              </a:solidFill>
              <a:effectLst/>
              <a:uLnTx/>
              <a:uFillTx/>
              <a:cs typeface="Arial"/>
            </a:endParaRPr>
          </a:p>
          <a:p>
            <a:pPr marL="285750" indent="-285750">
              <a:buClr>
                <a:srgbClr val="000000"/>
              </a:buClr>
              <a:buFont typeface="Arial" panose="020B0604020202020204" pitchFamily="34" charset="0"/>
              <a:buChar char="•"/>
              <a:defRPr/>
            </a:pPr>
            <a:endParaRPr lang="en-GB" sz="1400">
              <a:solidFill>
                <a:srgbClr val="353E43"/>
              </a:solidFill>
              <a:cs typeface="Arial"/>
              <a:sym typeface="Arial"/>
            </a:endParaRPr>
          </a:p>
          <a:p>
            <a:pPr marL="285750" indent="-285750">
              <a:buClr>
                <a:srgbClr val="000000"/>
              </a:buClr>
              <a:buFont typeface="Arial" panose="020B0604020202020204" pitchFamily="34" charset="0"/>
              <a:buChar char="•"/>
              <a:defRPr/>
            </a:pPr>
            <a:r>
              <a:rPr kumimoji="0" lang="en-GB" sz="1400" i="0" u="none" strike="noStrike" kern="0" cap="none" spc="0" normalizeH="0" baseline="0" noProof="0">
                <a:ln>
                  <a:noFill/>
                </a:ln>
                <a:solidFill>
                  <a:srgbClr val="353E43"/>
                </a:solidFill>
                <a:effectLst/>
                <a:uLnTx/>
                <a:uFillTx/>
                <a:cs typeface="Arial"/>
                <a:sym typeface="Arial"/>
              </a:rPr>
              <a:t>Difficulties staying warm were much more common among those living in social housing, 28% of whom said they couldn't afford to keep their home warm.</a:t>
            </a:r>
            <a:endParaRPr lang="en-GB" sz="1400" kern="0">
              <a:solidFill>
                <a:srgbClr val="353E43"/>
              </a:solidFill>
              <a:cs typeface="Arial"/>
            </a:endParaRPr>
          </a:p>
          <a:p>
            <a:pPr marL="285750" indent="-285750">
              <a:buClr>
                <a:srgbClr val="000000"/>
              </a:buClr>
              <a:buFont typeface="Arial" panose="020B0604020202020204" pitchFamily="34" charset="0"/>
              <a:buChar char="•"/>
              <a:defRPr/>
            </a:pPr>
            <a:endParaRPr lang="en-GB" sz="1400" kern="0">
              <a:solidFill>
                <a:srgbClr val="353E43"/>
              </a:solidFill>
              <a:cs typeface="Arial"/>
              <a:sym typeface="Arial"/>
            </a:endParaRPr>
          </a:p>
          <a:p>
            <a:pPr marL="285750" marR="0" lvl="0" indent="-285750" algn="l" defTabSz="914400">
              <a:lnSpc>
                <a:spcPct val="100000"/>
              </a:lnSpc>
              <a:spcBef>
                <a:spcPts val="0"/>
              </a:spcBef>
              <a:spcAft>
                <a:spcPts val="0"/>
              </a:spcAft>
              <a:buClr>
                <a:srgbClr val="000000"/>
              </a:buClr>
              <a:buSzTx/>
              <a:buFont typeface="Arial" panose="020B0604020202020204" pitchFamily="34" charset="0"/>
              <a:buChar char="•"/>
              <a:tabLst/>
              <a:defRPr/>
            </a:pPr>
            <a:r>
              <a:rPr kumimoji="0" lang="en-GB" sz="1400" i="0" u="none" strike="noStrike" kern="0" cap="none" spc="0" normalizeH="0" baseline="0" noProof="0">
                <a:ln>
                  <a:noFill/>
                </a:ln>
                <a:solidFill>
                  <a:srgbClr val="353E43"/>
                </a:solidFill>
                <a:effectLst/>
                <a:uLnTx/>
                <a:uFillTx/>
                <a:cs typeface="Arial"/>
                <a:sym typeface="Arial"/>
              </a:rPr>
              <a:t>Within the broad ethnicity categories shown here, particularly high proportions of Bangladeshi (24%), Pakistani (21%) and Black African (25%) and other (non-Caribbean) Black Londoners (31%) said they couldn’t afford to keep their homes warm enough.</a:t>
            </a:r>
            <a:endParaRPr lang="en-GB"/>
          </a:p>
          <a:p>
            <a:pPr marL="285750" indent="-285750">
              <a:buClr>
                <a:srgbClr val="000000"/>
              </a:buClr>
              <a:buFont typeface="Arial" panose="020B0604020202020204" pitchFamily="34" charset="0"/>
              <a:buChar char="•"/>
              <a:defRPr/>
            </a:pPr>
            <a:endParaRPr lang="en-GB" sz="1400" kern="0">
              <a:solidFill>
                <a:srgbClr val="353E43"/>
              </a:solidFill>
              <a:cs typeface="Arial"/>
              <a:sym typeface="Arial"/>
            </a:endParaRPr>
          </a:p>
          <a:p>
            <a:pPr marL="285750" indent="-285750">
              <a:buClr>
                <a:srgbClr val="000000"/>
              </a:buClr>
              <a:buFont typeface="Arial" panose="020B0604020202020204" pitchFamily="34" charset="0"/>
              <a:buChar char="•"/>
              <a:defRPr/>
            </a:pPr>
            <a:r>
              <a:rPr kumimoji="0" lang="en-GB" sz="1400" i="0" u="none" strike="noStrike" kern="0" cap="none" spc="0" normalizeH="0" baseline="0" noProof="0">
                <a:ln>
                  <a:noFill/>
                </a:ln>
                <a:solidFill>
                  <a:srgbClr val="353E43"/>
                </a:solidFill>
                <a:effectLst/>
                <a:uLnTx/>
                <a:uFillTx/>
                <a:cs typeface="Arial"/>
                <a:sym typeface="Arial"/>
              </a:rPr>
              <a:t>The fieldwork for this survey largely took place in November and December 2021, before the onset of the energy costs crisis. Many more households are likely to be living in cold homes, with increased damp and mould, as household energy bills continue to rise into 2023.</a:t>
            </a:r>
            <a:r>
              <a:rPr lang="en-GB" sz="1400" kern="0">
                <a:solidFill>
                  <a:srgbClr val="353E43"/>
                </a:solidFill>
                <a:cs typeface="Arial"/>
                <a:sym typeface="Arial"/>
              </a:rPr>
              <a:t> </a:t>
            </a:r>
            <a:endParaRPr lang="en-GB" sz="1400" i="0" u="none" strike="noStrike" kern="0" cap="none" spc="0" normalizeH="0" baseline="0" noProof="0">
              <a:ln>
                <a:noFill/>
              </a:ln>
              <a:solidFill>
                <a:srgbClr val="353E43"/>
              </a:solidFill>
              <a:effectLst/>
              <a:uLnTx/>
              <a:uFillTx/>
              <a:cs typeface="Arial"/>
            </a:endParaRPr>
          </a:p>
          <a:p>
            <a:pPr marL="285750" indent="-285750">
              <a:buClr>
                <a:srgbClr val="000000"/>
              </a:buClr>
              <a:buFont typeface="Arial" panose="020B0604020202020204" pitchFamily="34" charset="0"/>
              <a:buChar char="•"/>
              <a:defRPr/>
            </a:pPr>
            <a:endParaRPr lang="en-GB" sz="1400" kern="0">
              <a:solidFill>
                <a:srgbClr val="353E43"/>
              </a:solidFill>
              <a:cs typeface="Arial"/>
              <a:sym typeface="Arial"/>
            </a:endParaRPr>
          </a:p>
          <a:p>
            <a:pPr marL="285750" indent="-285750">
              <a:buClr>
                <a:srgbClr val="000000"/>
              </a:buClr>
              <a:buFont typeface="Arial" panose="020B0604020202020204" pitchFamily="34" charset="0"/>
              <a:buChar char="•"/>
              <a:defRPr/>
            </a:pPr>
            <a:r>
              <a:rPr kumimoji="0" lang="en-GB" sz="1400" i="0" u="none" strike="noStrike" kern="0" cap="none" spc="0" normalizeH="0" baseline="0" noProof="0">
                <a:ln>
                  <a:noFill/>
                </a:ln>
                <a:solidFill>
                  <a:srgbClr val="353E43"/>
                </a:solidFill>
                <a:effectLst/>
                <a:uLnTx/>
                <a:uFillTx/>
                <a:cs typeface="Arial"/>
                <a:sym typeface="Arial"/>
              </a:rPr>
              <a:t>Groups experiencing particularly high levels of exclusion and inequalities</a:t>
            </a:r>
            <a:r>
              <a:rPr lang="en-GB" sz="1400" kern="0">
                <a:solidFill>
                  <a:srgbClr val="353E43"/>
                </a:solidFill>
                <a:cs typeface="Arial"/>
                <a:sym typeface="Arial"/>
              </a:rPr>
              <a:t>, or inclusion health</a:t>
            </a:r>
            <a:r>
              <a:rPr kumimoji="0" lang="en-GB" sz="1400" i="0" u="none" strike="noStrike" kern="0" cap="none" spc="0" normalizeH="0" baseline="0" noProof="0">
                <a:ln>
                  <a:noFill/>
                </a:ln>
                <a:solidFill>
                  <a:srgbClr val="353E43"/>
                </a:solidFill>
                <a:effectLst/>
                <a:uLnTx/>
                <a:uFillTx/>
                <a:cs typeface="Arial"/>
                <a:sym typeface="Arial"/>
              </a:rPr>
              <a:t> </a:t>
            </a:r>
            <a:r>
              <a:rPr lang="en-GB" sz="1400" kern="0">
                <a:solidFill>
                  <a:srgbClr val="353E43"/>
                </a:solidFill>
                <a:cs typeface="Arial"/>
                <a:sym typeface="Arial"/>
              </a:rPr>
              <a:t>groups, </a:t>
            </a:r>
            <a:r>
              <a:rPr kumimoji="0" lang="en-GB" sz="1400" i="0" u="none" strike="noStrike" kern="0" cap="none" spc="0" normalizeH="0" baseline="0" noProof="0">
                <a:ln>
                  <a:noFill/>
                </a:ln>
                <a:solidFill>
                  <a:srgbClr val="353E43"/>
                </a:solidFill>
                <a:effectLst/>
                <a:uLnTx/>
                <a:uFillTx/>
                <a:cs typeface="Arial"/>
                <a:sym typeface="Arial"/>
              </a:rPr>
              <a:t>may </a:t>
            </a:r>
            <a:r>
              <a:rPr lang="en-GB" sz="1400" kern="0">
                <a:solidFill>
                  <a:srgbClr val="353E43"/>
                </a:solidFill>
                <a:cs typeface="Arial"/>
                <a:sym typeface="Arial"/>
              </a:rPr>
              <a:t>experience greater challenges keeping warm, but there remains a lack of evidence on this.</a:t>
            </a:r>
            <a:endParaRPr kumimoji="0" lang="en-GB" sz="1600" b="1" i="0" u="none" strike="noStrike" kern="0" cap="none" spc="0" normalizeH="0" baseline="0" noProof="0">
              <a:ln>
                <a:noFill/>
              </a:ln>
              <a:solidFill>
                <a:srgbClr val="353E43"/>
              </a:solidFill>
              <a:effectLst/>
              <a:uLnTx/>
              <a:uFillTx/>
              <a:latin typeface="Arial"/>
              <a:cs typeface="Arial"/>
              <a:sym typeface="Arial"/>
            </a:endParaRPr>
          </a:p>
        </p:txBody>
      </p:sp>
      <p:sp>
        <p:nvSpPr>
          <p:cNvPr id="10" name="Rectangle 9">
            <a:extLst>
              <a:ext uri="{FF2B5EF4-FFF2-40B4-BE49-F238E27FC236}">
                <a16:creationId xmlns:a16="http://schemas.microsoft.com/office/drawing/2014/main" id="{85BA3CEF-502F-4979-BC2C-1A8340380DE4}"/>
              </a:ext>
            </a:extLst>
          </p:cNvPr>
          <p:cNvSpPr/>
          <p:nvPr/>
        </p:nvSpPr>
        <p:spPr>
          <a:xfrm>
            <a:off x="838200" y="6372000"/>
            <a:ext cx="2712244" cy="553998"/>
          </a:xfrm>
          <a:prstGeom prst="rect">
            <a:avLst/>
          </a:prstGeom>
        </p:spPr>
        <p:txBody>
          <a:bodyPr wrap="square">
            <a:spAutoFit/>
          </a:bodyPr>
          <a:lstStyle/>
          <a:p>
            <a:r>
              <a:rPr lang="en-US" sz="1000">
                <a:solidFill>
                  <a:srgbClr val="FFFFFF">
                    <a:lumMod val="50000"/>
                  </a:srgbClr>
                </a:solidFill>
                <a:cs typeface="Arial" panose="020B0604020202020204" pitchFamily="34" charset="0"/>
              </a:rPr>
              <a:t>Source: </a:t>
            </a:r>
            <a:r>
              <a:rPr lang="en-GB" sz="1000">
                <a:solidFill>
                  <a:srgbClr val="FFFFFF">
                    <a:lumMod val="50000"/>
                  </a:srgbClr>
                </a:solidFill>
                <a:cs typeface="Arial" panose="020B0604020202020204" pitchFamily="34" charset="0"/>
              </a:rPr>
              <a:t>GLA, </a:t>
            </a:r>
            <a:r>
              <a:rPr lang="en-GB" sz="1000">
                <a:solidFill>
                  <a:srgbClr val="FFFFFF">
                    <a:lumMod val="50000"/>
                  </a:srgbClr>
                </a:solidFill>
                <a:cs typeface="Arial" panose="020B0604020202020204" pitchFamily="34" charset="0"/>
                <a:hlinkClick r:id="rId3"/>
              </a:rPr>
              <a:t>Survey of Londoners 2021-22. </a:t>
            </a:r>
            <a:endParaRPr lang="en-GB" sz="1000">
              <a:solidFill>
                <a:srgbClr val="FFFFFF">
                  <a:lumMod val="50000"/>
                </a:srgbClr>
              </a:solidFill>
              <a:cs typeface="Arial" panose="020B0604020202020204" pitchFamily="34" charset="0"/>
            </a:endParaRPr>
          </a:p>
          <a:p>
            <a:endParaRPr lang="en-GB" sz="1000">
              <a:solidFill>
                <a:srgbClr val="FFFFFF">
                  <a:lumMod val="50000"/>
                </a:srgbClr>
              </a:solidFill>
              <a:cs typeface="Arial" panose="020B0604020202020204" pitchFamily="34" charset="0"/>
            </a:endParaRPr>
          </a:p>
          <a:p>
            <a:endParaRPr lang="en-US" sz="1000">
              <a:solidFill>
                <a:srgbClr val="FFFFFF">
                  <a:lumMod val="50000"/>
                </a:srgbClr>
              </a:solidFill>
              <a:cs typeface="Arial" panose="020B0604020202020204" pitchFamily="34" charset="0"/>
            </a:endParaRPr>
          </a:p>
        </p:txBody>
      </p:sp>
      <p:pic>
        <p:nvPicPr>
          <p:cNvPr id="9" name="Picture 8" descr="Chart&#10;&#10;Description automatically generated">
            <a:extLst>
              <a:ext uri="{FF2B5EF4-FFF2-40B4-BE49-F238E27FC236}">
                <a16:creationId xmlns:a16="http://schemas.microsoft.com/office/drawing/2014/main" id="{435850BA-2053-4E62-8105-9045064B9BDF}"/>
              </a:ext>
            </a:extLst>
          </p:cNvPr>
          <p:cNvPicPr>
            <a:picLocks noChangeAspect="1"/>
          </p:cNvPicPr>
          <p:nvPr/>
        </p:nvPicPr>
        <p:blipFill>
          <a:blip r:embed="rId4"/>
          <a:stretch>
            <a:fillRect/>
          </a:stretch>
        </p:blipFill>
        <p:spPr>
          <a:xfrm>
            <a:off x="6199028" y="2275917"/>
            <a:ext cx="5677221" cy="4031148"/>
          </a:xfrm>
          <a:prstGeom prst="rect">
            <a:avLst/>
          </a:prstGeom>
        </p:spPr>
      </p:pic>
      <p:sp>
        <p:nvSpPr>
          <p:cNvPr id="7" name="TextBox 6">
            <a:extLst>
              <a:ext uri="{FF2B5EF4-FFF2-40B4-BE49-F238E27FC236}">
                <a16:creationId xmlns:a16="http://schemas.microsoft.com/office/drawing/2014/main" id="{58BA0CDC-60C0-426E-A3A6-30512ED2883E}"/>
              </a:ext>
            </a:extLst>
          </p:cNvPr>
          <p:cNvSpPr txBox="1"/>
          <p:nvPr/>
        </p:nvSpPr>
        <p:spPr>
          <a:xfrm>
            <a:off x="6195495" y="1517816"/>
            <a:ext cx="5972544" cy="1077218"/>
          </a:xfrm>
          <a:prstGeom prst="rect">
            <a:avLst/>
          </a:prstGeom>
          <a:noFill/>
        </p:spPr>
        <p:txBody>
          <a:bodyPr wrap="square" lIns="91440" tIns="45720" rIns="91440" bIns="45720" anchor="t">
            <a:spAutoFit/>
          </a:bodyPr>
          <a:lstStyle/>
          <a:p>
            <a:pPr>
              <a:buClr>
                <a:srgbClr val="000000"/>
              </a:buClr>
              <a:defRPr/>
            </a:pPr>
            <a:r>
              <a:rPr kumimoji="0" lang="en-GB" sz="1600" b="1" i="0" u="none" strike="noStrike" kern="1200" cap="none" spc="0" normalizeH="0" baseline="0" noProof="0">
                <a:ln>
                  <a:noFill/>
                </a:ln>
                <a:solidFill>
                  <a:srgbClr val="353E43"/>
                </a:solidFill>
                <a:effectLst/>
                <a:uLnTx/>
                <a:uFillTx/>
                <a:latin typeface="Arial"/>
                <a:cs typeface="Arial"/>
                <a:sym typeface="Arial"/>
              </a:rPr>
              <a:t>Fig 6. Differences in the proportion of Londoners who </a:t>
            </a:r>
            <a:r>
              <a:rPr lang="en-GB" sz="1600" b="1">
                <a:solidFill>
                  <a:srgbClr val="353E43"/>
                </a:solidFill>
                <a:latin typeface="Arial"/>
                <a:cs typeface="Arial"/>
                <a:sym typeface="Arial"/>
              </a:rPr>
              <a:t>say they can't keep their home warm compared to London average, </a:t>
            </a:r>
            <a:r>
              <a:rPr kumimoji="0" lang="en-GB" sz="1600" b="1" i="0" u="none" strike="noStrike" kern="1200" cap="none" spc="0" normalizeH="0" baseline="0" noProof="0">
                <a:ln>
                  <a:noFill/>
                </a:ln>
                <a:solidFill>
                  <a:srgbClr val="353E43"/>
                </a:solidFill>
                <a:effectLst/>
                <a:uLnTx/>
                <a:uFillTx/>
                <a:latin typeface="Arial"/>
                <a:cs typeface="Arial"/>
                <a:sym typeface="Arial"/>
              </a:rPr>
              <a:t>by group</a:t>
            </a:r>
            <a:r>
              <a:rPr lang="en-GB" sz="1600" b="1">
                <a:solidFill>
                  <a:srgbClr val="353E43"/>
                </a:solidFill>
                <a:latin typeface="Arial"/>
                <a:cs typeface="Arial"/>
                <a:sym typeface="Arial"/>
              </a:rPr>
              <a:t> (2021-22)</a:t>
            </a:r>
            <a:endParaRPr lang="en-GB" sz="1600">
              <a:ea typeface="+mn-lt"/>
              <a:cs typeface="+mn-lt"/>
              <a:sym typeface="Arial"/>
            </a:endParaRPr>
          </a:p>
          <a:p>
            <a:pPr>
              <a:defRPr/>
            </a:pPr>
            <a:endParaRPr lang="en-GB" sz="1600" b="1" i="0" u="none" strike="noStrike" kern="1200" cap="none"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3D222AD-DEE2-4B93-9BC7-BD5E27D559B9}"/>
              </a:ext>
            </a:extLst>
          </p:cNvPr>
          <p:cNvSpPr txBox="1"/>
          <p:nvPr/>
        </p:nvSpPr>
        <p:spPr>
          <a:xfrm>
            <a:off x="6022659" y="6304967"/>
            <a:ext cx="5824756" cy="507831"/>
          </a:xfrm>
          <a:prstGeom prst="rect">
            <a:avLst/>
          </a:prstGeom>
          <a:noFill/>
        </p:spPr>
        <p:txBody>
          <a:bodyPr wrap="square">
            <a:spAutoFit/>
          </a:bodyPr>
          <a:lstStyle/>
          <a:p>
            <a:r>
              <a:rPr lang="en-GB" sz="900">
                <a:solidFill>
                  <a:schemeClr val="tx2"/>
                </a:solidFill>
              </a:rPr>
              <a:t>Note: the colour legend relates to the percentage point difference from the London average, with blue below the average and red above. Fieldwork took place in Nov 21 with a pre-selected reference group, and some COVID restrictions were introduced after fieldwork began, potentially impacting results.</a:t>
            </a:r>
          </a:p>
        </p:txBody>
      </p:sp>
    </p:spTree>
    <p:extLst>
      <p:ext uri="{BB962C8B-B14F-4D97-AF65-F5344CB8AC3E}">
        <p14:creationId xmlns:p14="http://schemas.microsoft.com/office/powerpoint/2010/main" val="1394675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439182" y="491820"/>
            <a:ext cx="11389360" cy="915514"/>
          </a:xfrm>
          <a:noFill/>
          <a:ln>
            <a:noFill/>
          </a:ln>
        </p:spPr>
        <p:style>
          <a:lnRef idx="2">
            <a:schemeClr val="dk1">
              <a:shade val="50000"/>
            </a:schemeClr>
          </a:lnRef>
          <a:fillRef idx="1">
            <a:schemeClr val="dk1"/>
          </a:fillRef>
          <a:effectRef idx="0">
            <a:schemeClr val="dk1"/>
          </a:effectRef>
          <a:fontRef idx="minor">
            <a:schemeClr val="lt1"/>
          </a:fontRef>
        </p:style>
        <p:txBody>
          <a:bodyPr wrap="square" anchor="t" anchorCtr="0">
            <a:spAutoFit/>
          </a:bodyPr>
          <a:lstStyle/>
          <a:p>
            <a:r>
              <a:rPr lang="en-GB" sz="3000" spc="190">
                <a:solidFill>
                  <a:schemeClr val="tx1"/>
                </a:solidFill>
              </a:rPr>
              <a:t>LONDONERS ALMOST TWICE AS LIKELY TO DIE FROM HEAT-RELATED CAUSES THAN ENGLAND AVERAGE</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cs typeface="Arial"/>
              <a:sym typeface="Arial"/>
            </a:endParaRPr>
          </a:p>
        </p:txBody>
      </p:sp>
      <p:sp>
        <p:nvSpPr>
          <p:cNvPr id="10" name="Rectangle 9">
            <a:extLst>
              <a:ext uri="{FF2B5EF4-FFF2-40B4-BE49-F238E27FC236}">
                <a16:creationId xmlns:a16="http://schemas.microsoft.com/office/drawing/2014/main" id="{85BA3CEF-502F-4979-BC2C-1A8340380DE4}"/>
              </a:ext>
            </a:extLst>
          </p:cNvPr>
          <p:cNvSpPr/>
          <p:nvPr/>
        </p:nvSpPr>
        <p:spPr>
          <a:xfrm>
            <a:off x="20124" y="6587236"/>
            <a:ext cx="10751768" cy="1015663"/>
          </a:xfrm>
          <a:prstGeom prst="rect">
            <a:avLst/>
          </a:prstGeom>
        </p:spPr>
        <p:txBody>
          <a:bodyPr wrap="square" lIns="91440" tIns="45720" rIns="91440" bIns="45720" anchor="t">
            <a:spAutoFit/>
          </a:bodyPr>
          <a:lstStyle/>
          <a:p>
            <a:r>
              <a:rPr lang="en-US" sz="1000" dirty="0">
                <a:cs typeface="Arial"/>
              </a:rPr>
              <a:t>Source: (1) </a:t>
            </a:r>
            <a:r>
              <a:rPr lang="en-US" sz="1000" dirty="0">
                <a:cs typeface="Arial"/>
                <a:hlinkClick r:id="rId3"/>
              </a:rPr>
              <a:t>IHE Evidence Review, 2022 </a:t>
            </a:r>
            <a:r>
              <a:rPr lang="en-US" sz="1000" dirty="0">
                <a:cs typeface="Arial"/>
              </a:rPr>
              <a:t>(2)</a:t>
            </a:r>
            <a:r>
              <a:rPr lang="en-GB" sz="1000" dirty="0">
                <a:cs typeface="Arial"/>
              </a:rPr>
              <a:t> GLA </a:t>
            </a:r>
            <a:r>
              <a:rPr lang="en-GB" sz="1000" dirty="0">
                <a:cs typeface="Arial"/>
                <a:hlinkClick r:id="rId4"/>
              </a:rPr>
              <a:t>Mortality Risk from High Temperatures in London</a:t>
            </a:r>
            <a:r>
              <a:rPr lang="en-GB" sz="1000" dirty="0">
                <a:cs typeface="Arial"/>
              </a:rPr>
              <a:t>, 2006 (3) </a:t>
            </a:r>
            <a:r>
              <a:rPr lang="en-GB" sz="1000" dirty="0">
                <a:cs typeface="Arial"/>
                <a:hlinkClick r:id="rId5"/>
              </a:rPr>
              <a:t>Bloomberg, London Climate Risk,</a:t>
            </a:r>
            <a:r>
              <a:rPr lang="en-GB" sz="1000" dirty="0">
                <a:cs typeface="Arial"/>
              </a:rPr>
              <a:t> 2022</a:t>
            </a:r>
            <a:endParaRPr lang="en-GB" dirty="0"/>
          </a:p>
          <a:p>
            <a:endParaRPr lang="en-GB" sz="1000">
              <a:cs typeface="Arial" panose="020B0604020202020204" pitchFamily="34" charset="0"/>
            </a:endParaRPr>
          </a:p>
          <a:p>
            <a:endParaRPr lang="en-GB" sz="1000">
              <a:cs typeface="Arial" panose="020B0604020202020204" pitchFamily="34" charset="0"/>
            </a:endParaRPr>
          </a:p>
          <a:p>
            <a:endParaRPr lang="en-GB" sz="1000">
              <a:cs typeface="Arial" panose="020B0604020202020204" pitchFamily="34" charset="0"/>
            </a:endParaRPr>
          </a:p>
          <a:p>
            <a:endParaRPr lang="en-GB" sz="1000">
              <a:solidFill>
                <a:srgbClr val="FFFFFF">
                  <a:lumMod val="50000"/>
                </a:srgbClr>
              </a:solidFill>
              <a:cs typeface="Arial" panose="020B0604020202020204" pitchFamily="34" charset="0"/>
            </a:endParaRPr>
          </a:p>
          <a:p>
            <a:endParaRPr lang="en-US" sz="1000">
              <a:solidFill>
                <a:srgbClr val="FFFFFF">
                  <a:lumMod val="50000"/>
                </a:srgbClr>
              </a:solidFill>
              <a:cs typeface="Arial" panose="020B0604020202020204" pitchFamily="34" charset="0"/>
            </a:endParaRPr>
          </a:p>
        </p:txBody>
      </p:sp>
      <p:sp>
        <p:nvSpPr>
          <p:cNvPr id="12" name="TextBox 11">
            <a:extLst>
              <a:ext uri="{FF2B5EF4-FFF2-40B4-BE49-F238E27FC236}">
                <a16:creationId xmlns:a16="http://schemas.microsoft.com/office/drawing/2014/main" id="{0602BB9A-6D39-499C-B127-48D60A43EC28}"/>
              </a:ext>
            </a:extLst>
          </p:cNvPr>
          <p:cNvSpPr txBox="1"/>
          <p:nvPr/>
        </p:nvSpPr>
        <p:spPr>
          <a:xfrm>
            <a:off x="5948782" y="1511883"/>
            <a:ext cx="5816031" cy="5078313"/>
          </a:xfrm>
          <a:prstGeom prst="rect">
            <a:avLst/>
          </a:prstGeom>
          <a:noFill/>
        </p:spPr>
        <p:txBody>
          <a:bodyPr wrap="square" lIns="91440" tIns="45720" rIns="91440" bIns="45720" anchor="t">
            <a:spAutoFit/>
          </a:bodyPr>
          <a:lstStyle/>
          <a:p>
            <a:endParaRPr lang="en-GB" sz="1200">
              <a:ea typeface="+mn-lt"/>
              <a:cs typeface="+mn-lt"/>
            </a:endParaRPr>
          </a:p>
          <a:p>
            <a:pPr marL="171450" indent="-171450">
              <a:buFont typeface="Arial" panose="020B0604020202020204" pitchFamily="34" charset="0"/>
              <a:buChar char="•"/>
            </a:pPr>
            <a:r>
              <a:rPr lang="en-GB" sz="1400">
                <a:ea typeface="+mn-lt"/>
                <a:cs typeface="+mn-lt"/>
              </a:rPr>
              <a:t>Climate change is widely accepted to be one of the greatest threats to human health, with London facing increasing risks associated with rising temperatures. </a:t>
            </a:r>
          </a:p>
          <a:p>
            <a:pPr marL="171450" indent="-171450">
              <a:buFont typeface="Arial" panose="020B0604020202020204" pitchFamily="34" charset="0"/>
              <a:buChar char="•"/>
            </a:pPr>
            <a:r>
              <a:rPr lang="en-GB" sz="1400">
                <a:ea typeface="+mn-lt"/>
                <a:cs typeface="+mn-lt"/>
              </a:rPr>
              <a:t>Between 2000 and 2019, Londoners were almost twice as likely to die from heat-related causes than average for England.</a:t>
            </a:r>
            <a:r>
              <a:rPr lang="en-GB" sz="1400" baseline="30000">
                <a:ea typeface="+mn-lt"/>
                <a:cs typeface="+mn-lt"/>
              </a:rPr>
              <a:t>1 </a:t>
            </a:r>
            <a:endParaRPr lang="en-GB" baseline="30000">
              <a:ea typeface="+mn-lt"/>
              <a:cs typeface="+mn-lt"/>
            </a:endParaRPr>
          </a:p>
          <a:p>
            <a:pPr marL="171450" indent="-171450">
              <a:buFont typeface="Arial" panose="020B0604020202020204" pitchFamily="34" charset="0"/>
              <a:buChar char="•"/>
            </a:pPr>
            <a:r>
              <a:rPr lang="en-GB" sz="1400">
                <a:ea typeface="+mn-lt"/>
                <a:cs typeface="+mn-lt"/>
              </a:rPr>
              <a:t>Vulnerability to heat is not felt equally across populations, and exposure can depend on factors such geographical location, housing stock, socioeconomic factors and individual vulnerabilities.</a:t>
            </a:r>
            <a:endParaRPr lang="en-GB">
              <a:cs typeface="Arial"/>
            </a:endParaRPr>
          </a:p>
          <a:p>
            <a:pPr marL="171450" indent="-171450">
              <a:buFont typeface="Arial" panose="020B0604020202020204" pitchFamily="34" charset="0"/>
              <a:buChar char="•"/>
            </a:pPr>
            <a:r>
              <a:rPr lang="en-GB" sz="1400">
                <a:ea typeface="+mn-lt"/>
                <a:cs typeface="+mn-lt"/>
              </a:rPr>
              <a:t>There is a lack of granular data available in the public domain on overheating risk in London. Existing data includes - </a:t>
            </a:r>
          </a:p>
          <a:p>
            <a:pPr marL="628650" lvl="1" indent="-171450">
              <a:buFont typeface="Arial" panose="020B0604020202020204" pitchFamily="34" charset="0"/>
              <a:buChar char="•"/>
            </a:pPr>
            <a:r>
              <a:rPr lang="en-GB" sz="1400" b="1">
                <a:ea typeface="+mn-lt"/>
                <a:cs typeface="+mn-lt"/>
              </a:rPr>
              <a:t>2006 GLA mapping of Mortality Risk from High Temperatures in London</a:t>
            </a:r>
            <a:r>
              <a:rPr lang="en-GB" sz="1400">
                <a:ea typeface="+mn-lt"/>
                <a:cs typeface="+mn-lt"/>
              </a:rPr>
              <a:t>, demonstrating vulnerability to heat across the "Triple Jeopardy" metrics of the Urban Heat Island – the phenomenon where temperatures are relatively higher in cities compared to surrounding rural areas; housing stock; and Population age.</a:t>
            </a:r>
            <a:r>
              <a:rPr lang="en-GB" sz="1400" baseline="30000">
                <a:ea typeface="+mn-lt"/>
                <a:cs typeface="+mn-lt"/>
              </a:rPr>
              <a:t>2</a:t>
            </a:r>
          </a:p>
          <a:p>
            <a:pPr marL="628650" lvl="1" indent="-171450">
              <a:buFont typeface="Arial" panose="020B0604020202020204" pitchFamily="34" charset="0"/>
              <a:buChar char="•"/>
            </a:pPr>
            <a:r>
              <a:rPr lang="en-GB" sz="1400" b="1">
                <a:ea typeface="+mn-lt"/>
                <a:cs typeface="+mn-lt"/>
              </a:rPr>
              <a:t>2022 Bloomberg Spatial Analysis of Climate Risk Across Greater London</a:t>
            </a:r>
            <a:r>
              <a:rPr lang="en-GB" sz="1400">
                <a:ea typeface="+mn-lt"/>
                <a:cs typeface="+mn-lt"/>
              </a:rPr>
              <a:t>. The Bloomberg Heat Risk map can be used as a guide for heat risk in the city, alongside local data and intelligence on the quality of housing and vulnerability of the population.</a:t>
            </a:r>
            <a:r>
              <a:rPr lang="en-GB" sz="1400" baseline="30000">
                <a:ea typeface="+mn-lt"/>
                <a:cs typeface="+mn-lt"/>
              </a:rPr>
              <a:t>3</a:t>
            </a:r>
            <a:endParaRPr lang="en-GB" sz="1400" baseline="30000">
              <a:cs typeface="Arial"/>
            </a:endParaRPr>
          </a:p>
          <a:p>
            <a:pPr marL="171450" indent="-171450">
              <a:buFont typeface="Arial" panose="020B0604020202020204" pitchFamily="34" charset="0"/>
              <a:buChar char="•"/>
            </a:pPr>
            <a:endParaRPr lang="en-GB">
              <a:cs typeface="Arial"/>
            </a:endParaRPr>
          </a:p>
        </p:txBody>
      </p:sp>
      <p:sp>
        <p:nvSpPr>
          <p:cNvPr id="7" name="TextBox 6">
            <a:extLst>
              <a:ext uri="{FF2B5EF4-FFF2-40B4-BE49-F238E27FC236}">
                <a16:creationId xmlns:a16="http://schemas.microsoft.com/office/drawing/2014/main" id="{FE795BB5-DF5D-4A12-BA36-763BF3165967}"/>
              </a:ext>
            </a:extLst>
          </p:cNvPr>
          <p:cNvSpPr txBox="1"/>
          <p:nvPr/>
        </p:nvSpPr>
        <p:spPr>
          <a:xfrm>
            <a:off x="350930" y="1620455"/>
            <a:ext cx="5972544" cy="338554"/>
          </a:xfrm>
          <a:prstGeom prst="rect">
            <a:avLst/>
          </a:prstGeom>
          <a:noFill/>
        </p:spPr>
        <p:txBody>
          <a:bodyPr wrap="square" lIns="91440" tIns="45720" rIns="91440" bIns="45720" anchor="t">
            <a:spAutoFit/>
          </a:bodyPr>
          <a:lstStyle/>
          <a:p>
            <a:pPr>
              <a:buClr>
                <a:srgbClr val="000000"/>
              </a:buClr>
              <a:defRPr/>
            </a:pPr>
            <a:r>
              <a:rPr kumimoji="0" lang="en-GB" sz="1600" b="1" i="0" u="none" strike="noStrike" kern="1200" cap="none" spc="0" normalizeH="0" baseline="0" noProof="0">
                <a:ln>
                  <a:noFill/>
                </a:ln>
                <a:solidFill>
                  <a:srgbClr val="353E43"/>
                </a:solidFill>
                <a:effectLst/>
                <a:uLnTx/>
                <a:uFillTx/>
                <a:latin typeface="Arial"/>
                <a:cs typeface="Arial"/>
                <a:sym typeface="Arial"/>
              </a:rPr>
              <a:t>Fig </a:t>
            </a:r>
            <a:r>
              <a:rPr lang="en-GB" sz="1600" b="1">
                <a:solidFill>
                  <a:srgbClr val="353E43"/>
                </a:solidFill>
                <a:latin typeface="Arial"/>
                <a:cs typeface="Arial"/>
                <a:sym typeface="Arial"/>
              </a:rPr>
              <a:t>7. Bloomberg London Heat Risk map</a:t>
            </a:r>
            <a:r>
              <a:rPr kumimoji="0" lang="en-GB" sz="1600" b="1" i="0" u="none" strike="noStrike" kern="1200" cap="none" spc="0" normalizeH="0" baseline="0" noProof="0">
                <a:ln>
                  <a:noFill/>
                </a:ln>
                <a:solidFill>
                  <a:srgbClr val="353E43"/>
                </a:solidFill>
                <a:effectLst/>
                <a:uLnTx/>
                <a:uFillTx/>
                <a:latin typeface="Arial"/>
                <a:cs typeface="Arial"/>
                <a:sym typeface="Arial"/>
              </a:rPr>
              <a:t>, </a:t>
            </a:r>
            <a:r>
              <a:rPr lang="en-GB" sz="1600" b="1">
                <a:solidFill>
                  <a:srgbClr val="353E43"/>
                </a:solidFill>
                <a:latin typeface="Arial"/>
                <a:cs typeface="Arial"/>
                <a:sym typeface="Arial"/>
              </a:rPr>
              <a:t>2022</a:t>
            </a:r>
            <a:endParaRPr kumimoji="0" lang="en-GB" sz="1600" b="1" i="0" u="none" strike="noStrike" kern="1200" cap="none" spc="-1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pic>
        <p:nvPicPr>
          <p:cNvPr id="2" name="Picture 2" descr="Map&#10;&#10;Description automatically generated">
            <a:extLst>
              <a:ext uri="{FF2B5EF4-FFF2-40B4-BE49-F238E27FC236}">
                <a16:creationId xmlns:a16="http://schemas.microsoft.com/office/drawing/2014/main" id="{8CC18EA8-2CBD-0BE6-9C7C-03E62188C97F}"/>
              </a:ext>
            </a:extLst>
          </p:cNvPr>
          <p:cNvPicPr>
            <a:picLocks noChangeAspect="1"/>
          </p:cNvPicPr>
          <p:nvPr/>
        </p:nvPicPr>
        <p:blipFill>
          <a:blip r:embed="rId6"/>
          <a:stretch>
            <a:fillRect/>
          </a:stretch>
        </p:blipFill>
        <p:spPr>
          <a:xfrm>
            <a:off x="438585" y="2057956"/>
            <a:ext cx="5565709" cy="4168155"/>
          </a:xfrm>
          <a:prstGeom prst="rect">
            <a:avLst/>
          </a:prstGeom>
        </p:spPr>
      </p:pic>
    </p:spTree>
    <p:extLst>
      <p:ext uri="{BB962C8B-B14F-4D97-AF65-F5344CB8AC3E}">
        <p14:creationId xmlns:p14="http://schemas.microsoft.com/office/powerpoint/2010/main" val="4002084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353D42"/>
        </a:solidFill>
        <a:effectLst/>
      </p:bgPr>
    </p:bg>
    <p:spTree>
      <p:nvGrpSpPr>
        <p:cNvPr id="1" name="Shape 237"/>
        <p:cNvGrpSpPr/>
        <p:nvPr/>
      </p:nvGrpSpPr>
      <p:grpSpPr>
        <a:xfrm>
          <a:off x="0" y="0"/>
          <a:ext cx="0" cy="0"/>
          <a:chOff x="0" y="0"/>
          <a:chExt cx="0" cy="0"/>
        </a:xfrm>
      </p:grpSpPr>
      <p:sp>
        <p:nvSpPr>
          <p:cNvPr id="238" name="Google Shape;238;p2"/>
          <p:cNvSpPr txBox="1">
            <a:spLocks noGrp="1"/>
          </p:cNvSpPr>
          <p:nvPr>
            <p:ph type="title"/>
          </p:nvPr>
        </p:nvSpPr>
        <p:spPr>
          <a:xfrm>
            <a:off x="986467" y="2556741"/>
            <a:ext cx="10626063" cy="507791"/>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chemeClr val="lt1"/>
              </a:buClr>
              <a:buSzPts val="3000"/>
              <a:buFont typeface="Arial"/>
              <a:buNone/>
            </a:pPr>
            <a:r>
              <a:rPr lang="en-GB" sz="3000" spc="190">
                <a:solidFill>
                  <a:schemeClr val="lt1"/>
                </a:solidFill>
                <a:latin typeface="Arial"/>
                <a:ea typeface="Arial"/>
                <a:cs typeface="Arial"/>
                <a:sym typeface="Arial"/>
              </a:rPr>
              <a:t>PART 3: HOUSING SECURITY</a:t>
            </a:r>
            <a:endParaRPr sz="3000" spc="190">
              <a:solidFill>
                <a:schemeClr val="lt1"/>
              </a:solidFill>
              <a:latin typeface="Arial"/>
              <a:ea typeface="Arial"/>
              <a:cs typeface="Arial"/>
              <a:sym typeface="Arial"/>
            </a:endParaRPr>
          </a:p>
        </p:txBody>
      </p:sp>
      <p:sp>
        <p:nvSpPr>
          <p:cNvPr id="240" name="Google Shape;240;p2"/>
          <p:cNvSpPr txBox="1">
            <a:spLocks noGrp="1"/>
          </p:cNvSpPr>
          <p:nvPr>
            <p:ph type="body" idx="2"/>
          </p:nvPr>
        </p:nvSpPr>
        <p:spPr>
          <a:xfrm>
            <a:off x="666542" y="3577885"/>
            <a:ext cx="10945985" cy="267417"/>
          </a:xfrm>
          <a:prstGeom prst="rect">
            <a:avLst/>
          </a:prstGeom>
          <a:noFill/>
          <a:ln>
            <a:noFill/>
          </a:ln>
        </p:spPr>
        <p:txBody>
          <a:bodyPr spcFirstLastPara="1" wrap="square" lIns="0" tIns="0" rIns="0" bIns="0" anchor="t" anchorCtr="0">
            <a:noAutofit/>
          </a:bodyPr>
          <a:lstStyle/>
          <a:p>
            <a:pPr marL="0" lvl="0" indent="0">
              <a:buClr>
                <a:schemeClr val="lt1"/>
              </a:buClr>
            </a:pPr>
            <a:r>
              <a:rPr lang="en-GB" sz="2200" spc="-20">
                <a:solidFill>
                  <a:schemeClr val="lt1"/>
                </a:solidFill>
              </a:rPr>
              <a:t>SECURITY OF TENURE AND HOMELESSNESS IN LONDON</a:t>
            </a:r>
            <a:endParaRPr sz="2200" spc="-20"/>
          </a:p>
        </p:txBody>
      </p:sp>
      <p:cxnSp>
        <p:nvCxnSpPr>
          <p:cNvPr id="242" name="Google Shape;242;p2"/>
          <p:cNvCxnSpPr/>
          <p:nvPr/>
        </p:nvCxnSpPr>
        <p:spPr>
          <a:xfrm>
            <a:off x="666543" y="4102177"/>
            <a:ext cx="10945999" cy="0"/>
          </a:xfrm>
          <a:prstGeom prst="straightConnector1">
            <a:avLst/>
          </a:prstGeom>
          <a:noFill/>
          <a:ln w="25400"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723071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3" descr="Chart, bar chart&#10;&#10;Description automatically generated">
            <a:extLst>
              <a:ext uri="{FF2B5EF4-FFF2-40B4-BE49-F238E27FC236}">
                <a16:creationId xmlns:a16="http://schemas.microsoft.com/office/drawing/2014/main" id="{19A5B424-E849-09D1-C4A8-DFECEFB4C4D1}"/>
              </a:ext>
            </a:extLst>
          </p:cNvPr>
          <p:cNvPicPr>
            <a:picLocks noChangeAspect="1"/>
          </p:cNvPicPr>
          <p:nvPr/>
        </p:nvPicPr>
        <p:blipFill rotWithShape="1">
          <a:blip r:embed="rId3"/>
          <a:srcRect l="5951" t="24208" r="7427" b="7821"/>
          <a:stretch/>
        </p:blipFill>
        <p:spPr>
          <a:xfrm>
            <a:off x="4226018" y="2133543"/>
            <a:ext cx="7765217" cy="3549129"/>
          </a:xfrm>
          <a:prstGeom prst="rect">
            <a:avLst/>
          </a:prstGeom>
        </p:spPr>
      </p:pic>
      <p:sp>
        <p:nvSpPr>
          <p:cNvPr id="6" name="Rectangle 5">
            <a:extLst>
              <a:ext uri="{FF2B5EF4-FFF2-40B4-BE49-F238E27FC236}">
                <a16:creationId xmlns:a16="http://schemas.microsoft.com/office/drawing/2014/main" id="{335DCB24-08A0-48F9-BA89-8DE30D943EF5}"/>
              </a:ext>
            </a:extLst>
          </p:cNvPr>
          <p:cNvSpPr/>
          <p:nvPr/>
        </p:nvSpPr>
        <p:spPr>
          <a:xfrm>
            <a:off x="367311" y="6377476"/>
            <a:ext cx="5803644" cy="400110"/>
          </a:xfrm>
          <a:prstGeom prst="rect">
            <a:avLst/>
          </a:prstGeom>
        </p:spPr>
        <p:txBody>
          <a:bodyPr wrap="square" lIns="91440" tIns="45720" rIns="91440" bIns="45720" anchor="t">
            <a:spAutoFit/>
          </a:bodyPr>
          <a:lstStyle/>
          <a:p>
            <a:r>
              <a:rPr lang="en-US" sz="1000">
                <a:solidFill>
                  <a:srgbClr val="FFFFFF"/>
                </a:solidFill>
                <a:cs typeface="Arial"/>
              </a:rPr>
              <a:t>Source: </a:t>
            </a:r>
            <a:r>
              <a:rPr lang="en-GB" sz="1000">
                <a:solidFill>
                  <a:srgbClr val="5C6970"/>
                </a:solidFill>
                <a:cs typeface="Arial"/>
                <a:hlinkClick r:id="rId4">
                  <a:extLst>
                    <a:ext uri="{A12FA001-AC4F-418D-AE19-62706E023703}">
                      <ahyp:hlinkClr xmlns:ahyp="http://schemas.microsoft.com/office/drawing/2018/hyperlinkcolor" val="tx"/>
                    </a:ext>
                  </a:extLst>
                </a:hlinkClick>
              </a:rPr>
              <a:t>YouGov Plc polling data completed on behalf of the G</a:t>
            </a:r>
            <a:r>
              <a:rPr lang="en-GB" sz="1000">
                <a:solidFill>
                  <a:schemeClr val="bg2"/>
                </a:solidFill>
                <a:cs typeface="Arial"/>
                <a:hlinkClick r:id="rId4">
                  <a:extLst>
                    <a:ext uri="{A12FA001-AC4F-418D-AE19-62706E023703}">
                      <ahyp:hlinkClr xmlns:ahyp="http://schemas.microsoft.com/office/drawing/2018/hyperlinkcolor" val="tx"/>
                    </a:ext>
                  </a:extLst>
                </a:hlinkClick>
              </a:rPr>
              <a:t>LA</a:t>
            </a:r>
            <a:r>
              <a:rPr lang="en-GB" sz="1000">
                <a:solidFill>
                  <a:schemeClr val="bg2"/>
                </a:solidFill>
                <a:cs typeface="Arial"/>
              </a:rPr>
              <a:t>, January  2023</a:t>
            </a:r>
          </a:p>
          <a:p>
            <a:endParaRPr lang="en-US" sz="1000">
              <a:solidFill>
                <a:srgbClr val="FFFFFF">
                  <a:lumMod val="50000"/>
                </a:srgbClr>
              </a:solidFill>
              <a:cs typeface="Arial" panose="020B0604020202020204" pitchFamily="34" charset="0"/>
            </a:endParaRPr>
          </a:p>
        </p:txBody>
      </p:sp>
      <p:sp>
        <p:nvSpPr>
          <p:cNvPr id="12" name="Title 2">
            <a:extLst>
              <a:ext uri="{FF2B5EF4-FFF2-40B4-BE49-F238E27FC236}">
                <a16:creationId xmlns:a16="http://schemas.microsoft.com/office/drawing/2014/main" id="{DBC589FD-D022-42A3-B3A8-35635502ECB5}"/>
              </a:ext>
            </a:extLst>
          </p:cNvPr>
          <p:cNvSpPr>
            <a:spLocks noGrp="1"/>
          </p:cNvSpPr>
          <p:nvPr>
            <p:ph type="title"/>
          </p:nvPr>
        </p:nvSpPr>
        <p:spPr>
          <a:xfrm>
            <a:off x="800412" y="582384"/>
            <a:ext cx="11119770" cy="923289"/>
          </a:xfrm>
          <a:noFill/>
          <a:ln>
            <a:noFill/>
          </a:ln>
        </p:spPr>
        <p:style>
          <a:lnRef idx="2">
            <a:schemeClr val="dk1">
              <a:shade val="50000"/>
            </a:schemeClr>
          </a:lnRef>
          <a:fillRef idx="1">
            <a:schemeClr val="dk1"/>
          </a:fillRef>
          <a:effectRef idx="0">
            <a:schemeClr val="dk1"/>
          </a:effectRef>
          <a:fontRef idx="minor">
            <a:schemeClr val="lt1"/>
          </a:fontRef>
        </p:style>
        <p:txBody>
          <a:bodyPr wrap="square" anchor="t" anchorCtr="0">
            <a:spAutoFit/>
          </a:bodyPr>
          <a:lstStyle/>
          <a:p>
            <a:r>
              <a:rPr lang="en-US" sz="3000" spc="190">
                <a:solidFill>
                  <a:srgbClr val="353E43"/>
                </a:solidFill>
              </a:rPr>
              <a:t>MORE THAN A THIRD OF RENTERS STRUGGLING TO MEET RENT PAYMENTS IN NEXT 6 MONTHS</a:t>
            </a:r>
          </a:p>
        </p:txBody>
      </p:sp>
      <p:sp>
        <p:nvSpPr>
          <p:cNvPr id="5" name="Text Placeholder 5">
            <a:extLst>
              <a:ext uri="{FF2B5EF4-FFF2-40B4-BE49-F238E27FC236}">
                <a16:creationId xmlns:a16="http://schemas.microsoft.com/office/drawing/2014/main" id="{DCE36D81-8E4F-4BBA-A922-F3144FBE69C8}"/>
              </a:ext>
            </a:extLst>
          </p:cNvPr>
          <p:cNvSpPr txBox="1">
            <a:spLocks/>
          </p:cNvSpPr>
          <p:nvPr/>
        </p:nvSpPr>
        <p:spPr>
          <a:xfrm>
            <a:off x="510363" y="1712046"/>
            <a:ext cx="3725275" cy="668002"/>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00000"/>
              </a:buClr>
              <a:buFont typeface="Arial" panose="020B0604020202020204" pitchFamily="34" charset="0"/>
              <a:buChar char="•"/>
              <a:defRPr/>
            </a:pPr>
            <a:r>
              <a:rPr kumimoji="0" lang="en-GB" sz="1400" b="0" i="0" u="none" strike="noStrike" kern="1200" cap="none" spc="0" normalizeH="0" baseline="0" noProof="0">
                <a:ln>
                  <a:noFill/>
                </a:ln>
                <a:solidFill>
                  <a:srgbClr val="353E43"/>
                </a:solidFill>
                <a:effectLst/>
                <a:uLnTx/>
                <a:uFillTx/>
                <a:latin typeface="Arial"/>
                <a:cs typeface="Arial"/>
                <a:sym typeface="Arial"/>
              </a:rPr>
              <a:t>As London enters a period of the highest inflation seen in a generation there is a real risk of greater insecurity of tenure, leading to increasing homelessness.</a:t>
            </a:r>
            <a:r>
              <a:rPr lang="en-GB" sz="1400" b="0">
                <a:solidFill>
                  <a:srgbClr val="353E43"/>
                </a:solidFill>
                <a:latin typeface="Arial"/>
                <a:cs typeface="Arial"/>
                <a:sym typeface="Arial"/>
              </a:rPr>
              <a:t> </a:t>
            </a:r>
            <a:endParaRPr kumimoji="0" lang="en-GB" sz="1400" b="0" i="0" u="none" strike="noStrike" kern="1200" cap="none" spc="0" normalizeH="0" baseline="0" noProof="0">
              <a:ln>
                <a:noFill/>
              </a:ln>
              <a:solidFill>
                <a:srgbClr val="353E43"/>
              </a:solidFill>
              <a:effectLst/>
              <a:uLnTx/>
              <a:uFillTx/>
              <a:latin typeface="Arial"/>
              <a:cs typeface="Arial"/>
              <a:sym typeface="Arial"/>
            </a:endParaRPr>
          </a:p>
          <a:p>
            <a:pPr marL="285750" indent="-285750">
              <a:buClr>
                <a:srgbClr val="000000"/>
              </a:buClr>
              <a:buFont typeface="Arial" panose="020B0604020202020204" pitchFamily="34" charset="0"/>
              <a:buChar char="•"/>
              <a:defRPr/>
            </a:pPr>
            <a:endParaRPr lang="en-GB" sz="1400" b="0">
              <a:solidFill>
                <a:srgbClr val="353E43"/>
              </a:solidFill>
              <a:latin typeface="Arial"/>
              <a:cs typeface="Arial"/>
              <a:sym typeface="Arial"/>
            </a:endParaRPr>
          </a:p>
          <a:p>
            <a:pPr marL="285750" indent="-285750">
              <a:buClr>
                <a:srgbClr val="000000"/>
              </a:buClr>
              <a:buFont typeface="Arial" panose="020B0604020202020204" pitchFamily="34" charset="0"/>
              <a:buChar char="•"/>
              <a:defRPr/>
            </a:pPr>
            <a:r>
              <a:rPr kumimoji="0" lang="en-GB" sz="1400" b="0" i="0" u="none" strike="noStrike" kern="1200" cap="none" spc="0" normalizeH="0" baseline="0" noProof="0">
                <a:ln>
                  <a:noFill/>
                </a:ln>
                <a:solidFill>
                  <a:srgbClr val="353E43"/>
                </a:solidFill>
                <a:effectLst/>
                <a:uLnTx/>
                <a:uFillTx/>
                <a:latin typeface="Arial"/>
                <a:cs typeface="Arial"/>
                <a:sym typeface="Arial"/>
              </a:rPr>
              <a:t>When survey</a:t>
            </a:r>
            <a:r>
              <a:rPr lang="en-GB" sz="1400" b="0">
                <a:solidFill>
                  <a:srgbClr val="353E43"/>
                </a:solidFill>
                <a:latin typeface="Arial"/>
                <a:cs typeface="Arial"/>
                <a:sym typeface="Arial"/>
              </a:rPr>
              <a:t>ed, over a third of renters (39%) think they will definitely or probably struggle to pay their energy bills (39%) and rent  (36%) in the next six months.</a:t>
            </a:r>
            <a:endParaRPr lang="en-GB" sz="1400" b="0">
              <a:solidFill>
                <a:srgbClr val="353E43"/>
              </a:solidFill>
              <a:latin typeface="Arial"/>
              <a:cs typeface="Arial"/>
            </a:endParaRPr>
          </a:p>
          <a:p>
            <a:pPr marL="285750" indent="-285750">
              <a:buClr>
                <a:srgbClr val="000000"/>
              </a:buClr>
              <a:buFont typeface="Arial" panose="020B0604020202020204" pitchFamily="34" charset="0"/>
              <a:buChar char="•"/>
              <a:defRPr/>
            </a:pPr>
            <a:endParaRPr lang="en-GB" sz="1400" b="0">
              <a:solidFill>
                <a:srgbClr val="353E43"/>
              </a:solidFill>
              <a:latin typeface="Arial"/>
              <a:cs typeface="Arial"/>
              <a:sym typeface="Arial"/>
            </a:endParaRPr>
          </a:p>
          <a:p>
            <a:pPr marL="285750" indent="-285750">
              <a:buClr>
                <a:srgbClr val="000000"/>
              </a:buClr>
              <a:buFont typeface="Arial" panose="020B0604020202020204" pitchFamily="34" charset="0"/>
              <a:buChar char="•"/>
              <a:defRPr/>
            </a:pPr>
            <a:r>
              <a:rPr lang="en-GB" sz="1400" b="0">
                <a:solidFill>
                  <a:srgbClr val="353E43"/>
                </a:solidFill>
                <a:latin typeface="Arial"/>
                <a:cs typeface="Arial"/>
                <a:sym typeface="Arial"/>
              </a:rPr>
              <a:t>There is a gap in available data on the number of households at threat of, or facing, a section 21 eviction, but rising rent costs and increased difficulty paying rents, will lead to an increased threat of eviction and homelessness across London. </a:t>
            </a:r>
            <a:endParaRPr lang="en-GB" sz="1400" b="0">
              <a:solidFill>
                <a:srgbClr val="353E43"/>
              </a:solidFill>
              <a:latin typeface="Arial"/>
              <a:cs typeface="Arial"/>
            </a:endParaRPr>
          </a:p>
          <a:p>
            <a:pPr marL="285750" indent="-285750">
              <a:buClr>
                <a:srgbClr val="000000"/>
              </a:buClr>
              <a:buFont typeface="Arial" panose="020B0604020202020204" pitchFamily="34" charset="0"/>
              <a:buChar char="•"/>
              <a:defRPr/>
            </a:pPr>
            <a:endParaRPr lang="en-GB" sz="1400" b="0">
              <a:solidFill>
                <a:srgbClr val="353E43"/>
              </a:solidFill>
              <a:latin typeface="Arial"/>
              <a:cs typeface="Arial"/>
              <a:sym typeface="Arial"/>
            </a:endParaRPr>
          </a:p>
          <a:p>
            <a:pPr marL="285750" indent="-285750">
              <a:buClr>
                <a:srgbClr val="000000"/>
              </a:buClr>
              <a:buFont typeface="Arial" panose="020B0604020202020204" pitchFamily="34" charset="0"/>
              <a:buChar char="•"/>
              <a:defRPr/>
            </a:pPr>
            <a:r>
              <a:rPr lang="en-GB" sz="1400" b="0">
                <a:solidFill>
                  <a:srgbClr val="353E43"/>
                </a:solidFill>
                <a:latin typeface="Arial"/>
                <a:cs typeface="Arial"/>
                <a:sym typeface="Arial"/>
              </a:rPr>
              <a:t>See the </a:t>
            </a:r>
            <a:r>
              <a:rPr lang="en-GB" sz="1400" b="0">
                <a:solidFill>
                  <a:srgbClr val="353E43"/>
                </a:solidFill>
                <a:latin typeface="Arial"/>
                <a:cs typeface="Arial"/>
                <a:sym typeface="Arial"/>
                <a:hlinkClick r:id="rId5"/>
              </a:rPr>
              <a:t>IHE Evidence Review on the Rising Cost of Living </a:t>
            </a:r>
            <a:r>
              <a:rPr lang="en-GB" sz="1400" b="0">
                <a:solidFill>
                  <a:srgbClr val="353E43"/>
                </a:solidFill>
                <a:latin typeface="Arial"/>
                <a:cs typeface="Arial"/>
                <a:sym typeface="Arial"/>
              </a:rPr>
              <a:t>for further information. </a:t>
            </a:r>
            <a:endParaRPr lang="en-GB" sz="1400" b="0" i="0" u="none" strike="noStrike" kern="1200" cap="none" spc="0" normalizeH="0" baseline="0" noProof="0">
              <a:ln>
                <a:noFill/>
              </a:ln>
              <a:solidFill>
                <a:srgbClr val="353E43"/>
              </a:solidFill>
              <a:effectLst/>
              <a:uLnTx/>
              <a:uFillTx/>
              <a:latin typeface="Arial"/>
              <a:cs typeface="Arial"/>
            </a:endParaRPr>
          </a:p>
        </p:txBody>
      </p:sp>
      <p:sp>
        <p:nvSpPr>
          <p:cNvPr id="7" name="Text Placeholder 5">
            <a:extLst>
              <a:ext uri="{FF2B5EF4-FFF2-40B4-BE49-F238E27FC236}">
                <a16:creationId xmlns:a16="http://schemas.microsoft.com/office/drawing/2014/main" id="{E83033D1-A981-40CF-AB89-25978C588185}"/>
              </a:ext>
            </a:extLst>
          </p:cNvPr>
          <p:cNvSpPr txBox="1">
            <a:spLocks/>
          </p:cNvSpPr>
          <p:nvPr/>
        </p:nvSpPr>
        <p:spPr>
          <a:xfrm>
            <a:off x="4636539" y="1761419"/>
            <a:ext cx="6662987" cy="36652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00"/>
              </a:buClr>
              <a:defRPr/>
            </a:pPr>
            <a:r>
              <a:rPr lang="en-GB" sz="1600" spc="-10">
                <a:solidFill>
                  <a:srgbClr val="353E43"/>
                </a:solidFill>
                <a:latin typeface="Arial"/>
                <a:ea typeface="Aktiv Grotesk" panose="020B0504020202020204" pitchFamily="34" charset="0"/>
                <a:cs typeface="Arial"/>
                <a:sym typeface="Arial"/>
              </a:rPr>
              <a:t>Fig. 8 Ability to meet costs over the next 6 months, January 2023 </a:t>
            </a:r>
            <a:endParaRPr kumimoji="0" lang="en-GB" sz="1600" b="1" i="0" u="none" strike="noStrike" kern="1200" cap="none" spc="-1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160377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859329" y="382896"/>
            <a:ext cx="11167228" cy="1338788"/>
          </a:xfrm>
          <a:noFill/>
          <a:ln>
            <a:noFill/>
          </a:ln>
        </p:spPr>
        <p:style>
          <a:lnRef idx="2">
            <a:schemeClr val="dk1">
              <a:shade val="50000"/>
            </a:schemeClr>
          </a:lnRef>
          <a:fillRef idx="1">
            <a:schemeClr val="dk1"/>
          </a:fillRef>
          <a:effectRef idx="0">
            <a:schemeClr val="dk1"/>
          </a:effectRef>
          <a:fontRef idx="minor">
            <a:schemeClr val="lt1"/>
          </a:fontRef>
        </p:style>
        <p:txBody>
          <a:bodyPr wrap="square" anchor="t" anchorCtr="0">
            <a:spAutoFit/>
          </a:bodyPr>
          <a:lstStyle/>
          <a:p>
            <a:r>
              <a:rPr lang="en-US" sz="3000" spc="190">
                <a:solidFill>
                  <a:schemeClr val="tx1"/>
                </a:solidFill>
              </a:rPr>
              <a:t>HOUSING SECURITY OF OWNER OCCUPIERS WILL ALSO BE IMPACTED BY RISING INTEREST RATES</a:t>
            </a:r>
            <a:endParaRPr lang="en-US">
              <a:solidFill>
                <a:schemeClr val="tx1"/>
              </a:solidFill>
            </a:endParaRPr>
          </a:p>
          <a:p>
            <a:endParaRPr lang="en-US" sz="3000" spc="190">
              <a:solidFill>
                <a:srgbClr val="353E43"/>
              </a:solidFill>
            </a:endParaRPr>
          </a:p>
        </p:txBody>
      </p:sp>
      <p:sp>
        <p:nvSpPr>
          <p:cNvPr id="16" name="Text Placeholder 5">
            <a:extLst>
              <a:ext uri="{FF2B5EF4-FFF2-40B4-BE49-F238E27FC236}">
                <a16:creationId xmlns:a16="http://schemas.microsoft.com/office/drawing/2014/main" id="{839DCE06-AA45-9842-BC19-D4480B9BE36F}"/>
              </a:ext>
            </a:extLst>
          </p:cNvPr>
          <p:cNvSpPr txBox="1">
            <a:spLocks/>
          </p:cNvSpPr>
          <p:nvPr/>
        </p:nvSpPr>
        <p:spPr>
          <a:xfrm>
            <a:off x="730923" y="2322404"/>
            <a:ext cx="5146922" cy="583615"/>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GB" sz="1400" b="0" i="0" u="none" strike="noStrike" kern="1200" cap="none" spc="0" normalizeH="0" baseline="0" noProof="0">
              <a:ln>
                <a:noFill/>
              </a:ln>
              <a:solidFill>
                <a:srgbClr val="353E43"/>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GB" sz="1400" b="0" i="0" u="none" strike="noStrike" kern="1200" cap="none" spc="0" normalizeH="0" baseline="0" noProof="0">
              <a:ln>
                <a:noFill/>
              </a:ln>
              <a:solidFill>
                <a:srgbClr val="353E43"/>
              </a:solidFill>
              <a:effectLst/>
              <a:uLnTx/>
              <a:uFillTx/>
              <a:latin typeface="Arial"/>
              <a:cs typeface="Arial"/>
            </a:endParaRPr>
          </a:p>
        </p:txBody>
      </p:sp>
      <p:sp>
        <p:nvSpPr>
          <p:cNvPr id="6" name="Rectangle 5">
            <a:extLst>
              <a:ext uri="{FF2B5EF4-FFF2-40B4-BE49-F238E27FC236}">
                <a16:creationId xmlns:a16="http://schemas.microsoft.com/office/drawing/2014/main" id="{335DCB24-08A0-48F9-BA89-8DE30D943EF5}"/>
              </a:ext>
            </a:extLst>
          </p:cNvPr>
          <p:cNvSpPr/>
          <p:nvPr/>
        </p:nvSpPr>
        <p:spPr>
          <a:xfrm>
            <a:off x="525597" y="6377019"/>
            <a:ext cx="1592103" cy="246221"/>
          </a:xfrm>
          <a:prstGeom prst="rect">
            <a:avLst/>
          </a:prstGeom>
        </p:spPr>
        <p:txBody>
          <a:bodyPr wrap="none" lIns="91440" tIns="45720" rIns="91440" bIns="45720" anchor="t">
            <a:spAutoFit/>
          </a:bodyPr>
          <a:lstStyle/>
          <a:p>
            <a:r>
              <a:rPr lang="en-US" sz="1000">
                <a:solidFill>
                  <a:schemeClr val="bg2"/>
                </a:solidFill>
                <a:cs typeface="Arial"/>
              </a:rPr>
              <a:t>Source: </a:t>
            </a:r>
            <a:r>
              <a:rPr lang="en-US" sz="1000">
                <a:solidFill>
                  <a:schemeClr val="bg2"/>
                </a:solidFill>
                <a:cs typeface="Arial"/>
                <a:hlinkClick r:id="rId3">
                  <a:extLst>
                    <a:ext uri="{A12FA001-AC4F-418D-AE19-62706E023703}">
                      <ahyp:hlinkClr xmlns:ahyp="http://schemas.microsoft.com/office/drawing/2018/hyperlinkcolor" val="tx"/>
                    </a:ext>
                  </a:extLst>
                </a:hlinkClick>
              </a:rPr>
              <a:t>Bank of England</a:t>
            </a:r>
            <a:endParaRPr lang="en-US" sz="1000">
              <a:solidFill>
                <a:schemeClr val="bg2"/>
              </a:solidFill>
              <a:cs typeface="Arial" panose="020B0604020202020204" pitchFamily="34" charset="0"/>
            </a:endParaRPr>
          </a:p>
        </p:txBody>
      </p:sp>
      <p:sp>
        <p:nvSpPr>
          <p:cNvPr id="7" name="TextBox 6">
            <a:extLst>
              <a:ext uri="{FF2B5EF4-FFF2-40B4-BE49-F238E27FC236}">
                <a16:creationId xmlns:a16="http://schemas.microsoft.com/office/drawing/2014/main" id="{29D5694A-9260-41B5-BFEC-39F29D6B94CC}"/>
              </a:ext>
            </a:extLst>
          </p:cNvPr>
          <p:cNvSpPr txBox="1"/>
          <p:nvPr/>
        </p:nvSpPr>
        <p:spPr>
          <a:xfrm>
            <a:off x="733852" y="1545230"/>
            <a:ext cx="2954161" cy="246221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defRPr/>
            </a:pPr>
            <a:r>
              <a:rPr lang="en-GB" sz="1400">
                <a:ea typeface="+mn-lt"/>
                <a:cs typeface="+mn-lt"/>
              </a:rPr>
              <a:t>The average amount loaned each month against house purchases and re-mortgages in London increased by more than 150% between 2010 and 2022.</a:t>
            </a:r>
            <a:endParaRPr lang="en-US"/>
          </a:p>
          <a:p>
            <a:pPr marL="285750" indent="-285750">
              <a:buFont typeface="Arial" panose="020B0604020202020204" pitchFamily="34" charset="0"/>
              <a:buChar char="•"/>
              <a:defRPr/>
            </a:pPr>
            <a:endParaRPr lang="en-GB" sz="1400">
              <a:cs typeface="Arial"/>
            </a:endParaRPr>
          </a:p>
          <a:p>
            <a:pPr marL="285750" indent="-285750">
              <a:buFont typeface="Arial" panose="020B0604020202020204" pitchFamily="34" charset="0"/>
              <a:buChar char="•"/>
              <a:defRPr/>
            </a:pPr>
            <a:r>
              <a:rPr lang="en-GB" sz="1400">
                <a:ea typeface="+mn-lt"/>
                <a:cs typeface="+mn-lt"/>
              </a:rPr>
              <a:t>This has implications for exposure to higher interest rates when </a:t>
            </a:r>
            <a:r>
              <a:rPr lang="en-GB" sz="1400" err="1">
                <a:ea typeface="+mn-lt"/>
                <a:cs typeface="+mn-lt"/>
              </a:rPr>
              <a:t>remortgaging</a:t>
            </a:r>
            <a:r>
              <a:rPr lang="en-GB" sz="1400">
                <a:ea typeface="+mn-lt"/>
                <a:cs typeface="+mn-lt"/>
              </a:rPr>
              <a:t>.</a:t>
            </a:r>
            <a:endParaRPr lang="en-GB"/>
          </a:p>
          <a:p>
            <a:pPr marR="0" lvl="0" algn="l" defTabSz="914400">
              <a:lnSpc>
                <a:spcPct val="100000"/>
              </a:lnSpc>
              <a:spcBef>
                <a:spcPts val="0"/>
              </a:spcBef>
              <a:spcAft>
                <a:spcPts val="0"/>
              </a:spcAft>
              <a:buSzTx/>
              <a:tabLst/>
              <a:defRPr/>
            </a:pPr>
            <a:endParaRPr lang="en-GB" sz="1400" b="0" i="0" u="none" strike="noStrike" kern="1200" cap="none" spc="0" normalizeH="0" baseline="0" noProof="0">
              <a:ln>
                <a:noFill/>
              </a:ln>
              <a:solidFill>
                <a:srgbClr val="353E43"/>
              </a:solidFill>
              <a:effectLst/>
              <a:uLnTx/>
              <a:uFillTx/>
              <a:latin typeface="Arial"/>
              <a:cs typeface="Arial"/>
            </a:endParaRPr>
          </a:p>
        </p:txBody>
      </p:sp>
      <p:sp>
        <p:nvSpPr>
          <p:cNvPr id="9" name="Text Placeholder 5">
            <a:extLst>
              <a:ext uri="{FF2B5EF4-FFF2-40B4-BE49-F238E27FC236}">
                <a16:creationId xmlns:a16="http://schemas.microsoft.com/office/drawing/2014/main" id="{703A3FA1-EB05-47C0-8743-8DB9CA1249E3}"/>
              </a:ext>
            </a:extLst>
          </p:cNvPr>
          <p:cNvSpPr txBox="1">
            <a:spLocks/>
          </p:cNvSpPr>
          <p:nvPr/>
        </p:nvSpPr>
        <p:spPr>
          <a:xfrm>
            <a:off x="4185471" y="1554963"/>
            <a:ext cx="7063229" cy="405005"/>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00"/>
              </a:buClr>
              <a:defRPr/>
            </a:pPr>
            <a:r>
              <a:rPr lang="en-GB" sz="1600" spc="-10">
                <a:solidFill>
                  <a:srgbClr val="353E43"/>
                </a:solidFill>
                <a:latin typeface="Arial"/>
                <a:ea typeface="Aktiv Grotesk" panose="020B0504020202020204" pitchFamily="34" charset="0"/>
                <a:cs typeface="Arial"/>
                <a:sym typeface="Arial"/>
              </a:rPr>
              <a:t>Fig. 9 Residential loans to individuals for house purchase or </a:t>
            </a:r>
            <a:r>
              <a:rPr lang="en-GB" sz="1600" spc="-10" err="1">
                <a:solidFill>
                  <a:srgbClr val="353E43"/>
                </a:solidFill>
                <a:latin typeface="Arial"/>
                <a:ea typeface="Aktiv Grotesk" panose="020B0504020202020204" pitchFamily="34" charset="0"/>
                <a:cs typeface="Arial"/>
                <a:sym typeface="Arial"/>
              </a:rPr>
              <a:t>remortgage</a:t>
            </a:r>
            <a:r>
              <a:rPr lang="en-GB" sz="1600" spc="-10">
                <a:solidFill>
                  <a:srgbClr val="353E43"/>
                </a:solidFill>
                <a:latin typeface="Arial"/>
                <a:ea typeface="Aktiv Grotesk" panose="020B0504020202020204" pitchFamily="34" charset="0"/>
                <a:cs typeface="Arial"/>
                <a:sym typeface="Arial"/>
              </a:rPr>
              <a:t>, £ millions, London, 2010 Q1 – 2022 Q2</a:t>
            </a:r>
            <a:endParaRPr kumimoji="0" lang="en-GB" sz="1600" b="1" i="0" u="none" strike="noStrike" kern="1200" cap="none" spc="-1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pic>
        <p:nvPicPr>
          <p:cNvPr id="2" name="Picture 2" descr="Chart, histogram&#10;&#10;Description automatically generated">
            <a:extLst>
              <a:ext uri="{FF2B5EF4-FFF2-40B4-BE49-F238E27FC236}">
                <a16:creationId xmlns:a16="http://schemas.microsoft.com/office/drawing/2014/main" id="{6CAB83F2-0709-1634-EBAE-C887698E2DFC}"/>
              </a:ext>
            </a:extLst>
          </p:cNvPr>
          <p:cNvPicPr>
            <a:picLocks noChangeAspect="1"/>
          </p:cNvPicPr>
          <p:nvPr/>
        </p:nvPicPr>
        <p:blipFill>
          <a:blip r:embed="rId4"/>
          <a:stretch>
            <a:fillRect/>
          </a:stretch>
        </p:blipFill>
        <p:spPr>
          <a:xfrm>
            <a:off x="4185613" y="1966575"/>
            <a:ext cx="7276714" cy="4656665"/>
          </a:xfrm>
          <a:prstGeom prst="rect">
            <a:avLst/>
          </a:prstGeom>
        </p:spPr>
      </p:pic>
    </p:spTree>
    <p:extLst>
      <p:ext uri="{BB962C8B-B14F-4D97-AF65-F5344CB8AC3E}">
        <p14:creationId xmlns:p14="http://schemas.microsoft.com/office/powerpoint/2010/main" val="1920172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859329" y="382896"/>
            <a:ext cx="11167228" cy="923289"/>
          </a:xfrm>
          <a:noFill/>
          <a:ln>
            <a:noFill/>
          </a:ln>
        </p:spPr>
        <p:style>
          <a:lnRef idx="2">
            <a:schemeClr val="dk1">
              <a:shade val="50000"/>
            </a:schemeClr>
          </a:lnRef>
          <a:fillRef idx="1">
            <a:schemeClr val="dk1"/>
          </a:fillRef>
          <a:effectRef idx="0">
            <a:schemeClr val="dk1"/>
          </a:effectRef>
          <a:fontRef idx="minor">
            <a:schemeClr val="lt1"/>
          </a:fontRef>
        </p:style>
        <p:txBody>
          <a:bodyPr wrap="square" anchor="t" anchorCtr="0">
            <a:spAutoFit/>
          </a:bodyPr>
          <a:lstStyle/>
          <a:p>
            <a:r>
              <a:rPr lang="en-US" sz="3000" spc="190">
                <a:solidFill>
                  <a:srgbClr val="353E43"/>
                </a:solidFill>
              </a:rPr>
              <a:t>MORE HOUSEHOLDS ALREADY HOMELESS WHEN ACCESSING LOCAL AUTHORITY SUPPORT</a:t>
            </a:r>
          </a:p>
        </p:txBody>
      </p:sp>
      <p:sp>
        <p:nvSpPr>
          <p:cNvPr id="16" name="Text Placeholder 5">
            <a:extLst>
              <a:ext uri="{FF2B5EF4-FFF2-40B4-BE49-F238E27FC236}">
                <a16:creationId xmlns:a16="http://schemas.microsoft.com/office/drawing/2014/main" id="{839DCE06-AA45-9842-BC19-D4480B9BE36F}"/>
              </a:ext>
            </a:extLst>
          </p:cNvPr>
          <p:cNvSpPr txBox="1">
            <a:spLocks/>
          </p:cNvSpPr>
          <p:nvPr/>
        </p:nvSpPr>
        <p:spPr>
          <a:xfrm>
            <a:off x="730923" y="2322404"/>
            <a:ext cx="5146922" cy="583615"/>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400" b="0" i="0" u="none" strike="noStrike" kern="1200" cap="none" spc="0" normalizeH="0" baseline="0" noProof="0">
                <a:ln>
                  <a:noFill/>
                </a:ln>
                <a:solidFill>
                  <a:srgbClr val="353E43"/>
                </a:solidFill>
                <a:effectLst/>
                <a:uLnTx/>
                <a:uFillTx/>
                <a:latin typeface="Arial"/>
                <a:cs typeface="Arial"/>
              </a:rPr>
              <a:t>The Homelessness Reduction Act came into force in 2018. Under the Act, a prevention duty is owed to households threatened with homelessness within 56 days and a relief duty is owed to households that are already homeless and require help to secure accommodation. The relief duty lasts 56 days, after which a household can be accepted as statutorily homeless and owed a main homelessness duty.</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400" b="0" i="0" u="none" strike="noStrike" kern="1200" cap="none" spc="0" normalizeH="0" baseline="0" noProof="0">
                <a:ln>
                  <a:noFill/>
                </a:ln>
                <a:solidFill>
                  <a:srgbClr val="353E43"/>
                </a:solidFill>
                <a:effectLst/>
                <a:uLnTx/>
                <a:uFillTx/>
                <a:latin typeface="Arial"/>
                <a:cs typeface="Arial"/>
              </a:rPr>
              <a:t>There were 13,050 households assessed as owed a new prevention or relief duty in London in 2022 Q1, including 6,140 prevention and 6,930 relief duties. The number of households owed a prevention duty has fallen since the onset of the pandemic while the number already homeless and owed a relief duty has risen.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400" b="0" i="0" u="none" strike="noStrike" kern="1200" cap="none" spc="0" normalizeH="0" baseline="0" noProof="0">
                <a:ln>
                  <a:noFill/>
                </a:ln>
                <a:solidFill>
                  <a:srgbClr val="353E43"/>
                </a:solidFill>
                <a:effectLst/>
                <a:uLnTx/>
                <a:uFillTx/>
                <a:latin typeface="Arial"/>
                <a:cs typeface="Arial"/>
              </a:rPr>
              <a:t>There were 2,400 households accepted as statutorily homeless by London boroughs in 2022 Q1. This figure increased during the early part of the pandemic but has trended downwards since then.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GB" sz="1400" b="0" i="0" u="none" strike="noStrike" kern="1200" cap="none" spc="0" normalizeH="0" baseline="0" noProof="0">
              <a:ln>
                <a:noFill/>
              </a:ln>
              <a:solidFill>
                <a:srgbClr val="353E43"/>
              </a:solidFill>
              <a:effectLst/>
              <a:uLnTx/>
              <a:uFillTx/>
              <a:latin typeface="Arial"/>
              <a:cs typeface="Arial"/>
            </a:endParaRPr>
          </a:p>
        </p:txBody>
      </p:sp>
      <p:sp>
        <p:nvSpPr>
          <p:cNvPr id="6" name="Rectangle 5">
            <a:extLst>
              <a:ext uri="{FF2B5EF4-FFF2-40B4-BE49-F238E27FC236}">
                <a16:creationId xmlns:a16="http://schemas.microsoft.com/office/drawing/2014/main" id="{335DCB24-08A0-48F9-BA89-8DE30D943EF5}"/>
              </a:ext>
            </a:extLst>
          </p:cNvPr>
          <p:cNvSpPr/>
          <p:nvPr/>
        </p:nvSpPr>
        <p:spPr>
          <a:xfrm>
            <a:off x="810823" y="6503410"/>
            <a:ext cx="2398413" cy="246221"/>
          </a:xfrm>
          <a:prstGeom prst="rect">
            <a:avLst/>
          </a:prstGeom>
        </p:spPr>
        <p:txBody>
          <a:bodyPr wrap="none">
            <a:spAutoFit/>
          </a:bodyPr>
          <a:lstStyle/>
          <a:p>
            <a:r>
              <a:rPr lang="en-US" sz="1000">
                <a:solidFill>
                  <a:srgbClr val="FFFFFF">
                    <a:lumMod val="50000"/>
                  </a:srgbClr>
                </a:solidFill>
                <a:cs typeface="Arial" panose="020B0604020202020204" pitchFamily="34" charset="0"/>
              </a:rPr>
              <a:t>Source: GLA, </a:t>
            </a:r>
            <a:r>
              <a:rPr lang="en-US" sz="1000">
                <a:solidFill>
                  <a:srgbClr val="FFFFFF">
                    <a:lumMod val="50000"/>
                  </a:srgbClr>
                </a:solidFill>
                <a:cs typeface="Arial" panose="020B0604020202020204" pitchFamily="34" charset="0"/>
                <a:hlinkClick r:id="rId3"/>
              </a:rPr>
              <a:t>Housing in London, 2022</a:t>
            </a:r>
            <a:endParaRPr lang="en-US" sz="1000">
              <a:solidFill>
                <a:srgbClr val="FFFFFF">
                  <a:lumMod val="50000"/>
                </a:srgbClr>
              </a:solidFill>
              <a:cs typeface="Arial" panose="020B0604020202020204" pitchFamily="34" charset="0"/>
            </a:endParaRPr>
          </a:p>
        </p:txBody>
      </p:sp>
      <p:pic>
        <p:nvPicPr>
          <p:cNvPr id="8" name="Picture 7" descr="Chart, line chart&#10;&#10;Description automatically generated">
            <a:extLst>
              <a:ext uri="{FF2B5EF4-FFF2-40B4-BE49-F238E27FC236}">
                <a16:creationId xmlns:a16="http://schemas.microsoft.com/office/drawing/2014/main" id="{6BEE12ED-D056-44FA-88B7-668DED80CF29}"/>
              </a:ext>
            </a:extLst>
          </p:cNvPr>
          <p:cNvPicPr>
            <a:picLocks noChangeAspect="1"/>
          </p:cNvPicPr>
          <p:nvPr/>
        </p:nvPicPr>
        <p:blipFill>
          <a:blip r:embed="rId4"/>
          <a:stretch>
            <a:fillRect/>
          </a:stretch>
        </p:blipFill>
        <p:spPr>
          <a:xfrm>
            <a:off x="6210985" y="2614211"/>
            <a:ext cx="5451411" cy="3870811"/>
          </a:xfrm>
          <a:prstGeom prst="rect">
            <a:avLst/>
          </a:prstGeom>
        </p:spPr>
      </p:pic>
      <p:sp>
        <p:nvSpPr>
          <p:cNvPr id="7" name="TextBox 6">
            <a:extLst>
              <a:ext uri="{FF2B5EF4-FFF2-40B4-BE49-F238E27FC236}">
                <a16:creationId xmlns:a16="http://schemas.microsoft.com/office/drawing/2014/main" id="{29D5694A-9260-41B5-BFEC-39F29D6B94CC}"/>
              </a:ext>
            </a:extLst>
          </p:cNvPr>
          <p:cNvSpPr txBox="1"/>
          <p:nvPr/>
        </p:nvSpPr>
        <p:spPr>
          <a:xfrm>
            <a:off x="810822" y="1506744"/>
            <a:ext cx="10681917" cy="73866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kumimoji="0" lang="en-GB" sz="1400" b="0" i="0" u="none" strike="noStrike" kern="1200" cap="none" spc="0" normalizeH="0" baseline="0" noProof="0">
                <a:ln>
                  <a:noFill/>
                </a:ln>
                <a:solidFill>
                  <a:srgbClr val="353E43"/>
                </a:solidFill>
                <a:effectLst/>
                <a:uLnTx/>
                <a:uFillTx/>
                <a:latin typeface="Arial"/>
                <a:cs typeface="Arial"/>
                <a:sym typeface="Arial"/>
              </a:rPr>
              <a:t>The pandemic led to a shift in the patterns of homelessness assessments by local authorities, with </a:t>
            </a:r>
            <a:r>
              <a:rPr kumimoji="0" lang="en-GB" sz="1400" b="1" i="0" u="none" strike="noStrike" kern="1200" cap="none" spc="0" normalizeH="0" baseline="0" noProof="0">
                <a:ln>
                  <a:noFill/>
                </a:ln>
                <a:solidFill>
                  <a:srgbClr val="353E43"/>
                </a:solidFill>
                <a:effectLst/>
                <a:uLnTx/>
                <a:uFillTx/>
                <a:latin typeface="Arial"/>
                <a:cs typeface="Arial"/>
                <a:sym typeface="Arial"/>
              </a:rPr>
              <a:t>fewer households requiring support to prevent them becoming homeless</a:t>
            </a:r>
            <a:r>
              <a:rPr kumimoji="0" lang="en-GB" sz="1400" b="0" i="0" u="none" strike="noStrike" kern="1200" cap="none" spc="0" normalizeH="0" baseline="0" noProof="0">
                <a:ln>
                  <a:noFill/>
                </a:ln>
                <a:solidFill>
                  <a:srgbClr val="353E43"/>
                </a:solidFill>
                <a:effectLst/>
                <a:uLnTx/>
                <a:uFillTx/>
                <a:latin typeface="Arial"/>
                <a:cs typeface="Arial"/>
                <a:sym typeface="Arial"/>
              </a:rPr>
              <a:t> and </a:t>
            </a:r>
            <a:r>
              <a:rPr kumimoji="0" lang="en-GB" sz="1400" b="1" i="0" u="none" strike="noStrike" kern="1200" cap="none" spc="0" normalizeH="0" baseline="0" noProof="0">
                <a:ln>
                  <a:noFill/>
                </a:ln>
                <a:solidFill>
                  <a:srgbClr val="353E43"/>
                </a:solidFill>
                <a:effectLst/>
                <a:uLnTx/>
                <a:uFillTx/>
                <a:latin typeface="Arial"/>
                <a:cs typeface="Arial"/>
                <a:sym typeface="Arial"/>
              </a:rPr>
              <a:t>more who had already become homeless </a:t>
            </a:r>
            <a:r>
              <a:rPr kumimoji="0" lang="en-GB" sz="1400" b="0" i="0" u="none" strike="noStrike" kern="1200" cap="none" spc="0" normalizeH="0" baseline="0" noProof="0">
                <a:ln>
                  <a:noFill/>
                </a:ln>
                <a:solidFill>
                  <a:srgbClr val="353E43"/>
                </a:solidFill>
                <a:effectLst/>
                <a:uLnTx/>
                <a:uFillTx/>
                <a:latin typeface="Arial"/>
                <a:cs typeface="Arial"/>
                <a:sym typeface="Arial"/>
              </a:rPr>
              <a:t>needing help to secure accommodation</a:t>
            </a:r>
          </a:p>
        </p:txBody>
      </p:sp>
      <p:sp>
        <p:nvSpPr>
          <p:cNvPr id="9" name="Text Placeholder 5">
            <a:extLst>
              <a:ext uri="{FF2B5EF4-FFF2-40B4-BE49-F238E27FC236}">
                <a16:creationId xmlns:a16="http://schemas.microsoft.com/office/drawing/2014/main" id="{703A3FA1-EB05-47C0-8743-8DB9CA1249E3}"/>
              </a:ext>
            </a:extLst>
          </p:cNvPr>
          <p:cNvSpPr txBox="1">
            <a:spLocks/>
          </p:cNvSpPr>
          <p:nvPr/>
        </p:nvSpPr>
        <p:spPr>
          <a:xfrm>
            <a:off x="6025046" y="2247691"/>
            <a:ext cx="6662987" cy="36652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00"/>
              </a:buClr>
              <a:defRPr/>
            </a:pPr>
            <a:r>
              <a:rPr lang="en-GB" sz="1600" spc="-10">
                <a:solidFill>
                  <a:srgbClr val="353E43"/>
                </a:solidFill>
                <a:latin typeface="Arial"/>
                <a:ea typeface="Aktiv Grotesk" panose="020B0504020202020204" pitchFamily="34" charset="0"/>
                <a:cs typeface="Arial"/>
                <a:sym typeface="Arial"/>
              </a:rPr>
              <a:t>Fig. 10 Households owed a prevention or relief duty, 2018-22</a:t>
            </a:r>
            <a:endParaRPr kumimoji="0" lang="en-GB" sz="1600" b="1" i="0" u="none" strike="noStrike" kern="1200" cap="none" spc="-1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74979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353D42"/>
        </a:solidFill>
        <a:effectLst/>
      </p:bgPr>
    </p:bg>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7AAB6C6E-E5E6-3747-A5CC-5FDF0D368A38}"/>
              </a:ext>
            </a:extLst>
          </p:cNvPr>
          <p:cNvSpPr>
            <a:spLocks noGrp="1"/>
          </p:cNvSpPr>
          <p:nvPr>
            <p:ph type="title"/>
          </p:nvPr>
        </p:nvSpPr>
        <p:spPr>
          <a:xfrm>
            <a:off x="622988" y="709785"/>
            <a:ext cx="10751768" cy="507791"/>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a:solidFill>
                  <a:schemeClr val="bg1"/>
                </a:solidFill>
                <a:latin typeface="Arial" panose="020B0604020202020204" pitchFamily="34" charset="0"/>
                <a:ea typeface="Aktiv Grotesk" panose="020B0504020202020204" pitchFamily="34" charset="0"/>
                <a:cs typeface="Arial" panose="020B0604020202020204" pitchFamily="34" charset="0"/>
              </a:rPr>
              <a:t>EXECUTIVE SUMMARY (1 of 2)</a:t>
            </a:r>
          </a:p>
        </p:txBody>
      </p:sp>
      <p:cxnSp>
        <p:nvCxnSpPr>
          <p:cNvPr id="11" name="Straight Connector 10">
            <a:extLst>
              <a:ext uri="{FF2B5EF4-FFF2-40B4-BE49-F238E27FC236}">
                <a16:creationId xmlns:a16="http://schemas.microsoft.com/office/drawing/2014/main" id="{81595837-1FDF-8444-AA75-893C661313DC}"/>
              </a:ext>
            </a:extLst>
          </p:cNvPr>
          <p:cNvCxnSpPr>
            <a:cxnSpLocks/>
          </p:cNvCxnSpPr>
          <p:nvPr/>
        </p:nvCxnSpPr>
        <p:spPr>
          <a:xfrm>
            <a:off x="622988" y="1529305"/>
            <a:ext cx="10946001" cy="0"/>
          </a:xfrm>
          <a:prstGeom prst="line">
            <a:avLst/>
          </a:prstGeom>
          <a:ln w="25400">
            <a:solidFill>
              <a:schemeClr val="bg1"/>
            </a:solidFill>
            <a:tailEnd type="none"/>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8FF627AA-A8A3-4E38-AFB5-100A6F200E46}"/>
              </a:ext>
            </a:extLst>
          </p:cNvPr>
          <p:cNvCxnSpPr>
            <a:cxnSpLocks/>
          </p:cNvCxnSpPr>
          <p:nvPr/>
        </p:nvCxnSpPr>
        <p:spPr>
          <a:xfrm>
            <a:off x="622988" y="2152764"/>
            <a:ext cx="10945983" cy="0"/>
          </a:xfrm>
          <a:prstGeom prst="line">
            <a:avLst/>
          </a:prstGeom>
          <a:ln w="12700">
            <a:solidFill>
              <a:schemeClr val="bg1"/>
            </a:solidFill>
            <a:tailEnd type="non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50D55606-9498-4378-9AE7-7D19EB44EF7B}"/>
              </a:ext>
            </a:extLst>
          </p:cNvPr>
          <p:cNvSpPr txBox="1"/>
          <p:nvPr/>
        </p:nvSpPr>
        <p:spPr bwMode="gray">
          <a:xfrm>
            <a:off x="622988" y="2369301"/>
            <a:ext cx="10945982" cy="3604409"/>
          </a:xfrm>
          <a:prstGeom prst="rect">
            <a:avLst/>
          </a:prstGeom>
          <a:noFill/>
        </p:spPr>
        <p:txBody>
          <a:bodyPr wrap="square" lIns="0" tIns="0" rIns="0" bIns="0" rtlCol="0" anchor="t">
            <a:noAutofit/>
          </a:bodyPr>
          <a:lstStyle/>
          <a:p>
            <a:pPr marL="285750" indent="-285750">
              <a:buFont typeface="Arial" panose="020B0604020202020204" pitchFamily="34" charset="0"/>
              <a:buChar char="•"/>
              <a:defRPr/>
            </a:pPr>
            <a:r>
              <a:rPr lang="en-GB" sz="1400" kern="0" dirty="0">
                <a:solidFill>
                  <a:srgbClr val="FFFFFF"/>
                </a:solidFill>
                <a:latin typeface="Arial"/>
                <a:cs typeface="Arial"/>
                <a:sym typeface="Arial"/>
              </a:rPr>
              <a:t>The pandemic highlighted the myriad ways in which housing intersects with health outcomes; our ability to enact public health isolation guidance, to work and study, and our mental and physical health, was shaped in large part by our homes. Access to adequate accommodation plays a pivotal role in determining health across the life-course.</a:t>
            </a:r>
            <a:r>
              <a:rPr kumimoji="0" lang="en-GB" sz="1400" b="0" i="0" u="none" strike="noStrike" kern="0" cap="none" spc="0" normalizeH="0" baseline="0" noProof="0" dirty="0">
                <a:ln>
                  <a:noFill/>
                </a:ln>
                <a:solidFill>
                  <a:srgbClr val="FFFFFF"/>
                </a:solidFill>
                <a:effectLst/>
                <a:uLnTx/>
                <a:uFillTx/>
                <a:latin typeface="Arial"/>
                <a:ea typeface="+mn-ea"/>
                <a:cs typeface="Arial"/>
                <a:sym typeface="Arial"/>
              </a:rPr>
              <a:t> </a:t>
            </a:r>
            <a:r>
              <a:rPr kumimoji="0" lang="en-GB" sz="1400" b="0" i="0" u="sng" strike="noStrike" kern="0" cap="none" spc="0" normalizeH="0" baseline="0" noProof="0" dirty="0">
                <a:ln>
                  <a:noFill/>
                </a:ln>
                <a:solidFill>
                  <a:srgbClr val="FFFFFF"/>
                </a:solidFill>
                <a:effectLst/>
                <a:uLnTx/>
                <a:uFillTx/>
                <a:latin typeface="Arial"/>
                <a:ea typeface="+mn-ea"/>
                <a:cs typeface="Arial"/>
                <a:sym typeface="Arial"/>
              </a:rPr>
              <a:t>A good quality, secure and affordable home is the foundation that everybody needs to lead a healthy life.</a:t>
            </a:r>
            <a:r>
              <a:rPr lang="en-GB" sz="1400" kern="0" dirty="0">
                <a:solidFill>
                  <a:srgbClr val="FFFFFF"/>
                </a:solidFill>
                <a:latin typeface="Arial"/>
                <a:cs typeface="Arial"/>
                <a:sym typeface="Arial"/>
              </a:rPr>
              <a:t> </a:t>
            </a:r>
          </a:p>
          <a:p>
            <a:pPr marL="285750" indent="-285750">
              <a:buFont typeface="Arial" panose="020B0604020202020204" pitchFamily="34" charset="0"/>
              <a:buChar char="•"/>
              <a:defRPr/>
            </a:pPr>
            <a:r>
              <a:rPr lang="en-GB" sz="1400" kern="0" dirty="0">
                <a:solidFill>
                  <a:srgbClr val="FFFFFF"/>
                </a:solidFill>
                <a:latin typeface="Arial"/>
                <a:cs typeface="Arial"/>
                <a:sym typeface="Arial"/>
              </a:rPr>
              <a:t>Despite this, housing is a major driver of poor health outcomes in London, and the effects of this are not felt equally across population groups. Minority ethnic groups, people experiencing deprivation, groups facing social exclusion, and Inclusion Health groups are at greater risk of the poor health outcomes associated with inadequate accommodation. This includes significant impacts on child health, with housing cost in London driving child poverty, and London home to almost 60% of households in temporary accommodation in England, two out of three of which are households with children. Figures released by London Councils show one in 23 children in the capital are homeless, and estimate 166,000 homeless Londoners – including 81,000 children – living in temporary accommodation arranged by their local borough</a:t>
            </a:r>
            <a:endParaRPr lang="en-GB" sz="1400" kern="0" dirty="0">
              <a:solidFill>
                <a:srgbClr val="FFFFFF"/>
              </a:solidFill>
              <a:latin typeface="Arial"/>
              <a:cs typeface="Arial"/>
            </a:endParaRPr>
          </a:p>
          <a:p>
            <a:pPr marL="285750" indent="-285750">
              <a:buFont typeface="Arial" panose="020B0604020202020204" pitchFamily="34" charset="0"/>
              <a:buChar char="•"/>
              <a:defRPr/>
            </a:pPr>
            <a:r>
              <a:rPr lang="en-US" sz="1400" kern="0" dirty="0">
                <a:solidFill>
                  <a:srgbClr val="FFFFFF"/>
                </a:solidFill>
                <a:latin typeface="Arial"/>
                <a:cs typeface="Arial"/>
                <a:sym typeface="Arial"/>
              </a:rPr>
              <a:t>This report provides a snapshot of housing in London based on data available in the public domain, to accompany the IHE Evidence Review ‘</a:t>
            </a:r>
            <a:r>
              <a:rPr lang="en-US" sz="1400" kern="0" dirty="0">
                <a:solidFill>
                  <a:schemeClr val="bg1"/>
                </a:solidFill>
                <a:latin typeface="Arial"/>
                <a:cs typeface="Arial"/>
                <a:sym typeface="Arial"/>
                <a:hlinkClick r:id="rId4">
                  <a:extLst>
                    <a:ext uri="{A12FA001-AC4F-418D-AE19-62706E023703}">
                      <ahyp:hlinkClr xmlns:ahyp="http://schemas.microsoft.com/office/drawing/2018/hyperlinkcolor" val="tx"/>
                    </a:ext>
                  </a:extLst>
                </a:hlinkClick>
              </a:rPr>
              <a:t>Housing and Health Inequalities in London</a:t>
            </a:r>
            <a:r>
              <a:rPr lang="en-US" sz="1400" kern="0" dirty="0">
                <a:solidFill>
                  <a:srgbClr val="FFFFFF"/>
                </a:solidFill>
                <a:latin typeface="Arial"/>
                <a:cs typeface="Arial"/>
                <a:sym typeface="Arial"/>
              </a:rPr>
              <a:t>’. The report offers a narrative overview of existing housing data across the three key strands of housing quality, security, and affordability. </a:t>
            </a:r>
            <a:endParaRPr lang="en-US" sz="1400" kern="0" dirty="0">
              <a:solidFill>
                <a:srgbClr val="FFFFFF"/>
              </a:solidFill>
              <a:latin typeface="Arial"/>
              <a:cs typeface="Arial"/>
            </a:endParaRPr>
          </a:p>
          <a:p>
            <a:pPr marL="285750" indent="-285750">
              <a:buFont typeface="Arial" panose="020B0604020202020204" pitchFamily="34" charset="0"/>
              <a:buChar char="•"/>
              <a:defRPr/>
            </a:pPr>
            <a:r>
              <a:rPr lang="en-US" sz="1400" kern="0" dirty="0">
                <a:solidFill>
                  <a:srgbClr val="FFFFFF"/>
                </a:solidFill>
                <a:latin typeface="Arial"/>
                <a:cs typeface="Arial"/>
                <a:sym typeface="Arial"/>
              </a:rPr>
              <a:t>This data companion is part of a series of Evidence Reviews and accompanying data pieces. The second review in this series, on The Rising Cost of Living, is available </a:t>
            </a:r>
            <a:r>
              <a:rPr lang="en-US" sz="1400" kern="0" dirty="0">
                <a:solidFill>
                  <a:schemeClr val="bg1"/>
                </a:solidFill>
                <a:latin typeface="Arial"/>
                <a:cs typeface="Arial"/>
                <a:sym typeface="Arial"/>
                <a:hlinkClick r:id="rId5">
                  <a:extLst>
                    <a:ext uri="{A12FA001-AC4F-418D-AE19-62706E023703}">
                      <ahyp:hlinkClr xmlns:ahyp="http://schemas.microsoft.com/office/drawing/2018/hyperlinkcolor" val="tx"/>
                    </a:ext>
                  </a:extLst>
                </a:hlinkClick>
              </a:rPr>
              <a:t>here</a:t>
            </a:r>
            <a:r>
              <a:rPr lang="en-US" sz="1400" kern="0" dirty="0">
                <a:solidFill>
                  <a:srgbClr val="FFFFFF"/>
                </a:solidFill>
                <a:latin typeface="Arial"/>
                <a:cs typeface="Arial"/>
                <a:sym typeface="Arial"/>
              </a:rPr>
              <a:t>. </a:t>
            </a:r>
            <a:endParaRPr lang="en-US" sz="1400" kern="0" dirty="0">
              <a:solidFill>
                <a:schemeClr val="bg1"/>
              </a:solidFill>
              <a:latin typeface="Arial"/>
              <a:cs typeface="Arial"/>
            </a:endParaRPr>
          </a:p>
          <a:p>
            <a:pPr>
              <a:defRPr/>
            </a:pPr>
            <a:r>
              <a:rPr lang="en-US" sz="1400" u="sng" kern="0" dirty="0">
                <a:solidFill>
                  <a:srgbClr val="FFFFFF"/>
                </a:solidFill>
                <a:latin typeface="Arial"/>
                <a:cs typeface="Arial"/>
                <a:sym typeface="Arial"/>
              </a:rPr>
              <a:t>Part 1 – The Context in London </a:t>
            </a:r>
            <a:endParaRPr lang="en-US" sz="1400" u="sng" kern="0" dirty="0">
              <a:solidFill>
                <a:srgbClr val="FFFFFF"/>
              </a:solidFill>
              <a:latin typeface="Arial"/>
              <a:cs typeface="Arial"/>
            </a:endParaRPr>
          </a:p>
          <a:p>
            <a:pPr marL="285750" indent="-285750">
              <a:buFont typeface="Arial" panose="020B0604020202020204" pitchFamily="34" charset="0"/>
              <a:buChar char="•"/>
              <a:defRPr/>
            </a:pPr>
            <a:r>
              <a:rPr lang="en-GB" sz="1400" kern="0" dirty="0">
                <a:solidFill>
                  <a:srgbClr val="FFFFFF"/>
                </a:solidFill>
                <a:latin typeface="Arial"/>
                <a:cs typeface="Arial"/>
                <a:sym typeface="Arial"/>
              </a:rPr>
              <a:t>Between the 2011 and 2021 Censuses, London’s population increased by 7.7%, and the number of households by 4.8%, which suggests a substantial increase in average household sizes. London also has a distinct tenure profile, with a high prevalence of renting. Unaffordable housing is driving inequalities with 38% of children in London living in poverty in 2019/20, compared with 29% in the rest of the UK.</a:t>
            </a:r>
            <a:endParaRPr lang="en-GB" sz="1400" kern="0" dirty="0">
              <a:solidFill>
                <a:srgbClr val="FFFFFF"/>
              </a:solidFill>
              <a:latin typeface="Arial"/>
              <a:cs typeface="Arial"/>
            </a:endParaRPr>
          </a:p>
          <a:p>
            <a:pPr>
              <a:defRPr/>
            </a:pPr>
            <a:endParaRPr lang="en-GB" sz="1400" u="sng" kern="0">
              <a:solidFill>
                <a:srgbClr val="FFFFFF"/>
              </a:solidFill>
              <a:latin typeface="Arial"/>
              <a:cs typeface="Arial"/>
            </a:endParaRPr>
          </a:p>
          <a:p>
            <a:pPr>
              <a:defRPr/>
            </a:pPr>
            <a:endParaRPr lang="en-GB" sz="1400" kern="0">
              <a:solidFill>
                <a:srgbClr val="FFFFFF"/>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821759413"/>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816254" y="426637"/>
            <a:ext cx="11040590" cy="923289"/>
          </a:xfrm>
          <a:noFill/>
          <a:ln>
            <a:noFill/>
          </a:ln>
        </p:spPr>
        <p:style>
          <a:lnRef idx="2">
            <a:schemeClr val="dk1">
              <a:shade val="50000"/>
            </a:schemeClr>
          </a:lnRef>
          <a:fillRef idx="1">
            <a:schemeClr val="dk1"/>
          </a:fillRef>
          <a:effectRef idx="0">
            <a:schemeClr val="dk1"/>
          </a:effectRef>
          <a:fontRef idx="minor">
            <a:schemeClr val="lt1"/>
          </a:fontRef>
        </p:style>
        <p:txBody>
          <a:bodyPr wrap="square" anchor="t" anchorCtr="0">
            <a:spAutoFit/>
          </a:bodyPr>
          <a:lstStyle/>
          <a:p>
            <a:r>
              <a:rPr lang="en-US" sz="3000" spc="190" dirty="0">
                <a:solidFill>
                  <a:srgbClr val="353E43"/>
                </a:solidFill>
              </a:rPr>
              <a:t>81,000 CHILDREN LIVING IN TEMPORARY ACCOMMODATON ARRANGED BY THEIR BOROUGH</a:t>
            </a:r>
            <a:endParaRPr lang="en-US" dirty="0"/>
          </a:p>
        </p:txBody>
      </p:sp>
      <p:sp>
        <p:nvSpPr>
          <p:cNvPr id="16" name="Text Placeholder 5">
            <a:extLst>
              <a:ext uri="{FF2B5EF4-FFF2-40B4-BE49-F238E27FC236}">
                <a16:creationId xmlns:a16="http://schemas.microsoft.com/office/drawing/2014/main" id="{839DCE06-AA45-9842-BC19-D4480B9BE36F}"/>
              </a:ext>
            </a:extLst>
          </p:cNvPr>
          <p:cNvSpPr txBox="1">
            <a:spLocks/>
          </p:cNvSpPr>
          <p:nvPr/>
        </p:nvSpPr>
        <p:spPr>
          <a:xfrm>
            <a:off x="626040" y="1490006"/>
            <a:ext cx="4842888" cy="111353"/>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00000"/>
              </a:buClr>
              <a:buFont typeface="Arial" panose="020B0604020202020204" pitchFamily="34" charset="0"/>
              <a:buChar char="•"/>
              <a:defRPr/>
            </a:pPr>
            <a:r>
              <a:rPr lang="en-GB" sz="1400" b="0" dirty="0">
                <a:solidFill>
                  <a:srgbClr val="353E43"/>
                </a:solidFill>
                <a:latin typeface="Arial"/>
                <a:cs typeface="Arial"/>
              </a:rPr>
              <a:t>London is home to almost 60% of households in temporary accommodation in England, two out of three of which are households with children.</a:t>
            </a:r>
            <a:r>
              <a:rPr lang="en-GB" sz="1400" b="0" baseline="30000" dirty="0">
                <a:solidFill>
                  <a:srgbClr val="353E43"/>
                </a:solidFill>
                <a:latin typeface="Arial"/>
                <a:cs typeface="Arial"/>
              </a:rPr>
              <a:t>1 </a:t>
            </a:r>
            <a:endParaRPr lang="en-GB" sz="1400" b="0" baseline="30000" dirty="0">
              <a:solidFill>
                <a:srgbClr val="353E43"/>
              </a:solidFill>
              <a:latin typeface="Arial"/>
              <a:cs typeface="Arial"/>
              <a:sym typeface="Arial"/>
            </a:endParaRPr>
          </a:p>
          <a:p>
            <a:pPr marL="285750" indent="-285750">
              <a:buClr>
                <a:srgbClr val="000000"/>
              </a:buClr>
              <a:buFont typeface="Arial" panose="020B0604020202020204" pitchFamily="34" charset="0"/>
              <a:buChar char="•"/>
              <a:defRPr/>
            </a:pPr>
            <a:r>
              <a:rPr kumimoji="0" lang="en-GB" sz="1400" b="0" i="0" u="none" strike="noStrike" kern="1200" cap="none" spc="0" normalizeH="0" baseline="0" noProof="0" dirty="0">
                <a:ln>
                  <a:noFill/>
                </a:ln>
                <a:solidFill>
                  <a:srgbClr val="353E43"/>
                </a:solidFill>
                <a:effectLst/>
                <a:uLnTx/>
                <a:uFillTx/>
                <a:latin typeface="Arial"/>
                <a:cs typeface="Arial"/>
                <a:sym typeface="Arial"/>
              </a:rPr>
              <a:t>In March 2022 there were 56,640 homeless households living in temporary accommodation arranged by London boroughs, including 75,850 children.</a:t>
            </a:r>
            <a:r>
              <a:rPr lang="en-GB" sz="1400" b="0" baseline="30000" dirty="0">
                <a:solidFill>
                  <a:srgbClr val="353E43"/>
                </a:solidFill>
                <a:latin typeface="Arial"/>
                <a:cs typeface="Arial"/>
                <a:sym typeface="Arial"/>
              </a:rPr>
              <a:t>2</a:t>
            </a:r>
            <a:endParaRPr lang="en-GB" sz="1400" b="0" baseline="30000" dirty="0">
              <a:solidFill>
                <a:srgbClr val="353E43"/>
              </a:solidFill>
            </a:endParaRPr>
          </a:p>
          <a:p>
            <a:pPr marL="285750" indent="-285750">
              <a:buClr>
                <a:srgbClr val="000000"/>
              </a:buClr>
              <a:buFont typeface="Arial" panose="020B0604020202020204" pitchFamily="34" charset="0"/>
              <a:buChar char="•"/>
              <a:defRPr/>
            </a:pPr>
            <a:r>
              <a:rPr lang="en-GB" sz="1400" b="0" i="0" u="none" strike="noStrike" kern="1200" cap="none" spc="0" normalizeH="0" baseline="0" noProof="0" dirty="0">
                <a:ln>
                  <a:noFill/>
                </a:ln>
                <a:solidFill>
                  <a:srgbClr val="353E43"/>
                </a:solidFill>
                <a:effectLst/>
                <a:uLnTx/>
                <a:uFillTx/>
                <a:latin typeface="Arial"/>
                <a:cs typeface="Arial"/>
              </a:rPr>
              <a:t>21,620 of the </a:t>
            </a:r>
            <a:r>
              <a:rPr lang="en-GB" sz="1400" b="0" dirty="0">
                <a:solidFill>
                  <a:srgbClr val="353E43"/>
                </a:solidFill>
                <a:latin typeface="Arial"/>
                <a:cs typeface="Arial"/>
              </a:rPr>
              <a:t>households</a:t>
            </a:r>
            <a:r>
              <a:rPr lang="en-GB" sz="1400" b="0" i="0" u="none" strike="noStrike" kern="1200" cap="none" spc="0" normalizeH="0" baseline="0" noProof="0" dirty="0">
                <a:ln>
                  <a:noFill/>
                </a:ln>
                <a:solidFill>
                  <a:srgbClr val="353E43"/>
                </a:solidFill>
                <a:effectLst/>
                <a:uLnTx/>
                <a:uFillTx/>
                <a:latin typeface="Arial"/>
                <a:cs typeface="Arial"/>
              </a:rPr>
              <a:t> in temporary accommodation arranged by London boroughs, or 38% of the total, were placed outside their home borough.</a:t>
            </a:r>
            <a:endParaRPr lang="en-GB" dirty="0"/>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400" b="0" i="0" u="none" strike="noStrike" kern="1200" cap="none" spc="0" normalizeH="0" baseline="0" noProof="0" dirty="0">
                <a:ln>
                  <a:noFill/>
                </a:ln>
                <a:solidFill>
                  <a:srgbClr val="353E43"/>
                </a:solidFill>
                <a:effectLst/>
                <a:uLnTx/>
                <a:uFillTx/>
                <a:latin typeface="Arial"/>
                <a:cs typeface="Arial"/>
              </a:rPr>
              <a:t>The number of households in bed and breakfast accommodation (2,890) </a:t>
            </a:r>
            <a:r>
              <a:rPr lang="en-GB" sz="1400" b="0" dirty="0">
                <a:solidFill>
                  <a:srgbClr val="353E43"/>
                </a:solidFill>
                <a:latin typeface="Arial"/>
                <a:cs typeface="Arial"/>
              </a:rPr>
              <a:t>was</a:t>
            </a:r>
            <a:r>
              <a:rPr lang="en-GB" sz="1400" b="0" i="0" u="none" strike="noStrike" kern="1200" cap="none" spc="0" normalizeH="0" baseline="0" noProof="0" dirty="0">
                <a:ln>
                  <a:noFill/>
                </a:ln>
                <a:solidFill>
                  <a:srgbClr val="353E43"/>
                </a:solidFill>
                <a:effectLst/>
                <a:uLnTx/>
                <a:uFillTx/>
                <a:latin typeface="Arial"/>
                <a:cs typeface="Arial"/>
              </a:rPr>
              <a:t> down 30% from March 2021.</a:t>
            </a:r>
          </a:p>
          <a:p>
            <a:pPr marL="285750" indent="-285750">
              <a:buClr>
                <a:srgbClr val="000000"/>
              </a:buClr>
              <a:buFont typeface="Arial" panose="020B0604020202020204" pitchFamily="34" charset="0"/>
              <a:buChar char="•"/>
              <a:defRPr/>
            </a:pPr>
            <a:r>
              <a:rPr lang="en-GB" sz="1400" b="0" i="0" u="none" strike="noStrike" kern="1200" cap="none" spc="0" normalizeH="0" baseline="0" noProof="0" dirty="0">
                <a:ln>
                  <a:noFill/>
                </a:ln>
                <a:solidFill>
                  <a:srgbClr val="353E43"/>
                </a:solidFill>
                <a:effectLst/>
                <a:uLnTx/>
                <a:uFillTx/>
                <a:latin typeface="Arial"/>
                <a:cs typeface="Arial"/>
              </a:rPr>
              <a:t>18,890 homeless households were living in accommodation leased from the private sector by a social housing landlord, and a further 20,670 were in some other form of private sector accommodation. 11,770 were being temporarily accommodated in social housing, the highest figure on record.</a:t>
            </a:r>
            <a:r>
              <a:rPr lang="en-GB" sz="1400" b="0" dirty="0">
                <a:solidFill>
                  <a:srgbClr val="353E43"/>
                </a:solidFill>
                <a:latin typeface="Arial"/>
                <a:cs typeface="Arial"/>
              </a:rPr>
              <a:t> </a:t>
            </a:r>
            <a:endParaRPr lang="en-GB" sz="1400" b="0" i="0" u="none" strike="noStrike" kern="1200" cap="none" spc="0" normalizeH="0" baseline="0" noProof="0" dirty="0">
              <a:ln>
                <a:noFill/>
              </a:ln>
              <a:solidFill>
                <a:srgbClr val="353E43"/>
              </a:solidFill>
              <a:effectLst/>
              <a:uLnTx/>
              <a:uFillTx/>
              <a:latin typeface="Arial"/>
              <a:cs typeface="Arial"/>
            </a:endParaRPr>
          </a:p>
          <a:p>
            <a:pPr marL="285750" indent="-285750">
              <a:buClr>
                <a:srgbClr val="000000"/>
              </a:buClr>
              <a:buFont typeface="Arial,Sans-Serif" panose="020B0604020202020204" pitchFamily="34" charset="0"/>
              <a:buChar char="•"/>
              <a:defRPr/>
            </a:pPr>
            <a:r>
              <a:rPr lang="en-GB" sz="1400" dirty="0">
                <a:solidFill>
                  <a:srgbClr val="353E43"/>
                </a:solidFill>
                <a:latin typeface="Arial"/>
                <a:cs typeface="Arial"/>
              </a:rPr>
              <a:t>By March 2023, London councils now estimate that this has risen to 81,000 children living in temporary accommodation arranged by their local borough*</a:t>
            </a:r>
            <a:r>
              <a:rPr lang="en-GB" sz="1400" b="0" dirty="0">
                <a:solidFill>
                  <a:srgbClr val="353E43"/>
                </a:solidFill>
                <a:latin typeface="Arial"/>
                <a:cs typeface="Arial"/>
              </a:rPr>
              <a:t>.</a:t>
            </a:r>
            <a:r>
              <a:rPr lang="en-GB" sz="900" b="0" baseline="30000" dirty="0">
                <a:solidFill>
                  <a:srgbClr val="353E43"/>
                </a:solidFill>
                <a:latin typeface="Arial"/>
                <a:cs typeface="Arial"/>
              </a:rPr>
              <a:t>3 </a:t>
            </a:r>
            <a:endParaRPr lang="en-GB" sz="900" b="0" dirty="0">
              <a:solidFill>
                <a:srgbClr val="353E43"/>
              </a:solidFill>
              <a:latin typeface="Arial"/>
              <a:cs typeface="Arial"/>
            </a:endParaRPr>
          </a:p>
          <a:p>
            <a:pPr marR="0" lvl="0" algn="l" defTabSz="914400">
              <a:lnSpc>
                <a:spcPct val="100000"/>
              </a:lnSpc>
              <a:spcBef>
                <a:spcPts val="0"/>
              </a:spcBef>
              <a:spcAft>
                <a:spcPts val="0"/>
              </a:spcAft>
              <a:buClr>
                <a:srgbClr val="000000"/>
              </a:buClr>
              <a:buSzTx/>
              <a:tabLst/>
              <a:defRPr/>
            </a:pPr>
            <a:endParaRPr lang="en-GB" sz="1400" b="0" i="0" u="none" strike="noStrike" kern="1200" cap="none" spc="0" normalizeH="0" baseline="0" noProof="0" dirty="0">
              <a:ln>
                <a:noFill/>
              </a:ln>
              <a:solidFill>
                <a:srgbClr val="353E43"/>
              </a:solidFill>
              <a:effectLst/>
              <a:uLnTx/>
              <a:uFillTx/>
              <a:latin typeface="Arial"/>
              <a:cs typeface="Arial"/>
            </a:endParaRPr>
          </a:p>
          <a:p>
            <a:pPr marL="285750" indent="-285750">
              <a:buClr>
                <a:srgbClr val="000000"/>
              </a:buClr>
              <a:buFont typeface="Arial" panose="020B0604020202020204" pitchFamily="34" charset="0"/>
              <a:buChar char="•"/>
              <a:defRPr/>
            </a:pPr>
            <a:endParaRPr lang="en-GB" sz="1400" b="0">
              <a:solidFill>
                <a:srgbClr val="353E43"/>
              </a:solidFill>
              <a:latin typeface="Arial"/>
              <a:cs typeface="Arial"/>
            </a:endParaRPr>
          </a:p>
        </p:txBody>
      </p:sp>
      <p:sp>
        <p:nvSpPr>
          <p:cNvPr id="6" name="Rectangle 5">
            <a:extLst>
              <a:ext uri="{FF2B5EF4-FFF2-40B4-BE49-F238E27FC236}">
                <a16:creationId xmlns:a16="http://schemas.microsoft.com/office/drawing/2014/main" id="{335DCB24-08A0-48F9-BA89-8DE30D943EF5}"/>
              </a:ext>
            </a:extLst>
          </p:cNvPr>
          <p:cNvSpPr/>
          <p:nvPr/>
        </p:nvSpPr>
        <p:spPr>
          <a:xfrm>
            <a:off x="825910" y="6372000"/>
            <a:ext cx="10472116" cy="400110"/>
          </a:xfrm>
          <a:prstGeom prst="rect">
            <a:avLst/>
          </a:prstGeom>
        </p:spPr>
        <p:txBody>
          <a:bodyPr wrap="square" lIns="91440" tIns="45720" rIns="91440" bIns="45720" anchor="t">
            <a:spAutoFit/>
          </a:bodyPr>
          <a:lstStyle/>
          <a:p>
            <a:r>
              <a:rPr lang="en-US" sz="1000" dirty="0">
                <a:solidFill>
                  <a:schemeClr val="bg2"/>
                </a:solidFill>
                <a:cs typeface="Arial"/>
              </a:rPr>
              <a:t>Source: (1) Dept for Levelling Up, Housing and Communities, </a:t>
            </a:r>
            <a:r>
              <a:rPr lang="en-US" sz="1000" dirty="0">
                <a:solidFill>
                  <a:schemeClr val="bg2"/>
                </a:solidFill>
                <a:cs typeface="Arial"/>
                <a:hlinkClick r:id="rId3">
                  <a:extLst>
                    <a:ext uri="{A12FA001-AC4F-418D-AE19-62706E023703}">
                      <ahyp:hlinkClr xmlns:ahyp="http://schemas.microsoft.com/office/drawing/2018/hyperlinkcolor" val="tx"/>
                    </a:ext>
                  </a:extLst>
                </a:hlinkClick>
              </a:rPr>
              <a:t>Homelessness Statistics</a:t>
            </a:r>
            <a:r>
              <a:rPr lang="en-US" sz="1000" dirty="0">
                <a:solidFill>
                  <a:schemeClr val="bg2"/>
                </a:solidFill>
                <a:cs typeface="Arial"/>
              </a:rPr>
              <a:t>  (2) GLA, </a:t>
            </a:r>
            <a:r>
              <a:rPr lang="en-US" sz="1000" dirty="0">
                <a:solidFill>
                  <a:schemeClr val="bg2"/>
                </a:solidFill>
                <a:cs typeface="Arial"/>
                <a:hlinkClick r:id="rId4">
                  <a:extLst>
                    <a:ext uri="{A12FA001-AC4F-418D-AE19-62706E023703}">
                      <ahyp:hlinkClr xmlns:ahyp="http://schemas.microsoft.com/office/drawing/2018/hyperlinkcolor" val="tx"/>
                    </a:ext>
                  </a:extLst>
                </a:hlinkClick>
              </a:rPr>
              <a:t>Housing in Londo</a:t>
            </a:r>
            <a:r>
              <a:rPr lang="en-US" sz="1000" dirty="0">
                <a:solidFill>
                  <a:schemeClr val="bg2"/>
                </a:solidFill>
                <a:cs typeface="Arial"/>
              </a:rPr>
              <a:t>n, 2022 (3) London Councils, </a:t>
            </a:r>
            <a:r>
              <a:rPr lang="en-US" sz="1000" dirty="0">
                <a:solidFill>
                  <a:schemeClr val="bg2"/>
                </a:solidFill>
                <a:cs typeface="Arial"/>
                <a:hlinkClick r:id="rId5">
                  <a:extLst>
                    <a:ext uri="{A12FA001-AC4F-418D-AE19-62706E023703}">
                      <ahyp:hlinkClr xmlns:ahyp="http://schemas.microsoft.com/office/drawing/2018/hyperlinkcolor" val="tx"/>
                    </a:ext>
                  </a:extLst>
                </a:hlinkClick>
              </a:rPr>
              <a:t>Boroughs estimate one child in every London classroom is homeless</a:t>
            </a:r>
            <a:r>
              <a:rPr lang="en-US" sz="1000" dirty="0">
                <a:solidFill>
                  <a:schemeClr val="bg2"/>
                </a:solidFill>
                <a:cs typeface="Arial"/>
                <a:hlinkClick r:id="" action="ppaction://noaction">
                  <a:extLst>
                    <a:ext uri="{A12FA001-AC4F-418D-AE19-62706E023703}">
                      <ahyp:hlinkClr xmlns:ahyp="http://schemas.microsoft.com/office/drawing/2018/hyperlinkcolor" val="tx"/>
                    </a:ext>
                  </a:extLst>
                </a:hlinkClick>
              </a:rPr>
              <a:t> *Data from London Councils is not currently in the public domain, and therefore differs from public data</a:t>
            </a:r>
            <a:endParaRPr lang="en-US" sz="1000" u="sng" dirty="0">
              <a:solidFill>
                <a:schemeClr val="bg2"/>
              </a:solidFill>
              <a:cs typeface="Arial"/>
            </a:endParaRPr>
          </a:p>
        </p:txBody>
      </p:sp>
      <p:pic>
        <p:nvPicPr>
          <p:cNvPr id="7" name="Picture 6" descr="Chart, histogram&#10;&#10;Description automatically generated">
            <a:extLst>
              <a:ext uri="{FF2B5EF4-FFF2-40B4-BE49-F238E27FC236}">
                <a16:creationId xmlns:a16="http://schemas.microsoft.com/office/drawing/2014/main" id="{59E9F9BC-5198-4349-BC6D-CC5E7EF6E851}"/>
              </a:ext>
            </a:extLst>
          </p:cNvPr>
          <p:cNvPicPr>
            <a:picLocks noChangeAspect="1"/>
          </p:cNvPicPr>
          <p:nvPr/>
        </p:nvPicPr>
        <p:blipFill>
          <a:blip r:embed="rId6"/>
          <a:stretch>
            <a:fillRect/>
          </a:stretch>
        </p:blipFill>
        <p:spPr>
          <a:xfrm>
            <a:off x="5838193" y="2104567"/>
            <a:ext cx="5941695" cy="4218940"/>
          </a:xfrm>
          <a:prstGeom prst="rect">
            <a:avLst/>
          </a:prstGeom>
        </p:spPr>
      </p:pic>
      <p:sp>
        <p:nvSpPr>
          <p:cNvPr id="8" name="Text Placeholder 5">
            <a:extLst>
              <a:ext uri="{FF2B5EF4-FFF2-40B4-BE49-F238E27FC236}">
                <a16:creationId xmlns:a16="http://schemas.microsoft.com/office/drawing/2014/main" id="{1FAAF4FA-FB42-4F72-B8B4-522747DC1264}"/>
              </a:ext>
            </a:extLst>
          </p:cNvPr>
          <p:cNvSpPr txBox="1">
            <a:spLocks/>
          </p:cNvSpPr>
          <p:nvPr/>
        </p:nvSpPr>
        <p:spPr>
          <a:xfrm>
            <a:off x="5710002" y="1413483"/>
            <a:ext cx="6662987" cy="36652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00"/>
              </a:buClr>
              <a:defRPr/>
            </a:pPr>
            <a:r>
              <a:rPr lang="en-GB" sz="1600" spc="-10">
                <a:solidFill>
                  <a:srgbClr val="353E43"/>
                </a:solidFill>
                <a:latin typeface="Arial"/>
                <a:ea typeface="Aktiv Grotesk" panose="020B0504020202020204" pitchFamily="34" charset="0"/>
                <a:cs typeface="Arial"/>
                <a:sym typeface="Arial"/>
              </a:rPr>
              <a:t>Fig. 11 Homeless households placed in Temporary Accommodation 2002-22</a:t>
            </a:r>
            <a:endParaRPr kumimoji="0" lang="en-GB" sz="1600" b="1" i="0" u="none" strike="noStrike" kern="1200" cap="none" spc="-1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2" name="Rectangle 1">
            <a:extLst>
              <a:ext uri="{FF2B5EF4-FFF2-40B4-BE49-F238E27FC236}">
                <a16:creationId xmlns:a16="http://schemas.microsoft.com/office/drawing/2014/main" id="{A195F35D-DB03-12E8-5198-79086B6637EA}"/>
              </a:ext>
            </a:extLst>
          </p:cNvPr>
          <p:cNvSpPr/>
          <p:nvPr/>
        </p:nvSpPr>
        <p:spPr>
          <a:xfrm>
            <a:off x="721442" y="5831224"/>
            <a:ext cx="5267165" cy="261610"/>
          </a:xfrm>
          <a:prstGeom prst="rect">
            <a:avLst/>
          </a:prstGeom>
        </p:spPr>
        <p:txBody>
          <a:bodyPr wrap="square" lIns="91440" tIns="45720" rIns="91440" bIns="45720" anchor="t">
            <a:spAutoFit/>
          </a:bodyPr>
          <a:lstStyle/>
          <a:p>
            <a:pPr marL="171450" indent="-171450">
              <a:buFont typeface="Arial"/>
              <a:buChar char="•"/>
            </a:pPr>
            <a:endParaRPr lang="en-US" sz="1100" dirty="0">
              <a:solidFill>
                <a:schemeClr val="bg2"/>
              </a:solidFill>
              <a:cs typeface="Arial"/>
            </a:endParaRPr>
          </a:p>
        </p:txBody>
      </p:sp>
    </p:spTree>
    <p:extLst>
      <p:ext uri="{BB962C8B-B14F-4D97-AF65-F5344CB8AC3E}">
        <p14:creationId xmlns:p14="http://schemas.microsoft.com/office/powerpoint/2010/main" val="1437102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268453" y="380221"/>
            <a:ext cx="11770413" cy="923289"/>
          </a:xfrm>
          <a:noFill/>
          <a:ln>
            <a:noFill/>
          </a:ln>
        </p:spPr>
        <p:style>
          <a:lnRef idx="2">
            <a:schemeClr val="dk1">
              <a:shade val="50000"/>
            </a:schemeClr>
          </a:lnRef>
          <a:fillRef idx="1">
            <a:schemeClr val="dk1"/>
          </a:fillRef>
          <a:effectRef idx="0">
            <a:schemeClr val="dk1"/>
          </a:effectRef>
          <a:fontRef idx="minor">
            <a:schemeClr val="lt1"/>
          </a:fontRef>
        </p:style>
        <p:txBody>
          <a:bodyPr wrap="square" anchor="t" anchorCtr="0">
            <a:spAutoFit/>
          </a:bodyPr>
          <a:lstStyle/>
          <a:p>
            <a:r>
              <a:rPr lang="en-US" sz="3000" spc="190">
                <a:solidFill>
                  <a:srgbClr val="353E43"/>
                </a:solidFill>
              </a:rPr>
              <a:t>ROUGH SLEEPING HAS INCREASED OVER TIME, WITH THOUSANDS SLEEPING ROUGH IN LONDON EACH YEAR</a:t>
            </a:r>
            <a:endParaRPr lang="en-US"/>
          </a:p>
        </p:txBody>
      </p:sp>
      <p:sp>
        <p:nvSpPr>
          <p:cNvPr id="16" name="Text Placeholder 5">
            <a:extLst>
              <a:ext uri="{FF2B5EF4-FFF2-40B4-BE49-F238E27FC236}">
                <a16:creationId xmlns:a16="http://schemas.microsoft.com/office/drawing/2014/main" id="{839DCE06-AA45-9842-BC19-D4480B9BE36F}"/>
              </a:ext>
            </a:extLst>
          </p:cNvPr>
          <p:cNvSpPr txBox="1">
            <a:spLocks/>
          </p:cNvSpPr>
          <p:nvPr/>
        </p:nvSpPr>
        <p:spPr>
          <a:xfrm>
            <a:off x="6098168" y="1347046"/>
            <a:ext cx="5726113" cy="42464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00000"/>
              </a:buClr>
              <a:buFont typeface="Arial,Sans-Serif" panose="020B0604020202020204" pitchFamily="34" charset="0"/>
              <a:buChar char="•"/>
              <a:defRPr/>
            </a:pPr>
            <a:r>
              <a:rPr lang="en-GB" sz="1400" b="0">
                <a:solidFill>
                  <a:srgbClr val="353E43"/>
                </a:solidFill>
                <a:latin typeface="Arial"/>
                <a:cs typeface="Arial"/>
              </a:rPr>
              <a:t>In the CHAIN annual report 2021/22, 8,329 people were seen sleeping rough in London, which, whilst a considerable fall from 11,018 in 2020/21 and the lowest number since 2017/18, masks significant increases since 2005/6, with numbers more than doubling in this time period.</a:t>
            </a:r>
            <a:r>
              <a:rPr lang="en-GB" sz="1400" b="0" baseline="30000">
                <a:solidFill>
                  <a:srgbClr val="353E43"/>
                </a:solidFill>
                <a:latin typeface="Arial"/>
                <a:cs typeface="Arial"/>
              </a:rPr>
              <a:t>1</a:t>
            </a:r>
          </a:p>
          <a:p>
            <a:pPr marL="285750" indent="-285750">
              <a:buFont typeface="Arial,Sans-Serif" panose="020B0604020202020204" pitchFamily="34" charset="0"/>
              <a:buChar char="•"/>
              <a:defRPr/>
            </a:pPr>
            <a:r>
              <a:rPr lang="en-GB" sz="1400" b="0">
                <a:solidFill>
                  <a:srgbClr val="353E43"/>
                </a:solidFill>
                <a:latin typeface="Arial"/>
                <a:cs typeface="Arial"/>
              </a:rPr>
              <a:t>The largest group of rough sleepers in 2021/22 were the 5,091 people seen sleeping rough for the first time.</a:t>
            </a:r>
            <a:r>
              <a:rPr lang="en-GB" sz="1400" b="0" baseline="30000">
                <a:solidFill>
                  <a:srgbClr val="353E43"/>
                </a:solidFill>
                <a:latin typeface="Arial"/>
                <a:cs typeface="Arial"/>
              </a:rPr>
              <a:t>2</a:t>
            </a:r>
            <a:r>
              <a:rPr lang="en-GB" sz="1400" b="0">
                <a:solidFill>
                  <a:srgbClr val="353E43"/>
                </a:solidFill>
                <a:latin typeface="Arial"/>
                <a:cs typeface="Arial"/>
              </a:rPr>
              <a:t> </a:t>
            </a:r>
          </a:p>
          <a:p>
            <a:pPr marL="285750" indent="-285750">
              <a:buFont typeface="Arial,Sans-Serif" panose="020B0604020202020204" pitchFamily="34" charset="0"/>
              <a:buChar char="•"/>
              <a:defRPr/>
            </a:pPr>
            <a:r>
              <a:rPr lang="en-GB" sz="1400" b="0" i="0" u="none" strike="noStrike" kern="1200" cap="none" spc="0" normalizeH="0" baseline="0" noProof="0">
                <a:ln>
                  <a:noFill/>
                </a:ln>
                <a:solidFill>
                  <a:srgbClr val="353E43"/>
                </a:solidFill>
                <a:effectLst/>
                <a:uLnTx/>
                <a:uFillTx/>
                <a:latin typeface="Arial"/>
                <a:cs typeface="Arial"/>
              </a:rPr>
              <a:t>The latest Q3 CHAIN data reports on rough sleeping </a:t>
            </a:r>
            <a:r>
              <a:rPr lang="en-GB" sz="1400" b="0">
                <a:solidFill>
                  <a:srgbClr val="353E43"/>
                </a:solidFill>
                <a:latin typeface="Arial"/>
                <a:cs typeface="Arial"/>
              </a:rPr>
              <a:t>record</a:t>
            </a:r>
            <a:r>
              <a:rPr lang="en-GB" sz="1400" b="0" i="0" u="none" strike="noStrike" kern="1200" cap="none" spc="0" normalizeH="0" baseline="0" noProof="0">
                <a:ln>
                  <a:noFill/>
                </a:ln>
                <a:solidFill>
                  <a:srgbClr val="353E43"/>
                </a:solidFill>
                <a:effectLst/>
                <a:uLnTx/>
                <a:uFillTx/>
                <a:latin typeface="Arial"/>
                <a:cs typeface="Arial"/>
              </a:rPr>
              <a:t> a total of 7272 people rough sleeping during the quarter, with 13 of 14 reporting areas noting </a:t>
            </a:r>
            <a:r>
              <a:rPr lang="en-GB" sz="1400" b="0">
                <a:solidFill>
                  <a:srgbClr val="353E43"/>
                </a:solidFill>
                <a:latin typeface="Arial"/>
                <a:cs typeface="Arial"/>
              </a:rPr>
              <a:t>an increase in the number of people rough sleeping from the same period the previous year.</a:t>
            </a:r>
            <a:r>
              <a:rPr lang="en-GB" sz="1400" b="0" baseline="30000">
                <a:solidFill>
                  <a:srgbClr val="353E43"/>
                </a:solidFill>
                <a:latin typeface="Arial"/>
                <a:cs typeface="Arial"/>
              </a:rPr>
              <a:t>3 </a:t>
            </a:r>
            <a:r>
              <a:rPr lang="en-GB" sz="1400" b="0" baseline="30000">
                <a:solidFill>
                  <a:srgbClr val="353E43"/>
                </a:solidFill>
              </a:rPr>
              <a:t> </a:t>
            </a:r>
            <a:r>
              <a:rPr lang="en-GB" sz="1400" b="0">
                <a:solidFill>
                  <a:srgbClr val="353E43"/>
                </a:solidFill>
                <a:latin typeface="Arial"/>
                <a:cs typeface="Arial"/>
              </a:rPr>
              <a:t>Intermittent rough sleeping was 23% higher than the same period last year. </a:t>
            </a:r>
          </a:p>
          <a:p>
            <a:pPr marL="285750" indent="-285750">
              <a:buFont typeface="Arial,Sans-Serif" panose="020B0604020202020204" pitchFamily="34" charset="0"/>
              <a:buChar char="•"/>
              <a:defRPr/>
            </a:pPr>
            <a:r>
              <a:rPr lang="en-GB" sz="1400" b="0">
                <a:solidFill>
                  <a:srgbClr val="353E43"/>
                </a:solidFill>
                <a:latin typeface="Arial"/>
                <a:cs typeface="Arial"/>
              </a:rPr>
              <a:t>It is</a:t>
            </a:r>
            <a:r>
              <a:rPr lang="en-GB" sz="1400" b="0" baseline="30000">
                <a:solidFill>
                  <a:srgbClr val="353E43"/>
                </a:solidFill>
                <a:latin typeface="Arial"/>
                <a:cs typeface="Arial"/>
              </a:rPr>
              <a:t> </a:t>
            </a:r>
            <a:r>
              <a:rPr lang="en-GB" sz="1400" b="0">
                <a:solidFill>
                  <a:srgbClr val="353E43"/>
                </a:solidFill>
                <a:latin typeface="Arial"/>
                <a:cs typeface="Arial"/>
              </a:rPr>
              <a:t>likely that the impact of the cost of living crisis will drive increases in people experiencing homelessness in London.</a:t>
            </a:r>
            <a:endParaRPr lang="en-GB" sz="1400" b="0">
              <a:solidFill>
                <a:srgbClr val="353E43"/>
              </a:solidFill>
            </a:endParaRPr>
          </a:p>
          <a:p>
            <a:pPr>
              <a:defRPr/>
            </a:pPr>
            <a:endParaRPr lang="en-GB" sz="1400" b="0">
              <a:solidFill>
                <a:srgbClr val="353E43"/>
              </a:solidFill>
            </a:endParaRPr>
          </a:p>
          <a:p>
            <a:pPr>
              <a:buClr>
                <a:srgbClr val="000000"/>
              </a:buClr>
              <a:defRPr/>
            </a:pPr>
            <a:r>
              <a:rPr lang="en-GB" sz="1400">
                <a:solidFill>
                  <a:srgbClr val="353E43"/>
                </a:solidFill>
                <a:latin typeface="Arial"/>
                <a:cs typeface="Arial"/>
              </a:rPr>
              <a:t>Key Demographics and Support Needs: </a:t>
            </a:r>
            <a:endParaRPr lang="en-GB" sz="1400" b="0">
              <a:solidFill>
                <a:srgbClr val="353E43"/>
              </a:solidFill>
              <a:latin typeface="Arial"/>
              <a:cs typeface="Arial"/>
            </a:endParaRPr>
          </a:p>
          <a:p>
            <a:pPr marR="0" lvl="0" algn="l" defTabSz="914400" rtl="0" eaLnBrk="1" fontAlgn="auto" latinLnBrk="0" hangingPunct="1">
              <a:lnSpc>
                <a:spcPct val="100000"/>
              </a:lnSpc>
              <a:spcBef>
                <a:spcPts val="0"/>
              </a:spcBef>
              <a:spcAft>
                <a:spcPts val="0"/>
              </a:spcAft>
              <a:buClr>
                <a:srgbClr val="000000"/>
              </a:buClr>
              <a:buSzTx/>
              <a:tabLst/>
              <a:defRPr/>
            </a:pPr>
            <a:r>
              <a:rPr lang="en-GB" sz="1400" b="0" i="0" u="none" strike="noStrike" kern="1200" cap="none" spc="0" normalizeH="0" baseline="0" noProof="0">
                <a:ln>
                  <a:noFill/>
                </a:ln>
                <a:solidFill>
                  <a:srgbClr val="353E43"/>
                </a:solidFill>
                <a:effectLst/>
                <a:uLnTx/>
                <a:uFillTx/>
                <a:latin typeface="Arial"/>
                <a:cs typeface="Arial"/>
              </a:rPr>
              <a:t>50% of rough sleepers had a mental health support need, compared to 44% in 2020/21.</a:t>
            </a:r>
            <a:r>
              <a:rPr lang="en-GB" sz="1400" b="0">
                <a:solidFill>
                  <a:srgbClr val="353E43"/>
                </a:solidFill>
                <a:latin typeface="Arial"/>
                <a:cs typeface="Arial"/>
              </a:rPr>
              <a:t> </a:t>
            </a:r>
            <a:endParaRPr lang="en-GB" sz="1400" b="0" i="0" u="none" strike="noStrike" kern="1200" cap="none" spc="0" normalizeH="0" baseline="0" noProof="0">
              <a:ln>
                <a:noFill/>
              </a:ln>
              <a:solidFill>
                <a:srgbClr val="353E43"/>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400" b="0" i="0" u="none" strike="noStrike" kern="1200" cap="none" spc="0" normalizeH="0" baseline="0" noProof="0">
                <a:ln>
                  <a:noFill/>
                </a:ln>
                <a:solidFill>
                  <a:srgbClr val="353E43"/>
                </a:solidFill>
                <a:effectLst/>
                <a:uLnTx/>
                <a:uFillTx/>
                <a:latin typeface="Arial"/>
                <a:cs typeface="Arial"/>
              </a:rPr>
              <a:t>31% had an alcohol support need, compared to 29% in 2020/21, and 34% had a drug support need, compared to 31% in 2020/21.</a:t>
            </a:r>
          </a:p>
          <a:p>
            <a:pPr marL="285750" indent="-285750">
              <a:buClr>
                <a:srgbClr val="000000"/>
              </a:buClr>
              <a:buFont typeface="Arial" panose="020B0604020202020204" pitchFamily="34" charset="0"/>
              <a:buChar char="•"/>
              <a:defRPr/>
            </a:pPr>
            <a:r>
              <a:rPr lang="en-GB" sz="1400" b="0" i="0" u="none" strike="noStrike" kern="1200" cap="none" spc="0" normalizeH="0" baseline="0" noProof="0">
                <a:ln>
                  <a:noFill/>
                </a:ln>
                <a:solidFill>
                  <a:srgbClr val="353E43"/>
                </a:solidFill>
                <a:effectLst/>
                <a:uLnTx/>
                <a:uFillTx/>
                <a:latin typeface="Arial"/>
                <a:cs typeface="Arial"/>
              </a:rPr>
              <a:t>83% of people seen rough sleeping in 2021/22 were men.</a:t>
            </a:r>
            <a:r>
              <a:rPr lang="en-GB" sz="1400" b="0">
                <a:solidFill>
                  <a:srgbClr val="353E43"/>
                </a:solidFill>
                <a:latin typeface="Arial"/>
                <a:cs typeface="Arial"/>
              </a:rPr>
              <a:t> </a:t>
            </a:r>
            <a:endParaRPr lang="en-GB" sz="1400" b="0" i="0" u="none" strike="noStrike" kern="1200" cap="none" spc="0" normalizeH="0" baseline="0" noProof="0">
              <a:ln>
                <a:noFill/>
              </a:ln>
              <a:solidFill>
                <a:srgbClr val="353E43"/>
              </a:solidFill>
              <a:effectLst/>
              <a:uLnTx/>
              <a:uFillTx/>
              <a:latin typeface="Arial"/>
              <a:cs typeface="Arial"/>
            </a:endParaRPr>
          </a:p>
          <a:p>
            <a:pPr marL="285750" indent="-285750">
              <a:buClr>
                <a:srgbClr val="000000"/>
              </a:buClr>
              <a:buFont typeface="Arial" panose="020B0604020202020204" pitchFamily="34" charset="0"/>
              <a:buChar char="•"/>
              <a:defRPr/>
            </a:pPr>
            <a:r>
              <a:rPr lang="en-GB" sz="1400" b="0" i="0" u="none" strike="noStrike" kern="1200" cap="none" spc="0" normalizeH="0" baseline="0" noProof="0">
                <a:ln>
                  <a:noFill/>
                </a:ln>
                <a:solidFill>
                  <a:srgbClr val="353E43"/>
                </a:solidFill>
                <a:effectLst/>
                <a:uLnTx/>
                <a:uFillTx/>
                <a:latin typeface="Arial"/>
                <a:cs typeface="Arial"/>
              </a:rPr>
              <a:t>8% of people seen rough sleeping in 2021/22 were aged 25 or under.</a:t>
            </a:r>
            <a:r>
              <a:rPr lang="en-GB" sz="1400" b="0">
                <a:solidFill>
                  <a:srgbClr val="353E43"/>
                </a:solidFill>
                <a:latin typeface="Arial"/>
                <a:cs typeface="Arial"/>
              </a:rPr>
              <a:t> </a:t>
            </a:r>
            <a:endParaRPr lang="en-GB" sz="1400" b="0" i="0" u="none" strike="noStrike" kern="1200" cap="none" spc="0" normalizeH="0" baseline="0" noProof="0">
              <a:ln>
                <a:noFill/>
              </a:ln>
              <a:solidFill>
                <a:srgbClr val="353E43"/>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400" b="0" i="0" u="none" strike="noStrike" kern="1200" cap="none" spc="0" normalizeH="0" baseline="0" noProof="0">
                <a:ln>
                  <a:noFill/>
                </a:ln>
                <a:solidFill>
                  <a:srgbClr val="353E43"/>
                </a:solidFill>
                <a:effectLst/>
                <a:uLnTx/>
                <a:uFillTx/>
                <a:latin typeface="Arial"/>
                <a:cs typeface="Arial"/>
              </a:rPr>
              <a:t>32% of people seen rough sleeping during the period had experience of spending time in prison.</a:t>
            </a:r>
            <a:r>
              <a:rPr lang="en-GB" sz="1400" b="0" i="0" u="none" strike="noStrike" kern="1200" cap="none" spc="0" normalizeH="0" baseline="30000" noProof="0">
                <a:ln>
                  <a:noFill/>
                </a:ln>
                <a:solidFill>
                  <a:srgbClr val="353E43"/>
                </a:solidFill>
                <a:effectLst/>
                <a:uLnTx/>
                <a:uFillTx/>
                <a:latin typeface="Arial"/>
                <a:cs typeface="Arial"/>
              </a:rPr>
              <a:t>3</a:t>
            </a:r>
          </a:p>
          <a:p>
            <a:pPr marR="0" lvl="0" algn="l" defTabSz="914400" rtl="0" eaLnBrk="1" fontAlgn="auto" latinLnBrk="0" hangingPunct="1">
              <a:lnSpc>
                <a:spcPct val="100000"/>
              </a:lnSpc>
              <a:spcBef>
                <a:spcPts val="0"/>
              </a:spcBef>
              <a:spcAft>
                <a:spcPts val="0"/>
              </a:spcAft>
              <a:buClr>
                <a:srgbClr val="000000"/>
              </a:buClr>
              <a:buSzTx/>
              <a:tabLst/>
              <a:defRPr/>
            </a:pPr>
            <a:endParaRPr lang="en-GB" sz="1400" b="0" i="0" u="none" strike="noStrike" kern="1200" cap="none" spc="0" normalizeH="0" baseline="0" noProof="0">
              <a:ln>
                <a:noFill/>
              </a:ln>
              <a:solidFill>
                <a:srgbClr val="353E43"/>
              </a:solidFill>
              <a:effectLst/>
              <a:uLnTx/>
              <a:uFillTx/>
              <a:latin typeface="Arial"/>
              <a:cs typeface="Arial"/>
            </a:endParaRPr>
          </a:p>
        </p:txBody>
      </p:sp>
      <p:sp>
        <p:nvSpPr>
          <p:cNvPr id="6" name="Rectangle 5">
            <a:extLst>
              <a:ext uri="{FF2B5EF4-FFF2-40B4-BE49-F238E27FC236}">
                <a16:creationId xmlns:a16="http://schemas.microsoft.com/office/drawing/2014/main" id="{335DCB24-08A0-48F9-BA89-8DE30D943EF5}"/>
              </a:ext>
            </a:extLst>
          </p:cNvPr>
          <p:cNvSpPr/>
          <p:nvPr/>
        </p:nvSpPr>
        <p:spPr>
          <a:xfrm>
            <a:off x="309053" y="6320486"/>
            <a:ext cx="5525388" cy="861774"/>
          </a:xfrm>
          <a:prstGeom prst="rect">
            <a:avLst/>
          </a:prstGeom>
        </p:spPr>
        <p:txBody>
          <a:bodyPr wrap="square" lIns="91440" tIns="45720" rIns="91440" bIns="45720" anchor="t">
            <a:spAutoFit/>
          </a:bodyPr>
          <a:lstStyle/>
          <a:p>
            <a:r>
              <a:rPr lang="en-US" sz="1000">
                <a:cs typeface="Arial"/>
              </a:rPr>
              <a:t>Source: (1) </a:t>
            </a:r>
            <a:r>
              <a:rPr lang="en-GB" sz="1000">
                <a:ea typeface="+mn-lt"/>
                <a:cs typeface="+mn-lt"/>
                <a:hlinkClick r:id="rId3"/>
              </a:rPr>
              <a:t>CHAIN annual reports 2005/6 to 2021/22 </a:t>
            </a:r>
            <a:r>
              <a:rPr lang="en-US" sz="1000">
                <a:cs typeface="Arial"/>
              </a:rPr>
              <a:t>(2) GLA </a:t>
            </a:r>
            <a:r>
              <a:rPr lang="en-US" sz="1000">
                <a:cs typeface="Arial"/>
                <a:hlinkClick r:id="rId4">
                  <a:extLst>
                    <a:ext uri="{A12FA001-AC4F-418D-AE19-62706E023703}">
                      <ahyp:hlinkClr xmlns:ahyp="http://schemas.microsoft.com/office/drawing/2018/hyperlinkcolor" val="tx"/>
                    </a:ext>
                  </a:extLst>
                </a:hlinkClick>
              </a:rPr>
              <a:t>Housing in London 2022</a:t>
            </a:r>
            <a:r>
              <a:rPr lang="en-US" sz="1000">
                <a:cs typeface="Arial"/>
              </a:rPr>
              <a:t>, </a:t>
            </a:r>
            <a:endParaRPr lang="en-GB" sz="1000">
              <a:cs typeface="Arial"/>
            </a:endParaRPr>
          </a:p>
          <a:p>
            <a:r>
              <a:rPr lang="en-US" sz="1000">
                <a:cs typeface="Arial"/>
              </a:rPr>
              <a:t>(3) </a:t>
            </a:r>
            <a:r>
              <a:rPr lang="en-GB" sz="1000">
                <a:cs typeface="Arial"/>
                <a:hlinkClick r:id="rId3">
                  <a:extLst>
                    <a:ext uri="{A12FA001-AC4F-418D-AE19-62706E023703}">
                      <ahyp:hlinkClr xmlns:ahyp="http://schemas.microsoft.com/office/drawing/2018/hyperlinkcolor" val="tx"/>
                    </a:ext>
                  </a:extLst>
                </a:hlinkClick>
              </a:rPr>
              <a:t> </a:t>
            </a:r>
            <a:r>
              <a:rPr lang="en-US" sz="1000">
                <a:ea typeface="+mn-lt"/>
                <a:cs typeface="+mn-lt"/>
                <a:hlinkClick r:id="rId3"/>
              </a:rPr>
              <a:t>CHAIN Q3 report 2022/23 </a:t>
            </a:r>
            <a:endParaRPr lang="en-GB" sz="1000">
              <a:ea typeface="+mn-lt"/>
              <a:cs typeface="+mn-lt"/>
            </a:endParaRPr>
          </a:p>
          <a:p>
            <a:endParaRPr lang="en-GB" sz="1000">
              <a:cs typeface="Arial" panose="020B0604020202020204" pitchFamily="34" charset="0"/>
            </a:endParaRPr>
          </a:p>
          <a:p>
            <a:endParaRPr lang="en-GB" sz="1000">
              <a:cs typeface="Arial" panose="020B0604020202020204" pitchFamily="34" charset="0"/>
            </a:endParaRPr>
          </a:p>
          <a:p>
            <a:endParaRPr lang="en-US" sz="1000">
              <a:solidFill>
                <a:srgbClr val="FFFFFF">
                  <a:lumMod val="50000"/>
                </a:srgbClr>
              </a:solidFill>
              <a:cs typeface="Arial" panose="020B0604020202020204" pitchFamily="34" charset="0"/>
            </a:endParaRPr>
          </a:p>
        </p:txBody>
      </p:sp>
      <p:pic>
        <p:nvPicPr>
          <p:cNvPr id="3" name="Picture 2">
            <a:extLst>
              <a:ext uri="{FF2B5EF4-FFF2-40B4-BE49-F238E27FC236}">
                <a16:creationId xmlns:a16="http://schemas.microsoft.com/office/drawing/2014/main" id="{98BAFD02-8535-440E-B5BE-7BC305B3AA5F}"/>
              </a:ext>
            </a:extLst>
          </p:cNvPr>
          <p:cNvPicPr>
            <a:picLocks noChangeAspect="1"/>
          </p:cNvPicPr>
          <p:nvPr/>
        </p:nvPicPr>
        <p:blipFill>
          <a:blip r:embed="rId5"/>
          <a:stretch>
            <a:fillRect/>
          </a:stretch>
        </p:blipFill>
        <p:spPr>
          <a:xfrm>
            <a:off x="327699" y="1895893"/>
            <a:ext cx="5584261" cy="4192452"/>
          </a:xfrm>
          <a:prstGeom prst="rect">
            <a:avLst/>
          </a:prstGeom>
        </p:spPr>
      </p:pic>
      <p:sp>
        <p:nvSpPr>
          <p:cNvPr id="7" name="Text Placeholder 5">
            <a:extLst>
              <a:ext uri="{FF2B5EF4-FFF2-40B4-BE49-F238E27FC236}">
                <a16:creationId xmlns:a16="http://schemas.microsoft.com/office/drawing/2014/main" id="{EFB36529-7233-4F90-B7F5-F945E2666229}"/>
              </a:ext>
            </a:extLst>
          </p:cNvPr>
          <p:cNvSpPr txBox="1">
            <a:spLocks/>
          </p:cNvSpPr>
          <p:nvPr/>
        </p:nvSpPr>
        <p:spPr>
          <a:xfrm>
            <a:off x="424564" y="1478065"/>
            <a:ext cx="6662987" cy="36652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00"/>
              </a:buClr>
              <a:defRPr/>
            </a:pPr>
            <a:r>
              <a:rPr lang="en-GB" sz="1600" spc="-10">
                <a:solidFill>
                  <a:srgbClr val="353E43"/>
                </a:solidFill>
                <a:latin typeface="Arial"/>
                <a:ea typeface="Aktiv Grotesk" panose="020B0504020202020204" pitchFamily="34" charset="0"/>
                <a:cs typeface="Arial"/>
                <a:sym typeface="Arial"/>
              </a:rPr>
              <a:t>Fig. 12 Trends in people seen sleeping rough in London </a:t>
            </a:r>
            <a:endParaRPr kumimoji="0" lang="en-GB" sz="1600" b="1" i="0" u="none" strike="noStrike" kern="1200" cap="none" spc="-1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450432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353D42"/>
        </a:solidFill>
        <a:effectLst/>
      </p:bgPr>
    </p:bg>
    <p:spTree>
      <p:nvGrpSpPr>
        <p:cNvPr id="1" name="Shape 237"/>
        <p:cNvGrpSpPr/>
        <p:nvPr/>
      </p:nvGrpSpPr>
      <p:grpSpPr>
        <a:xfrm>
          <a:off x="0" y="0"/>
          <a:ext cx="0" cy="0"/>
          <a:chOff x="0" y="0"/>
          <a:chExt cx="0" cy="0"/>
        </a:xfrm>
      </p:grpSpPr>
      <p:sp>
        <p:nvSpPr>
          <p:cNvPr id="238" name="Google Shape;238;p2"/>
          <p:cNvSpPr txBox="1">
            <a:spLocks noGrp="1"/>
          </p:cNvSpPr>
          <p:nvPr>
            <p:ph type="title"/>
          </p:nvPr>
        </p:nvSpPr>
        <p:spPr>
          <a:xfrm>
            <a:off x="986467" y="2556741"/>
            <a:ext cx="10626063" cy="507791"/>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chemeClr val="lt1"/>
              </a:buClr>
              <a:buSzPts val="3000"/>
              <a:buFont typeface="Arial"/>
              <a:buNone/>
            </a:pPr>
            <a:r>
              <a:rPr lang="en-GB" sz="3000" spc="190">
                <a:solidFill>
                  <a:schemeClr val="lt1"/>
                </a:solidFill>
                <a:latin typeface="Arial"/>
                <a:ea typeface="Arial"/>
                <a:cs typeface="Arial"/>
                <a:sym typeface="Arial"/>
              </a:rPr>
              <a:t>PART 4: AFFORDABLE HOMES</a:t>
            </a:r>
            <a:endParaRPr sz="3000" spc="190">
              <a:solidFill>
                <a:schemeClr val="lt1"/>
              </a:solidFill>
              <a:latin typeface="Arial"/>
              <a:ea typeface="Arial"/>
              <a:cs typeface="Arial"/>
              <a:sym typeface="Arial"/>
            </a:endParaRPr>
          </a:p>
        </p:txBody>
      </p:sp>
      <p:sp>
        <p:nvSpPr>
          <p:cNvPr id="240" name="Google Shape;240;p2"/>
          <p:cNvSpPr txBox="1">
            <a:spLocks noGrp="1"/>
          </p:cNvSpPr>
          <p:nvPr>
            <p:ph type="body" idx="2"/>
          </p:nvPr>
        </p:nvSpPr>
        <p:spPr>
          <a:xfrm>
            <a:off x="666542" y="3577885"/>
            <a:ext cx="10945985" cy="267417"/>
          </a:xfrm>
          <a:prstGeom prst="rect">
            <a:avLst/>
          </a:prstGeom>
          <a:noFill/>
          <a:ln>
            <a:noFill/>
          </a:ln>
        </p:spPr>
        <p:txBody>
          <a:bodyPr spcFirstLastPara="1" wrap="square" lIns="0" tIns="0" rIns="0" bIns="0" anchor="t" anchorCtr="0">
            <a:noAutofit/>
          </a:bodyPr>
          <a:lstStyle/>
          <a:p>
            <a:pPr marL="0" lvl="0" indent="0">
              <a:buClr>
                <a:schemeClr val="lt1"/>
              </a:buClr>
            </a:pPr>
            <a:r>
              <a:rPr lang="en-GB" sz="2200" spc="-20">
                <a:solidFill>
                  <a:schemeClr val="lt1"/>
                </a:solidFill>
              </a:rPr>
              <a:t>AFFORDABILITY OF HOUSING IN LONDON </a:t>
            </a:r>
            <a:endParaRPr sz="2200" spc="-20"/>
          </a:p>
        </p:txBody>
      </p:sp>
      <p:cxnSp>
        <p:nvCxnSpPr>
          <p:cNvPr id="242" name="Google Shape;242;p2"/>
          <p:cNvCxnSpPr/>
          <p:nvPr/>
        </p:nvCxnSpPr>
        <p:spPr>
          <a:xfrm>
            <a:off x="666543" y="4102177"/>
            <a:ext cx="10945999" cy="0"/>
          </a:xfrm>
          <a:prstGeom prst="straightConnector1">
            <a:avLst/>
          </a:prstGeom>
          <a:noFill/>
          <a:ln w="25400"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2449550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5DCB24-08A0-48F9-BA89-8DE30D943EF5}"/>
              </a:ext>
            </a:extLst>
          </p:cNvPr>
          <p:cNvSpPr/>
          <p:nvPr/>
        </p:nvSpPr>
        <p:spPr>
          <a:xfrm>
            <a:off x="468953" y="6452919"/>
            <a:ext cx="9702539" cy="246221"/>
          </a:xfrm>
          <a:prstGeom prst="rect">
            <a:avLst/>
          </a:prstGeom>
        </p:spPr>
        <p:txBody>
          <a:bodyPr wrap="square" lIns="91440" tIns="45720" rIns="91440" bIns="45720" anchor="t">
            <a:spAutoFit/>
          </a:bodyPr>
          <a:lstStyle/>
          <a:p>
            <a:r>
              <a:rPr lang="en-US" sz="1000">
                <a:cs typeface="Arial"/>
              </a:rPr>
              <a:t>Source: 1) GLA </a:t>
            </a:r>
            <a:r>
              <a:rPr lang="en-US" sz="1000">
                <a:cs typeface="Arial"/>
                <a:hlinkClick r:id="rId3"/>
              </a:rPr>
              <a:t>Housing in London 2022, based on ONS private rental market summary statistics </a:t>
            </a:r>
            <a:endParaRPr lang="en-US">
              <a:cs typeface="Arial"/>
            </a:endParaRPr>
          </a:p>
        </p:txBody>
      </p:sp>
      <p:pic>
        <p:nvPicPr>
          <p:cNvPr id="6145" name="Picture 64" descr="Chart, scatter chart&#10;&#10;Description automatically generated">
            <a:extLst>
              <a:ext uri="{FF2B5EF4-FFF2-40B4-BE49-F238E27FC236}">
                <a16:creationId xmlns:a16="http://schemas.microsoft.com/office/drawing/2014/main" id="{BBA107E2-0A48-40DA-A6C9-C033ECB484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900" y="2117426"/>
            <a:ext cx="5714677" cy="408734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DBC589FD-D022-42A3-B3A8-35635502ECB5}"/>
              </a:ext>
            </a:extLst>
          </p:cNvPr>
          <p:cNvSpPr>
            <a:spLocks noGrp="1"/>
          </p:cNvSpPr>
          <p:nvPr>
            <p:ph type="title"/>
          </p:nvPr>
        </p:nvSpPr>
        <p:spPr>
          <a:xfrm>
            <a:off x="702832" y="535731"/>
            <a:ext cx="11054064" cy="923289"/>
          </a:xfrm>
          <a:noFill/>
          <a:ln>
            <a:noFill/>
          </a:ln>
        </p:spPr>
        <p:style>
          <a:lnRef idx="2">
            <a:schemeClr val="dk1">
              <a:shade val="50000"/>
            </a:schemeClr>
          </a:lnRef>
          <a:fillRef idx="1">
            <a:schemeClr val="dk1"/>
          </a:fillRef>
          <a:effectRef idx="0">
            <a:schemeClr val="dk1"/>
          </a:effectRef>
          <a:fontRef idx="minor">
            <a:schemeClr val="lt1"/>
          </a:fontRef>
        </p:style>
        <p:txBody>
          <a:bodyPr wrap="square" anchor="t" anchorCtr="0">
            <a:spAutoFit/>
          </a:bodyPr>
          <a:lstStyle/>
          <a:p>
            <a:r>
              <a:rPr lang="en-US" sz="3000" spc="190">
                <a:solidFill>
                  <a:srgbClr val="353E43"/>
                </a:solidFill>
              </a:rPr>
              <a:t>MEDIAN MONTHLY RENT IN LONDON ALMOST DOUBLE OF THOSE ELSEWHERE IN ENGLAND </a:t>
            </a:r>
            <a:endParaRPr lang="en-US"/>
          </a:p>
        </p:txBody>
      </p:sp>
      <p:sp>
        <p:nvSpPr>
          <p:cNvPr id="13" name="Rectangle 12">
            <a:extLst>
              <a:ext uri="{FF2B5EF4-FFF2-40B4-BE49-F238E27FC236}">
                <a16:creationId xmlns:a16="http://schemas.microsoft.com/office/drawing/2014/main" id="{06C928D2-B213-4836-9D03-F39104FC0F42}"/>
              </a:ext>
            </a:extLst>
          </p:cNvPr>
          <p:cNvSpPr>
            <a:spLocks noChangeArrowheads="1"/>
          </p:cNvSpPr>
          <p:nvPr/>
        </p:nvSpPr>
        <p:spPr bwMode="auto">
          <a:xfrm>
            <a:off x="6230607" y="1714195"/>
            <a:ext cx="550476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GB" altLang="ja-JP" sz="1400" b="1" u="none" strike="noStrike" cap="none" normalizeH="0" baseline="0">
                <a:ln>
                  <a:noFill/>
                </a:ln>
                <a:solidFill>
                  <a:srgbClr val="404040"/>
                </a:solidFill>
                <a:effectLst/>
                <a:latin typeface="+mn-lt"/>
                <a:ea typeface="MS Mincho"/>
                <a:cs typeface="Times New Roman"/>
              </a:rPr>
              <a:t>Median monthly private rents in London are almost double those elsewhere in England, with a one-bedroom home in London on average costing 44% more than a three-bed home in other regions</a:t>
            </a:r>
            <a:r>
              <a:rPr lang="en-GB" altLang="ja-JP" sz="1400" b="1">
                <a:solidFill>
                  <a:srgbClr val="404040"/>
                </a:solidFill>
                <a:latin typeface="+mn-lt"/>
                <a:ea typeface="MS Mincho"/>
                <a:cs typeface="Times New Roman"/>
              </a:rPr>
              <a:t> </a:t>
            </a:r>
            <a:endParaRPr lang="en-US"/>
          </a:p>
          <a:p>
            <a:endParaRPr lang="en-GB" altLang="ja-JP" sz="1400" b="1">
              <a:solidFill>
                <a:srgbClr val="404040"/>
              </a:solidFill>
              <a:latin typeface="+mn-lt"/>
              <a:ea typeface="MS Mincho"/>
              <a:cs typeface="Times New Roman"/>
            </a:endParaRPr>
          </a:p>
          <a:p>
            <a:pPr marL="171450" indent="-171450">
              <a:buFont typeface="Arial" panose="020B0604020202020204" pitchFamily="34" charset="0"/>
              <a:buChar char="•"/>
            </a:pPr>
            <a:r>
              <a:rPr kumimoji="0" lang="en-GB" altLang="ja-JP" sz="1400" b="0" i="0" u="none" strike="noStrike" cap="none" normalizeH="0" baseline="0">
                <a:ln>
                  <a:noFill/>
                </a:ln>
                <a:effectLst/>
                <a:latin typeface="+mn-lt"/>
                <a:ea typeface="ＭＳ Ｐゴシック"/>
              </a:rPr>
              <a:t>In the year to March 2022, the median rent for a privately rented home in London was £1,450 per calendar month, almost twice as high as the median in England as a whole (£795).</a:t>
            </a:r>
            <a:r>
              <a:rPr lang="en-GB" altLang="ja-JP" sz="1400">
                <a:latin typeface="+mn-lt"/>
                <a:ea typeface="ＭＳ Ｐゴシック"/>
              </a:rPr>
              <a:t> </a:t>
            </a:r>
            <a:endParaRPr lang="en-GB" altLang="ja-JP" sz="1400">
              <a:latin typeface="+mn-lt"/>
              <a:ea typeface="ＭＳ Ｐゴシック"/>
              <a:cs typeface="Arial"/>
            </a:endParaRPr>
          </a:p>
          <a:p>
            <a:pPr marL="171450" indent="-171450">
              <a:buFont typeface="Arial" panose="020B0604020202020204" pitchFamily="34" charset="0"/>
              <a:buChar char="•"/>
            </a:pPr>
            <a:r>
              <a:rPr kumimoji="0" lang="en-GB" altLang="ja-JP" sz="1400" b="0" i="0" u="none" strike="noStrike" cap="none" normalizeH="0" baseline="0">
                <a:ln>
                  <a:noFill/>
                </a:ln>
                <a:effectLst/>
                <a:latin typeface="+mn-lt"/>
                <a:ea typeface="ＭＳ Ｐゴシック"/>
              </a:rPr>
              <a:t>London's rents are so much higher than those of other regions that the median monthly rent for a one-bedroom home in the capital (£1,225) is higher than the median rent for a home with four or more bedrooms across all of the North and Midlands.</a:t>
            </a:r>
            <a:endParaRPr lang="en-GB" altLang="ja-JP" sz="1400">
              <a:latin typeface="+mn-lt"/>
              <a:ea typeface="ＭＳ Ｐゴシック"/>
              <a:cs typeface="Arial"/>
            </a:endParaRPr>
          </a:p>
          <a:p>
            <a:pPr marL="171450" indent="-171450">
              <a:buFont typeface="Arial" panose="020B0604020202020204" pitchFamily="34" charset="0"/>
              <a:buChar char="•"/>
            </a:pPr>
            <a:r>
              <a:rPr lang="en-GB" sz="1400">
                <a:latin typeface="Arial"/>
                <a:ea typeface="ＭＳ Ｐゴシック"/>
                <a:cs typeface="Arial"/>
              </a:rPr>
              <a:t>Rent is the single biggest outgoing for many people in London and one on which they devote a higher share of their spending than the UK average. </a:t>
            </a:r>
            <a:endParaRPr lang="en-GB" altLang="ja-JP" sz="1400">
              <a:latin typeface="Arial"/>
              <a:ea typeface="ＭＳ Ｐゴシック"/>
              <a:cs typeface="Arial"/>
            </a:endParaRPr>
          </a:p>
          <a:p>
            <a:pPr marL="171450" indent="-171450">
              <a:buFont typeface="Arial" panose="020B0604020202020204" pitchFamily="34" charset="0"/>
              <a:buChar char="•"/>
            </a:pPr>
            <a:r>
              <a:rPr lang="en-GB" sz="1400">
                <a:latin typeface="Arial"/>
                <a:ea typeface="ＭＳ Ｐゴシック"/>
                <a:cs typeface="Arial"/>
              </a:rPr>
              <a:t>New rental prices are soaring in the capital, with the </a:t>
            </a:r>
            <a:r>
              <a:rPr lang="en-GB" sz="1400" err="1">
                <a:latin typeface="Arial"/>
                <a:ea typeface="ＭＳ Ｐゴシック"/>
                <a:cs typeface="Arial"/>
              </a:rPr>
              <a:t>HomeLet</a:t>
            </a:r>
            <a:r>
              <a:rPr lang="en-GB" sz="1400">
                <a:latin typeface="Arial"/>
                <a:ea typeface="ＭＳ Ｐゴシック"/>
                <a:cs typeface="Arial"/>
              </a:rPr>
              <a:t> Rental Index showing London asking rents rising nearly 14% year on year. As existing contracts roll over to line up with new prices, overall housing costs for Londoners will rise sharply.</a:t>
            </a:r>
            <a:endParaRPr lang="en-GB" altLang="ja-JP" sz="1400">
              <a:latin typeface="Arial"/>
              <a:ea typeface="ＭＳ Ｐゴシック"/>
              <a:cs typeface="Arial"/>
            </a:endParaRPr>
          </a:p>
          <a:p>
            <a:pPr marL="171450" indent="-171450">
              <a:buFont typeface="Arial" panose="020B0604020202020204" pitchFamily="34" charset="0"/>
              <a:buChar char="•"/>
            </a:pPr>
            <a:endParaRPr lang="en-GB" altLang="ja-JP" sz="1400">
              <a:ea typeface="ＭＳ Ｐゴシック"/>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ja-JP"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85C5D11E-AD1D-41EC-8247-E1FBAE326B64}"/>
              </a:ext>
            </a:extLst>
          </p:cNvPr>
          <p:cNvSpPr txBox="1"/>
          <p:nvPr/>
        </p:nvSpPr>
        <p:spPr>
          <a:xfrm>
            <a:off x="391503" y="1611822"/>
            <a:ext cx="6096912" cy="523220"/>
          </a:xfrm>
          <a:prstGeom prst="rect">
            <a:avLst/>
          </a:prstGeom>
          <a:noFill/>
        </p:spPr>
        <p:txBody>
          <a:bodyPr wrap="square" lIns="91440" tIns="45720" rIns="91440" bIns="45720" anchor="t">
            <a:spAutoFit/>
          </a:bodyPr>
          <a:lstStyle/>
          <a:p>
            <a:pPr>
              <a:buClr>
                <a:srgbClr val="000000"/>
              </a:buClr>
              <a:defRPr/>
            </a:pPr>
            <a:r>
              <a:rPr lang="en-GB" sz="1400" b="1" spc="-10">
                <a:solidFill>
                  <a:srgbClr val="353E43"/>
                </a:solidFill>
                <a:latin typeface="Arial"/>
                <a:ea typeface="Aktiv Grotesk" panose="020B0504020202020204" pitchFamily="34" charset="0"/>
                <a:cs typeface="Arial"/>
                <a:sym typeface="Arial"/>
              </a:rPr>
              <a:t>Fig. 13 Median monthly private rent by region and number of bedrooms 2021-22</a:t>
            </a:r>
            <a:endParaRPr kumimoji="0" lang="en-GB" sz="1400" b="1" i="0" u="none" strike="noStrike" kern="1200" cap="none" spc="-1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609198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720116" y="494354"/>
            <a:ext cx="10751768" cy="923289"/>
          </a:xfrm>
          <a:noFill/>
          <a:ln>
            <a:noFill/>
          </a:ln>
        </p:spPr>
        <p:style>
          <a:lnRef idx="2">
            <a:schemeClr val="dk1">
              <a:shade val="50000"/>
            </a:schemeClr>
          </a:lnRef>
          <a:fillRef idx="1">
            <a:schemeClr val="dk1"/>
          </a:fillRef>
          <a:effectRef idx="0">
            <a:schemeClr val="dk1"/>
          </a:effectRef>
          <a:fontRef idx="minor">
            <a:schemeClr val="lt1"/>
          </a:fontRef>
        </p:style>
        <p:txBody>
          <a:bodyPr wrap="square" anchor="t" anchorCtr="0">
            <a:spAutoFit/>
          </a:bodyPr>
          <a:lstStyle/>
          <a:p>
            <a:r>
              <a:rPr lang="en-US" sz="3000" spc="190">
                <a:solidFill>
                  <a:srgbClr val="353E43"/>
                </a:solidFill>
              </a:rPr>
              <a:t>HOUSING COSTS IN LONDON INCREASE, PARTICULARLY FOR RENTERS </a:t>
            </a:r>
          </a:p>
        </p:txBody>
      </p:sp>
      <p:sp>
        <p:nvSpPr>
          <p:cNvPr id="6" name="Rectangle 5">
            <a:extLst>
              <a:ext uri="{FF2B5EF4-FFF2-40B4-BE49-F238E27FC236}">
                <a16:creationId xmlns:a16="http://schemas.microsoft.com/office/drawing/2014/main" id="{335DCB24-08A0-48F9-BA89-8DE30D943EF5}"/>
              </a:ext>
            </a:extLst>
          </p:cNvPr>
          <p:cNvSpPr/>
          <p:nvPr/>
        </p:nvSpPr>
        <p:spPr>
          <a:xfrm>
            <a:off x="634320" y="6454601"/>
            <a:ext cx="4964821" cy="246221"/>
          </a:xfrm>
          <a:prstGeom prst="rect">
            <a:avLst/>
          </a:prstGeom>
        </p:spPr>
        <p:txBody>
          <a:bodyPr wrap="none">
            <a:spAutoFit/>
          </a:bodyPr>
          <a:lstStyle/>
          <a:p>
            <a:r>
              <a:rPr lang="en-US" sz="1000">
                <a:solidFill>
                  <a:srgbClr val="FFFFFF">
                    <a:lumMod val="50000"/>
                  </a:srgbClr>
                </a:solidFill>
                <a:cs typeface="Arial" panose="020B0604020202020204" pitchFamily="34" charset="0"/>
              </a:rPr>
              <a:t>Source: (1) </a:t>
            </a:r>
            <a:r>
              <a:rPr lang="en-US" sz="1000">
                <a:solidFill>
                  <a:srgbClr val="FFFFFF">
                    <a:lumMod val="50000"/>
                  </a:srgbClr>
                </a:solidFill>
                <a:cs typeface="Arial" panose="020B0604020202020204" pitchFamily="34" charset="0"/>
                <a:hlinkClick r:id="rId3"/>
              </a:rPr>
              <a:t>GLA Housing in London, 2022</a:t>
            </a:r>
            <a:r>
              <a:rPr lang="en-US" sz="1000">
                <a:solidFill>
                  <a:srgbClr val="FFFFFF">
                    <a:lumMod val="50000"/>
                  </a:srgbClr>
                </a:solidFill>
                <a:cs typeface="Arial" panose="020B0604020202020204" pitchFamily="34" charset="0"/>
              </a:rPr>
              <a:t>, (2) </a:t>
            </a:r>
            <a:r>
              <a:rPr lang="en-GB" sz="1000">
                <a:solidFill>
                  <a:srgbClr val="FFFFFF">
                    <a:lumMod val="50000"/>
                  </a:srgbClr>
                </a:solidFill>
                <a:cs typeface="Arial" panose="020B0604020202020204" pitchFamily="34" charset="0"/>
              </a:rPr>
              <a:t>YouGov cost of living polling for GLA. </a:t>
            </a:r>
            <a:endParaRPr lang="en-US" sz="1000">
              <a:solidFill>
                <a:srgbClr val="FFFFFF">
                  <a:lumMod val="50000"/>
                </a:srgbClr>
              </a:solidFill>
              <a:cs typeface="Arial" panose="020B0604020202020204" pitchFamily="34" charset="0"/>
            </a:endParaRPr>
          </a:p>
        </p:txBody>
      </p:sp>
      <p:pic>
        <p:nvPicPr>
          <p:cNvPr id="2049" name="Picture 48" descr="Graphical user interface&#10;&#10;Description automatically generated with medium confidence">
            <a:extLst>
              <a:ext uri="{FF2B5EF4-FFF2-40B4-BE49-F238E27FC236}">
                <a16:creationId xmlns:a16="http://schemas.microsoft.com/office/drawing/2014/main" id="{1013B7E1-4251-4408-92C5-8CBFE68EF7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7163" y="1957483"/>
            <a:ext cx="6146995" cy="45462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CF3EE97-D4DF-4094-9ADF-6EEA283AD743}"/>
              </a:ext>
            </a:extLst>
          </p:cNvPr>
          <p:cNvSpPr>
            <a:spLocks noChangeArrowheads="1"/>
          </p:cNvSpPr>
          <p:nvPr/>
        </p:nvSpPr>
        <p:spPr bwMode="auto">
          <a:xfrm>
            <a:off x="393705" y="1712622"/>
            <a:ext cx="496482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ja-JP" sz="1400" u="none" strike="noStrike" cap="none" normalizeH="0" baseline="0">
                <a:ln>
                  <a:noFill/>
                </a:ln>
                <a:solidFill>
                  <a:srgbClr val="404040"/>
                </a:solidFill>
                <a:effectLst/>
                <a:latin typeface="+mn-lt"/>
                <a:ea typeface="MS Mincho"/>
                <a:cs typeface="Times New Roman"/>
              </a:rPr>
              <a:t>More than half of social housing tenants and nearly half of private tenants in London said in July 2022 that their rent had recently increased.</a:t>
            </a:r>
            <a:r>
              <a:rPr lang="en-GB" altLang="ja-JP" sz="1400" baseline="30000">
                <a:solidFill>
                  <a:srgbClr val="404040"/>
                </a:solidFill>
                <a:latin typeface="+mn-lt"/>
                <a:ea typeface="MS Mincho"/>
                <a:cs typeface="Times New Roman"/>
              </a:rPr>
              <a:t>1,2</a:t>
            </a:r>
            <a:br>
              <a:rPr lang="en-GB" altLang="ja-JP" sz="1400" b="0" i="1" u="none" strike="noStrike" cap="none" normalizeH="0" baseline="0">
                <a:ln>
                  <a:noFill/>
                </a:ln>
                <a:effectLst/>
                <a:latin typeface="+mn-lt"/>
                <a:ea typeface="MS Mincho" panose="02020609040205080304" pitchFamily="49" charset="-128"/>
                <a:cs typeface="Times New Roman" panose="02020603050405020304" pitchFamily="18" charset="0"/>
              </a:rPr>
            </a:br>
            <a:endParaRPr kumimoji="0" lang="en-GB" altLang="ja-JP" sz="600" b="0" i="0" u="none" strike="noStrike" cap="none" normalizeH="0" baseline="0">
              <a:ln>
                <a:noFill/>
              </a:ln>
              <a:solidFill>
                <a:schemeClr val="tx1"/>
              </a:solidFill>
              <a:effectLst/>
              <a:latin typeface="+mn-lt"/>
            </a:endParaRPr>
          </a:p>
          <a:p>
            <a:pPr marL="285750" indent="-285750">
              <a:buFont typeface="Arial" panose="020B0604020202020204" pitchFamily="34" charset="0"/>
              <a:buChar char="•"/>
            </a:pPr>
            <a:r>
              <a:rPr kumimoji="0" lang="en-GB" altLang="ja-JP" sz="1400" b="0" i="0" u="none" strike="noStrike" cap="none" normalizeH="0" baseline="0">
                <a:ln>
                  <a:noFill/>
                </a:ln>
                <a:solidFill>
                  <a:srgbClr val="404040"/>
                </a:solidFill>
                <a:effectLst/>
                <a:latin typeface="+mn-lt"/>
                <a:ea typeface="MS Mincho"/>
                <a:cs typeface="Times New Roman"/>
              </a:rPr>
              <a:t>At the start of the year, most people in all three tenures were reporting no change in their costs, but as the year progressed a growing proportion of Londoners, particularly renters, started to report that their housing costs had recently increased.</a:t>
            </a:r>
            <a:r>
              <a:rPr lang="en-GB" altLang="ja-JP" sz="1400">
                <a:solidFill>
                  <a:srgbClr val="404040"/>
                </a:solidFill>
                <a:latin typeface="+mn-lt"/>
                <a:ea typeface="MS Mincho"/>
                <a:cs typeface="Times New Roman"/>
              </a:rPr>
              <a:t> </a:t>
            </a:r>
            <a:endParaRPr lang="en-GB" altLang="ja-JP" sz="1400" b="0" i="0" u="none" strike="noStrike" cap="none" normalizeH="0" baseline="0">
              <a:ln>
                <a:noFill/>
              </a:ln>
              <a:solidFill>
                <a:srgbClr val="404040"/>
              </a:solidFill>
              <a:effectLst/>
              <a:latin typeface="+mn-lt"/>
              <a:ea typeface="MS Mincho" panose="02020609040205080304" pitchFamily="49" charset="-128"/>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endParaRPr lang="en-GB" altLang="ja-JP" sz="1400">
              <a:solidFill>
                <a:srgbClr val="595959"/>
              </a:solidFill>
              <a:latin typeface="+mn-lt"/>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r>
              <a:rPr kumimoji="0" lang="en-GB" altLang="ja-JP" sz="1400" b="0" i="0" u="none" strike="noStrike" cap="none" normalizeH="0" baseline="0">
                <a:ln>
                  <a:noFill/>
                </a:ln>
                <a:solidFill>
                  <a:srgbClr val="595959"/>
                </a:solidFill>
                <a:effectLst/>
                <a:latin typeface="+mn-lt"/>
                <a:ea typeface="MS Mincho"/>
                <a:cs typeface="Times New Roman"/>
              </a:rPr>
              <a:t>In July 2022, 17% of social housing tenants in London said their rent had increased a lot in the last six months, and 45% said it had increased a little.</a:t>
            </a:r>
            <a:r>
              <a:rPr lang="en-GB" altLang="ja-JP" sz="1400">
                <a:solidFill>
                  <a:srgbClr val="595959"/>
                </a:solidFill>
                <a:latin typeface="+mn-lt"/>
                <a:ea typeface="MS Mincho"/>
                <a:cs typeface="Times New Roman"/>
              </a:rPr>
              <a:t> </a:t>
            </a:r>
            <a:endParaRPr lang="en-GB" altLang="ja-JP" sz="1400" b="0" i="0" u="none" strike="noStrike" cap="none" normalizeH="0" baseline="0">
              <a:ln>
                <a:noFill/>
              </a:ln>
              <a:solidFill>
                <a:srgbClr val="595959"/>
              </a:solidFill>
              <a:effectLst/>
              <a:latin typeface="+mn-lt"/>
              <a:ea typeface="MS Mincho" panose="02020609040205080304" pitchFamily="49"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ja-JP" sz="1400" b="0" i="0" u="none" strike="noStrike" cap="none" normalizeH="0" baseline="0">
              <a:ln>
                <a:noFill/>
              </a:ln>
              <a:solidFill>
                <a:srgbClr val="595959"/>
              </a:solidFill>
              <a:effectLst/>
              <a:latin typeface="+mn-lt"/>
              <a:ea typeface="MS Mincho" panose="02020609040205080304" pitchFamily="49"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ja-JP" sz="1400" b="0" i="0" u="none" strike="noStrike" cap="none" normalizeH="0" baseline="0">
                <a:ln>
                  <a:noFill/>
                </a:ln>
                <a:solidFill>
                  <a:srgbClr val="595959"/>
                </a:solidFill>
                <a:effectLst/>
                <a:latin typeface="+mn-lt"/>
                <a:ea typeface="MS Mincho"/>
                <a:cs typeface="Times New Roman"/>
              </a:rPr>
              <a:t>Among private renters, 17% said their rent had increased a lot and 30% a little.</a:t>
            </a:r>
            <a:endParaRPr lang="en-GB" altLang="ja-JP" sz="1400" b="0" i="0" u="none" strike="noStrike" cap="none" normalizeH="0" baseline="0">
              <a:ln>
                <a:noFill/>
              </a:ln>
              <a:solidFill>
                <a:srgbClr val="595959"/>
              </a:solidFill>
              <a:effectLst/>
              <a:latin typeface="+mn-lt"/>
              <a:ea typeface="MS Mincho"/>
              <a:cs typeface="Times New Roman"/>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ja-JP" sz="1400" b="0" i="0" u="none" strike="noStrike" cap="none" normalizeH="0" baseline="0">
              <a:ln>
                <a:noFill/>
              </a:ln>
              <a:solidFill>
                <a:srgbClr val="595959"/>
              </a:solidFill>
              <a:effectLst/>
              <a:latin typeface="+mn-lt"/>
              <a:ea typeface="MS Mincho" panose="02020609040205080304" pitchFamily="49"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ja-JP" sz="1400" b="0" i="0" u="none" strike="noStrike" cap="none" normalizeH="0" baseline="0">
                <a:ln>
                  <a:noFill/>
                </a:ln>
                <a:solidFill>
                  <a:srgbClr val="595959"/>
                </a:solidFill>
                <a:effectLst/>
                <a:latin typeface="+mn-lt"/>
                <a:ea typeface="MS Mincho"/>
                <a:cs typeface="Times New Roman"/>
              </a:rPr>
              <a:t>Fewer homeowners reported increases in their mortgage costs, with 15% reporting their costs had increased a lot and 20% a little.</a:t>
            </a:r>
            <a:endParaRPr kumimoji="0" lang="en-GB" altLang="ja-JP" sz="2000" b="0" i="0" u="none" strike="noStrike" cap="none" normalizeH="0" baseline="0">
              <a:ln>
                <a:noFill/>
              </a:ln>
              <a:solidFill>
                <a:schemeClr val="tx1"/>
              </a:solidFill>
              <a:effectLst/>
              <a:latin typeface="+mn-lt"/>
              <a:ea typeface="MS Mincho"/>
              <a:cs typeface="Times New Roman"/>
            </a:endParaRPr>
          </a:p>
        </p:txBody>
      </p:sp>
      <p:sp>
        <p:nvSpPr>
          <p:cNvPr id="7" name="TextBox 6">
            <a:extLst>
              <a:ext uri="{FF2B5EF4-FFF2-40B4-BE49-F238E27FC236}">
                <a16:creationId xmlns:a16="http://schemas.microsoft.com/office/drawing/2014/main" id="{EC3EC588-16DA-425F-A580-53527863DFB0}"/>
              </a:ext>
            </a:extLst>
          </p:cNvPr>
          <p:cNvSpPr txBox="1"/>
          <p:nvPr/>
        </p:nvSpPr>
        <p:spPr>
          <a:xfrm>
            <a:off x="5271488" y="1590504"/>
            <a:ext cx="6096912" cy="338554"/>
          </a:xfrm>
          <a:prstGeom prst="rect">
            <a:avLst/>
          </a:prstGeom>
          <a:noFill/>
        </p:spPr>
        <p:txBody>
          <a:bodyPr wrap="square" lIns="91440" tIns="45720" rIns="91440" bIns="45720" anchor="t">
            <a:spAutoFit/>
          </a:bodyPr>
          <a:lstStyle/>
          <a:p>
            <a:r>
              <a:rPr lang="en-GB" sz="1600" b="1"/>
              <a:t>Fig. 14. Reported housing payment increases, 2022</a:t>
            </a:r>
          </a:p>
        </p:txBody>
      </p:sp>
    </p:spTree>
    <p:extLst>
      <p:ext uri="{BB962C8B-B14F-4D97-AF65-F5344CB8AC3E}">
        <p14:creationId xmlns:p14="http://schemas.microsoft.com/office/powerpoint/2010/main" val="2768377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896271" y="481302"/>
            <a:ext cx="10751768" cy="923289"/>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a:solidFill>
                  <a:srgbClr val="353E43"/>
                </a:solidFill>
              </a:rPr>
              <a:t>STARK INEQUALITIES EVIDENT IN HOUSING COSTS RELATING TO ETHNICITY AND INCOME</a:t>
            </a:r>
          </a:p>
        </p:txBody>
      </p:sp>
      <p:sp>
        <p:nvSpPr>
          <p:cNvPr id="6" name="Rectangle 5">
            <a:extLst>
              <a:ext uri="{FF2B5EF4-FFF2-40B4-BE49-F238E27FC236}">
                <a16:creationId xmlns:a16="http://schemas.microsoft.com/office/drawing/2014/main" id="{335DCB24-08A0-48F9-BA89-8DE30D943EF5}"/>
              </a:ext>
            </a:extLst>
          </p:cNvPr>
          <p:cNvSpPr/>
          <p:nvPr/>
        </p:nvSpPr>
        <p:spPr>
          <a:xfrm>
            <a:off x="681168" y="6414530"/>
            <a:ext cx="9387951" cy="400110"/>
          </a:xfrm>
          <a:prstGeom prst="rect">
            <a:avLst/>
          </a:prstGeom>
        </p:spPr>
        <p:txBody>
          <a:bodyPr wrap="square">
            <a:spAutoFit/>
          </a:bodyPr>
          <a:lstStyle/>
          <a:p>
            <a:r>
              <a:rPr lang="en-US" sz="1000">
                <a:solidFill>
                  <a:srgbClr val="FFFFFF">
                    <a:lumMod val="50000"/>
                  </a:srgbClr>
                </a:solidFill>
                <a:cs typeface="Arial" panose="020B0604020202020204" pitchFamily="34" charset="0"/>
              </a:rPr>
              <a:t>Source: GLA </a:t>
            </a:r>
            <a:r>
              <a:rPr lang="en-US" sz="1000">
                <a:solidFill>
                  <a:srgbClr val="FFFFFF">
                    <a:lumMod val="50000"/>
                  </a:srgbClr>
                </a:solidFill>
                <a:cs typeface="Arial" panose="020B0604020202020204" pitchFamily="34" charset="0"/>
                <a:hlinkClick r:id="rId3"/>
              </a:rPr>
              <a:t>Housing in London, 2022</a:t>
            </a:r>
            <a:r>
              <a:rPr lang="en-US" sz="1000">
                <a:solidFill>
                  <a:srgbClr val="FFFFFF">
                    <a:lumMod val="50000"/>
                  </a:srgbClr>
                </a:solidFill>
                <a:cs typeface="Arial" panose="020B0604020202020204" pitchFamily="34" charset="0"/>
              </a:rPr>
              <a:t>. </a:t>
            </a:r>
            <a:r>
              <a:rPr lang="en-GB" sz="1000">
                <a:solidFill>
                  <a:srgbClr val="FFFFFF">
                    <a:lumMod val="50000"/>
                  </a:srgbClr>
                </a:solidFill>
                <a:cs typeface="Arial" panose="020B0604020202020204" pitchFamily="34" charset="0"/>
              </a:rPr>
              <a:t>All figures, unless otherwise stated, are from YouGov Plc. Total sample size was 1245 adults. Fieldwork was undertaken between 15th - 20th July 2022. The survey was carried out online. The figures have been weighted and are representative of all London adults (aged 18+).</a:t>
            </a:r>
            <a:endParaRPr lang="en-US" sz="1000">
              <a:solidFill>
                <a:srgbClr val="FFFFFF">
                  <a:lumMod val="50000"/>
                </a:srgbClr>
              </a:solidFill>
              <a:cs typeface="Arial" panose="020B0604020202020204" pitchFamily="34" charset="0"/>
            </a:endParaRPr>
          </a:p>
        </p:txBody>
      </p:sp>
      <p:pic>
        <p:nvPicPr>
          <p:cNvPr id="3073" name="Picture 50" descr="Chart, bar chart&#10;&#10;Description automatically generated">
            <a:extLst>
              <a:ext uri="{FF2B5EF4-FFF2-40B4-BE49-F238E27FC236}">
                <a16:creationId xmlns:a16="http://schemas.microsoft.com/office/drawing/2014/main" id="{B107ADB1-AF17-47CF-BF26-014D916FCE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3117" y="1962735"/>
            <a:ext cx="5943600" cy="42195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6C6561C-9066-4AFF-9817-FC7791646ACA}"/>
              </a:ext>
            </a:extLst>
          </p:cNvPr>
          <p:cNvSpPr>
            <a:spLocks noChangeArrowheads="1"/>
          </p:cNvSpPr>
          <p:nvPr/>
        </p:nvSpPr>
        <p:spPr bwMode="auto">
          <a:xfrm>
            <a:off x="502907" y="1716406"/>
            <a:ext cx="4794746"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ja-JP" sz="1400" b="0" u="none" strike="noStrike" cap="none" normalizeH="0" baseline="0">
                <a:ln>
                  <a:noFill/>
                </a:ln>
                <a:solidFill>
                  <a:srgbClr val="404040"/>
                </a:solidFill>
                <a:effectLst/>
                <a:latin typeface="+mn-lt"/>
                <a:ea typeface="MS Mincho" panose="02020609040205080304" pitchFamily="49" charset="-128"/>
                <a:cs typeface="Times New Roman" panose="02020603050405020304" pitchFamily="18" charset="0"/>
              </a:rPr>
              <a:t>In July 2022, 38% of the Londoners surveyed by YouGov on behalf of the GLA said that their housing payments had increased a little or a lot in the last six months.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ja-JP" sz="1400" b="0" u="none" strike="noStrike" cap="none" normalizeH="0" baseline="0">
              <a:ln>
                <a:noFill/>
              </a:ln>
              <a:solidFill>
                <a:srgbClr val="404040"/>
              </a:solidFill>
              <a:effectLst/>
              <a:latin typeface="+mn-lt"/>
              <a:ea typeface="MS Mincho" panose="02020609040205080304" pitchFamily="49"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ja-JP" sz="1400" b="0" u="none" strike="noStrike" cap="none" normalizeH="0" baseline="0">
                <a:ln>
                  <a:noFill/>
                </a:ln>
                <a:solidFill>
                  <a:srgbClr val="404040"/>
                </a:solidFill>
                <a:effectLst/>
                <a:latin typeface="+mn-lt"/>
                <a:ea typeface="MS Mincho" panose="02020609040205080304" pitchFamily="49" charset="-128"/>
                <a:cs typeface="Times New Roman" panose="02020603050405020304" pitchFamily="18" charset="0"/>
              </a:rPr>
              <a:t>There are stark inequalities between different groups of Londoners</a:t>
            </a:r>
            <a:r>
              <a:rPr lang="en-GB" altLang="ja-JP" sz="1400">
                <a:solidFill>
                  <a:srgbClr val="404040"/>
                </a:solidFill>
                <a:latin typeface="+mn-lt"/>
                <a:ea typeface="MS Mincho" panose="02020609040205080304" pitchFamily="49" charset="-128"/>
                <a:cs typeface="Times New Roman" panose="02020603050405020304" pitchFamily="18" charset="0"/>
              </a:rPr>
              <a:t>; </a:t>
            </a:r>
            <a:r>
              <a:rPr kumimoji="0" lang="en-GB" altLang="ja-JP" sz="1400" b="0" u="none" strike="noStrike" cap="none" normalizeH="0" baseline="0">
                <a:ln>
                  <a:noFill/>
                </a:ln>
                <a:solidFill>
                  <a:srgbClr val="404040"/>
                </a:solidFill>
                <a:effectLst/>
                <a:latin typeface="+mn-lt"/>
                <a:ea typeface="MS Mincho" panose="02020609040205080304" pitchFamily="49" charset="-128"/>
                <a:cs typeface="Times New Roman" panose="02020603050405020304" pitchFamily="18" charset="0"/>
              </a:rPr>
              <a:t>58% of Black Londoners said in July that their housing costs had increased in the previous six months. This is probably due, in part, to a lower home ownership rate, as homeowners were less likely to report cost increases (27%) than renters (53%). Asian Londoners were also more likely to report increased housing costs, with 42% giving this response.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ja-JP" sz="1400" b="0" u="none" strike="noStrike" cap="none" normalizeH="0" baseline="0">
              <a:ln>
                <a:noFill/>
              </a:ln>
              <a:solidFill>
                <a:srgbClr val="404040"/>
              </a:solidFill>
              <a:effectLst/>
              <a:latin typeface="+mn-lt"/>
              <a:ea typeface="MS Mincho" panose="02020609040205080304" pitchFamily="49"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ja-JP" sz="1400" b="0" u="none" strike="noStrike" cap="none" normalizeH="0" baseline="0">
                <a:ln>
                  <a:noFill/>
                </a:ln>
                <a:solidFill>
                  <a:srgbClr val="404040"/>
                </a:solidFill>
                <a:effectLst/>
                <a:latin typeface="+mn-lt"/>
                <a:ea typeface="MS Mincho" panose="02020609040205080304" pitchFamily="49" charset="-128"/>
                <a:cs typeface="Times New Roman" panose="02020603050405020304" pitchFamily="18" charset="0"/>
              </a:rPr>
              <a:t>There was a clear difference by income, with 44% of those on the lowest incomes reporting that their housing costs had increased recently.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ja-JP" sz="1400" b="0" i="1" u="none" strike="noStrike" cap="none" normalizeH="0" baseline="0">
              <a:ln>
                <a:noFill/>
              </a:ln>
              <a:solidFill>
                <a:srgbClr val="404040"/>
              </a:solidFill>
              <a:effectLst/>
              <a:latin typeface="+mn-lt"/>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400" b="0" i="1" u="none" strike="noStrike" cap="none" normalizeH="0" baseline="0">
                <a:ln>
                  <a:noFill/>
                </a:ln>
                <a:solidFill>
                  <a:srgbClr val="404040"/>
                </a:solidFill>
                <a:effectLst/>
                <a:latin typeface="+mn-lt"/>
                <a:ea typeface="MS Mincho" panose="02020609040205080304" pitchFamily="49" charset="-128"/>
                <a:cs typeface="Times New Roman" panose="02020603050405020304" pitchFamily="18" charset="0"/>
              </a:rPr>
              <a:t> </a:t>
            </a:r>
          </a:p>
        </p:txBody>
      </p:sp>
      <p:sp>
        <p:nvSpPr>
          <p:cNvPr id="7" name="TextBox 6">
            <a:extLst>
              <a:ext uri="{FF2B5EF4-FFF2-40B4-BE49-F238E27FC236}">
                <a16:creationId xmlns:a16="http://schemas.microsoft.com/office/drawing/2014/main" id="{880932B1-1B84-4AF3-A235-125EB666A8C4}"/>
              </a:ext>
            </a:extLst>
          </p:cNvPr>
          <p:cNvSpPr txBox="1"/>
          <p:nvPr/>
        </p:nvSpPr>
        <p:spPr>
          <a:xfrm>
            <a:off x="5613117" y="1508071"/>
            <a:ext cx="6096912" cy="338554"/>
          </a:xfrm>
          <a:prstGeom prst="rect">
            <a:avLst/>
          </a:prstGeom>
          <a:noFill/>
        </p:spPr>
        <p:txBody>
          <a:bodyPr wrap="square" lIns="91440" tIns="45720" rIns="91440" bIns="45720" anchor="t">
            <a:spAutoFit/>
          </a:bodyPr>
          <a:lstStyle/>
          <a:p>
            <a:r>
              <a:rPr lang="en-GB" sz="1600" b="1"/>
              <a:t>Fig. 15. Inequalities in increased housing costs, 2022</a:t>
            </a:r>
          </a:p>
        </p:txBody>
      </p:sp>
    </p:spTree>
    <p:extLst>
      <p:ext uri="{BB962C8B-B14F-4D97-AF65-F5344CB8AC3E}">
        <p14:creationId xmlns:p14="http://schemas.microsoft.com/office/powerpoint/2010/main" val="1885985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5DCB24-08A0-48F9-BA89-8DE30D943EF5}"/>
              </a:ext>
            </a:extLst>
          </p:cNvPr>
          <p:cNvSpPr/>
          <p:nvPr/>
        </p:nvSpPr>
        <p:spPr>
          <a:xfrm>
            <a:off x="329836" y="6414951"/>
            <a:ext cx="8291052" cy="246221"/>
          </a:xfrm>
          <a:prstGeom prst="rect">
            <a:avLst/>
          </a:prstGeom>
        </p:spPr>
        <p:txBody>
          <a:bodyPr wrap="none" lIns="91440" tIns="45720" rIns="91440" bIns="45720" anchor="t">
            <a:spAutoFit/>
          </a:bodyPr>
          <a:lstStyle/>
          <a:p>
            <a:r>
              <a:rPr lang="en-US" sz="1000">
                <a:solidFill>
                  <a:schemeClr val="tx1">
                    <a:lumMod val="50000"/>
                  </a:schemeClr>
                </a:solidFill>
                <a:cs typeface="Arial"/>
              </a:rPr>
              <a:t>Source: : (1) London Datastore – </a:t>
            </a:r>
            <a:r>
              <a:rPr lang="en-US" sz="1000">
                <a:solidFill>
                  <a:schemeClr val="tx1">
                    <a:lumMod val="50000"/>
                  </a:schemeClr>
                </a:solidFill>
                <a:cs typeface="Arial"/>
                <a:hlinkClick r:id="rId3"/>
              </a:rPr>
              <a:t>Poverty in London 2020/21 </a:t>
            </a:r>
            <a:r>
              <a:rPr lang="en-US" sz="1000">
                <a:solidFill>
                  <a:schemeClr val="tx1">
                    <a:lumMod val="50000"/>
                  </a:schemeClr>
                </a:solidFill>
                <a:cs typeface="Arial"/>
              </a:rPr>
              <a:t>(2) </a:t>
            </a:r>
            <a:r>
              <a:rPr lang="en-US" sz="1000">
                <a:solidFill>
                  <a:schemeClr val="tx1">
                    <a:lumMod val="50000"/>
                  </a:schemeClr>
                </a:solidFill>
                <a:cs typeface="Arial"/>
                <a:hlinkClick r:id="rId4"/>
              </a:rPr>
              <a:t>London Datastore – Economic Fairness </a:t>
            </a:r>
            <a:r>
              <a:rPr lang="en-US" sz="1000">
                <a:solidFill>
                  <a:schemeClr val="tx1">
                    <a:lumMod val="50000"/>
                  </a:schemeClr>
                </a:solidFill>
                <a:cs typeface="Arial"/>
              </a:rPr>
              <a:t>(3) GLA, </a:t>
            </a:r>
            <a:r>
              <a:rPr lang="en-US" sz="1000">
                <a:solidFill>
                  <a:schemeClr val="tx1">
                    <a:lumMod val="50000"/>
                  </a:schemeClr>
                </a:solidFill>
                <a:cs typeface="Arial"/>
                <a:hlinkClick r:id="rId5"/>
              </a:rPr>
              <a:t>Survey of Londoners 2021-22</a:t>
            </a:r>
            <a:endParaRPr lang="en-US">
              <a:solidFill>
                <a:schemeClr val="tx1">
                  <a:lumMod val="50000"/>
                </a:schemeClr>
              </a:solidFill>
              <a:cs typeface="Arial"/>
            </a:endParaRPr>
          </a:p>
        </p:txBody>
      </p:sp>
      <p:sp>
        <p:nvSpPr>
          <p:cNvPr id="12" name="Title 2">
            <a:extLst>
              <a:ext uri="{FF2B5EF4-FFF2-40B4-BE49-F238E27FC236}">
                <a16:creationId xmlns:a16="http://schemas.microsoft.com/office/drawing/2014/main" id="{DBC589FD-D022-42A3-B3A8-35635502ECB5}"/>
              </a:ext>
            </a:extLst>
          </p:cNvPr>
          <p:cNvSpPr>
            <a:spLocks noGrp="1"/>
          </p:cNvSpPr>
          <p:nvPr>
            <p:ph type="title"/>
          </p:nvPr>
        </p:nvSpPr>
        <p:spPr>
          <a:xfrm>
            <a:off x="671259" y="466147"/>
            <a:ext cx="11119770" cy="923289"/>
          </a:xfrm>
          <a:noFill/>
          <a:ln>
            <a:noFill/>
          </a:ln>
        </p:spPr>
        <p:style>
          <a:lnRef idx="2">
            <a:schemeClr val="dk1">
              <a:shade val="50000"/>
            </a:schemeClr>
          </a:lnRef>
          <a:fillRef idx="1">
            <a:schemeClr val="dk1"/>
          </a:fillRef>
          <a:effectRef idx="0">
            <a:schemeClr val="dk1"/>
          </a:effectRef>
          <a:fontRef idx="minor">
            <a:schemeClr val="lt1"/>
          </a:fontRef>
        </p:style>
        <p:txBody>
          <a:bodyPr wrap="square" anchor="t" anchorCtr="0">
            <a:spAutoFit/>
          </a:bodyPr>
          <a:lstStyle/>
          <a:p>
            <a:r>
              <a:rPr lang="en-US" sz="3000" spc="190">
                <a:solidFill>
                  <a:schemeClr val="tx1">
                    <a:lumMod val="50000"/>
                  </a:schemeClr>
                </a:solidFill>
              </a:rPr>
              <a:t>2 IN 5 CHILDREN IN LOW INCOME FAMILIES LIVE IN POVERTY WHEN HOUSING COSTS ARE INCLUDED</a:t>
            </a:r>
            <a:endParaRPr lang="en-US">
              <a:solidFill>
                <a:schemeClr val="tx1">
                  <a:lumMod val="50000"/>
                </a:schemeClr>
              </a:solidFill>
            </a:endParaRPr>
          </a:p>
        </p:txBody>
      </p:sp>
      <p:sp>
        <p:nvSpPr>
          <p:cNvPr id="5" name="Text Placeholder 5">
            <a:extLst>
              <a:ext uri="{FF2B5EF4-FFF2-40B4-BE49-F238E27FC236}">
                <a16:creationId xmlns:a16="http://schemas.microsoft.com/office/drawing/2014/main" id="{DCE36D81-8E4F-4BBA-A922-F3144FBE69C8}"/>
              </a:ext>
            </a:extLst>
          </p:cNvPr>
          <p:cNvSpPr txBox="1">
            <a:spLocks/>
          </p:cNvSpPr>
          <p:nvPr/>
        </p:nvSpPr>
        <p:spPr>
          <a:xfrm>
            <a:off x="394284" y="1520780"/>
            <a:ext cx="5424810" cy="670937"/>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00000"/>
              </a:buClr>
              <a:buFont typeface="Arial" panose="020B0604020202020204" pitchFamily="34" charset="0"/>
              <a:buChar char="•"/>
              <a:defRPr/>
            </a:pPr>
            <a:r>
              <a:rPr lang="en-GB" sz="1400" b="0">
                <a:solidFill>
                  <a:srgbClr val="353E43"/>
                </a:solidFill>
                <a:latin typeface="Arial"/>
                <a:cs typeface="Arial"/>
              </a:rPr>
              <a:t>Data from previous years, informs us that nearly 40% of London’s children in low-income households are likely to be living below the poverty line (using the relative poverty after housing costs measure).</a:t>
            </a:r>
            <a:r>
              <a:rPr lang="en-GB" sz="1400" b="0" baseline="30000">
                <a:solidFill>
                  <a:srgbClr val="353E43"/>
                </a:solidFill>
                <a:latin typeface="Arial"/>
                <a:cs typeface="Arial"/>
              </a:rPr>
              <a:t>1,2</a:t>
            </a:r>
            <a:r>
              <a:rPr lang="en-GB" sz="1400" b="0">
                <a:solidFill>
                  <a:srgbClr val="353E43"/>
                </a:solidFill>
                <a:latin typeface="Arial"/>
                <a:cs typeface="Arial"/>
              </a:rPr>
              <a:t> </a:t>
            </a:r>
          </a:p>
          <a:p>
            <a:pPr marL="285750" indent="-285750">
              <a:buClr>
                <a:srgbClr val="000000"/>
              </a:buClr>
              <a:buFont typeface="Arial" panose="020B0604020202020204" pitchFamily="34" charset="0"/>
              <a:buChar char="•"/>
              <a:defRPr/>
            </a:pPr>
            <a:r>
              <a:rPr lang="en-GB" sz="1400" b="0">
                <a:solidFill>
                  <a:srgbClr val="353E43"/>
                </a:solidFill>
                <a:latin typeface="Arial"/>
                <a:cs typeface="Arial"/>
              </a:rPr>
              <a:t>Modelled estimates of children living in low-income families indicate that 17% of London’s children overall were living in poverty </a:t>
            </a:r>
            <a:r>
              <a:rPr lang="en-GB" sz="1400" u="sng">
                <a:solidFill>
                  <a:srgbClr val="353E43"/>
                </a:solidFill>
                <a:latin typeface="Arial"/>
                <a:cs typeface="Arial"/>
              </a:rPr>
              <a:t>before taking housing costs into account</a:t>
            </a:r>
            <a:r>
              <a:rPr lang="en-GB" sz="1400" b="0">
                <a:solidFill>
                  <a:srgbClr val="353E43"/>
                </a:solidFill>
                <a:latin typeface="Arial"/>
                <a:cs typeface="Arial"/>
              </a:rPr>
              <a:t> in 2020/21.</a:t>
            </a:r>
            <a:r>
              <a:rPr lang="en-GB" sz="1400" b="0" baseline="30000">
                <a:solidFill>
                  <a:srgbClr val="353E43"/>
                </a:solidFill>
                <a:latin typeface="Arial"/>
                <a:cs typeface="Arial"/>
              </a:rPr>
              <a:t>1,2</a:t>
            </a:r>
            <a:endParaRPr lang="en-US" sz="1400" baseline="30000">
              <a:solidFill>
                <a:srgbClr val="A3A3A3"/>
              </a:solidFill>
              <a:latin typeface="Arial"/>
              <a:cs typeface="Arial"/>
            </a:endParaRPr>
          </a:p>
          <a:p>
            <a:pPr marL="971550" lvl="1">
              <a:buClr>
                <a:srgbClr val="000000"/>
              </a:buClr>
              <a:defRPr/>
            </a:pPr>
            <a:r>
              <a:rPr lang="en-GB" sz="1400" b="0">
                <a:solidFill>
                  <a:srgbClr val="353E43"/>
                </a:solidFill>
                <a:latin typeface="Arial"/>
                <a:cs typeface="Arial"/>
              </a:rPr>
              <a:t>Estimates for small areas highlight some of the areas in London where the issue of child poverty is most acute, most notably some of the wards in Tower Hamlets and Camden.</a:t>
            </a:r>
            <a:r>
              <a:rPr lang="en-GB" sz="1400">
                <a:solidFill>
                  <a:srgbClr val="353E43"/>
                </a:solidFill>
                <a:latin typeface="Arial"/>
                <a:cs typeface="Arial"/>
              </a:rPr>
              <a:t> </a:t>
            </a:r>
            <a:endParaRPr lang="en-US" sz="1400">
              <a:solidFill>
                <a:srgbClr val="A3A3A3"/>
              </a:solidFill>
              <a:latin typeface="Arial"/>
              <a:cs typeface="Arial"/>
            </a:endParaRPr>
          </a:p>
          <a:p>
            <a:pPr marL="342900" indent="-285750">
              <a:buClr>
                <a:srgbClr val="000000"/>
              </a:buClr>
              <a:buChar char="•"/>
              <a:defRPr/>
            </a:pPr>
            <a:r>
              <a:rPr lang="en-GB" sz="1400" b="0">
                <a:solidFill>
                  <a:srgbClr val="353E43"/>
                </a:solidFill>
                <a:latin typeface="Arial"/>
                <a:cs typeface="Arial"/>
              </a:rPr>
              <a:t>The Survey of Londoners 2021-22 found that 14% of parents had children who had experienced food insecurity in the past 12 months (around 300,000 children).</a:t>
            </a:r>
            <a:r>
              <a:rPr lang="en-GB" sz="1400" b="0" baseline="30000">
                <a:solidFill>
                  <a:srgbClr val="353E43"/>
                </a:solidFill>
                <a:latin typeface="Arial"/>
                <a:cs typeface="Arial"/>
              </a:rPr>
              <a:t>3</a:t>
            </a:r>
            <a:endParaRPr lang="en-US" sz="1400" b="0" baseline="30000">
              <a:solidFill>
                <a:srgbClr val="A3A3A3"/>
              </a:solidFill>
              <a:latin typeface="Arial"/>
              <a:cs typeface="Arial"/>
            </a:endParaRPr>
          </a:p>
          <a:p>
            <a:pPr marL="342900" indent="-285750">
              <a:buClr>
                <a:srgbClr val="000000"/>
              </a:buClr>
              <a:buChar char="•"/>
              <a:defRPr/>
            </a:pPr>
            <a:r>
              <a:rPr lang="en-GB" sz="1400" b="0">
                <a:solidFill>
                  <a:srgbClr val="353E43"/>
                </a:solidFill>
                <a:latin typeface="Arial"/>
                <a:cs typeface="Arial"/>
              </a:rPr>
              <a:t>Groups of parents more likely to have children in food insecurity included; Black parents, disabled parents, nondegree educated parents and single parents. </a:t>
            </a:r>
            <a:endParaRPr lang="en-US" sz="1400" b="0">
              <a:solidFill>
                <a:srgbClr val="A3A3A3"/>
              </a:solidFill>
              <a:latin typeface="Arial"/>
              <a:cs typeface="Arial"/>
            </a:endParaRPr>
          </a:p>
          <a:p>
            <a:pPr marL="342900" indent="-285750">
              <a:buClr>
                <a:srgbClr val="000000"/>
              </a:buClr>
              <a:buChar char="•"/>
              <a:defRPr/>
            </a:pPr>
            <a:r>
              <a:rPr lang="en-GB" sz="1400" b="0">
                <a:solidFill>
                  <a:srgbClr val="353E43"/>
                </a:solidFill>
                <a:latin typeface="Arial"/>
                <a:cs typeface="Arial"/>
              </a:rPr>
              <a:t>Due to methodological difficulties in data collection in the pandemic, there is increased data uncertainty and more detailed characteristics of the data have not been published.  There are no published poverty estimates for London for 2020/21</a:t>
            </a:r>
            <a:endParaRPr lang="en-US" sz="1400" b="0">
              <a:latin typeface="Arial"/>
              <a:cs typeface="Arial"/>
            </a:endParaRPr>
          </a:p>
        </p:txBody>
      </p:sp>
      <p:sp>
        <p:nvSpPr>
          <p:cNvPr id="7" name="Text Placeholder 5">
            <a:extLst>
              <a:ext uri="{FF2B5EF4-FFF2-40B4-BE49-F238E27FC236}">
                <a16:creationId xmlns:a16="http://schemas.microsoft.com/office/drawing/2014/main" id="{E83033D1-A981-40CF-AB89-25978C588185}"/>
              </a:ext>
            </a:extLst>
          </p:cNvPr>
          <p:cNvSpPr txBox="1">
            <a:spLocks/>
          </p:cNvSpPr>
          <p:nvPr/>
        </p:nvSpPr>
        <p:spPr>
          <a:xfrm>
            <a:off x="5919762" y="1581241"/>
            <a:ext cx="6113348" cy="44147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00"/>
              </a:buClr>
              <a:defRPr/>
            </a:pPr>
            <a:r>
              <a:rPr lang="en-GB" sz="1600" spc="-10">
                <a:solidFill>
                  <a:srgbClr val="353E43"/>
                </a:solidFill>
                <a:latin typeface="Arial"/>
                <a:ea typeface="Aktiv Grotesk" panose="020B0504020202020204" pitchFamily="34" charset="0"/>
                <a:cs typeface="Arial"/>
                <a:sym typeface="Arial"/>
              </a:rPr>
              <a:t>Fig. 16. Percentage of children under 18 living in low-income families, London wards, 2020/21 </a:t>
            </a:r>
            <a:endParaRPr kumimoji="0" lang="en-GB" sz="1600" b="1" i="0" u="none" strike="noStrike" kern="1200" cap="none" spc="-1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pic>
        <p:nvPicPr>
          <p:cNvPr id="2" name="Picture 3" descr="Map&#10;&#10;Description automatically generated">
            <a:extLst>
              <a:ext uri="{FF2B5EF4-FFF2-40B4-BE49-F238E27FC236}">
                <a16:creationId xmlns:a16="http://schemas.microsoft.com/office/drawing/2014/main" id="{C63A31C1-2FBB-698D-4F48-FB48AA370573}"/>
              </a:ext>
            </a:extLst>
          </p:cNvPr>
          <p:cNvPicPr>
            <a:picLocks noChangeAspect="1"/>
          </p:cNvPicPr>
          <p:nvPr/>
        </p:nvPicPr>
        <p:blipFill>
          <a:blip r:embed="rId6"/>
          <a:stretch>
            <a:fillRect/>
          </a:stretch>
        </p:blipFill>
        <p:spPr>
          <a:xfrm>
            <a:off x="5986072" y="2219913"/>
            <a:ext cx="5353986" cy="4192009"/>
          </a:xfrm>
          <a:prstGeom prst="rect">
            <a:avLst/>
          </a:prstGeom>
        </p:spPr>
      </p:pic>
    </p:spTree>
    <p:extLst>
      <p:ext uri="{BB962C8B-B14F-4D97-AF65-F5344CB8AC3E}">
        <p14:creationId xmlns:p14="http://schemas.microsoft.com/office/powerpoint/2010/main" val="1076945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5DCB24-08A0-48F9-BA89-8DE30D943EF5}"/>
              </a:ext>
            </a:extLst>
          </p:cNvPr>
          <p:cNvSpPr/>
          <p:nvPr/>
        </p:nvSpPr>
        <p:spPr>
          <a:xfrm>
            <a:off x="838200" y="6372000"/>
            <a:ext cx="2363147" cy="246221"/>
          </a:xfrm>
          <a:prstGeom prst="rect">
            <a:avLst/>
          </a:prstGeom>
        </p:spPr>
        <p:txBody>
          <a:bodyPr wrap="none">
            <a:spAutoFit/>
          </a:bodyPr>
          <a:lstStyle/>
          <a:p>
            <a:r>
              <a:rPr lang="en-US" sz="1000">
                <a:solidFill>
                  <a:srgbClr val="FFFFFF">
                    <a:lumMod val="50000"/>
                  </a:srgbClr>
                </a:solidFill>
                <a:cs typeface="Arial" panose="020B0604020202020204" pitchFamily="34" charset="0"/>
              </a:rPr>
              <a:t>Source: GLA </a:t>
            </a:r>
            <a:r>
              <a:rPr lang="en-US" sz="1000">
                <a:solidFill>
                  <a:srgbClr val="FFFFFF">
                    <a:lumMod val="50000"/>
                  </a:srgbClr>
                </a:solidFill>
                <a:cs typeface="Arial" panose="020B0604020202020204" pitchFamily="34" charset="0"/>
                <a:hlinkClick r:id="rId3"/>
              </a:rPr>
              <a:t>Housing in London, 2022</a:t>
            </a:r>
            <a:endParaRPr lang="en-US" sz="1000">
              <a:solidFill>
                <a:srgbClr val="FFFFFF">
                  <a:lumMod val="50000"/>
                </a:srgbClr>
              </a:solidFill>
              <a:cs typeface="Arial" panose="020B0604020202020204" pitchFamily="34" charset="0"/>
            </a:endParaRPr>
          </a:p>
        </p:txBody>
      </p:sp>
      <p:pic>
        <p:nvPicPr>
          <p:cNvPr id="5121" name="Picture 31" descr="Chart, line chart&#10;&#10;Description automatically generated">
            <a:extLst>
              <a:ext uri="{FF2B5EF4-FFF2-40B4-BE49-F238E27FC236}">
                <a16:creationId xmlns:a16="http://schemas.microsoft.com/office/drawing/2014/main" id="{F0CBB290-840A-409E-8423-BBAB85E1BF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683" y="2310100"/>
            <a:ext cx="5530009" cy="392595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
            <a:extLst>
              <a:ext uri="{FF2B5EF4-FFF2-40B4-BE49-F238E27FC236}">
                <a16:creationId xmlns:a16="http://schemas.microsoft.com/office/drawing/2014/main" id="{6F0FD9B4-00A0-4BB5-A80E-7D8F1A13697A}"/>
              </a:ext>
            </a:extLst>
          </p:cNvPr>
          <p:cNvSpPr>
            <a:spLocks noGrp="1"/>
          </p:cNvSpPr>
          <p:nvPr>
            <p:ph type="title"/>
          </p:nvPr>
        </p:nvSpPr>
        <p:spPr>
          <a:xfrm>
            <a:off x="942924" y="492713"/>
            <a:ext cx="10751768" cy="923289"/>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a:solidFill>
                  <a:srgbClr val="353E43"/>
                </a:solidFill>
              </a:rPr>
              <a:t>AVERAGE PRIVATE RENTS RISING MORE THAN EARNINGS MAKING HOUSING LESS AFFORDABLE</a:t>
            </a:r>
          </a:p>
        </p:txBody>
      </p:sp>
      <p:sp>
        <p:nvSpPr>
          <p:cNvPr id="12" name="Rectangle 11">
            <a:extLst>
              <a:ext uri="{FF2B5EF4-FFF2-40B4-BE49-F238E27FC236}">
                <a16:creationId xmlns:a16="http://schemas.microsoft.com/office/drawing/2014/main" id="{DA7DB508-AE4C-4484-8D98-60AB0EE36FA6}"/>
              </a:ext>
            </a:extLst>
          </p:cNvPr>
          <p:cNvSpPr>
            <a:spLocks noChangeArrowheads="1"/>
          </p:cNvSpPr>
          <p:nvPr/>
        </p:nvSpPr>
        <p:spPr bwMode="auto">
          <a:xfrm>
            <a:off x="557860" y="1750239"/>
            <a:ext cx="5299263"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ja-JP" sz="1400" b="0" i="1" u="none" strike="noStrike" cap="none" normalizeH="0" baseline="0">
              <a:ln>
                <a:noFill/>
              </a:ln>
              <a:solidFill>
                <a:srgbClr val="404040"/>
              </a:solidFill>
              <a:effectLst/>
              <a:latin typeface="+mn-lt"/>
              <a:ea typeface="MS Mincho" panose="02020609040205080304" pitchFamily="49"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ja-JP" sz="1400" b="0" u="none" strike="noStrike" cap="none" normalizeH="0" baseline="0">
                <a:ln>
                  <a:noFill/>
                </a:ln>
                <a:solidFill>
                  <a:srgbClr val="404040"/>
                </a:solidFill>
                <a:effectLst/>
                <a:latin typeface="+mn-lt"/>
                <a:ea typeface="MS Mincho" panose="02020609040205080304" pitchFamily="49" charset="-128"/>
                <a:cs typeface="Times New Roman" panose="02020603050405020304" pitchFamily="18" charset="0"/>
              </a:rPr>
              <a:t>The ‘unaffordability’ index shown here is cumulative change in rents divided by cumulative change in earnings.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ja-JP" sz="1400" b="0" u="none" strike="noStrike" cap="none" normalizeH="0" baseline="0">
              <a:ln>
                <a:noFill/>
              </a:ln>
              <a:solidFill>
                <a:srgbClr val="404040"/>
              </a:solidFill>
              <a:effectLst/>
              <a:latin typeface="+mn-lt"/>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r>
              <a:rPr kumimoji="0" lang="en-GB" altLang="ja-JP" sz="1400" b="0" u="none" strike="noStrike" cap="none" normalizeH="0" baseline="0">
                <a:ln>
                  <a:noFill/>
                </a:ln>
                <a:solidFill>
                  <a:srgbClr val="404040"/>
                </a:solidFill>
                <a:effectLst/>
                <a:latin typeface="+mn-lt"/>
                <a:ea typeface="MS Mincho"/>
                <a:cs typeface="Times New Roman"/>
              </a:rPr>
              <a:t>Between 2005 and 2016 average private rents in London rose by more than earnings, leading to worse affordability.</a:t>
            </a:r>
            <a:endParaRPr lang="en-GB" altLang="ja-JP" sz="1400">
              <a:solidFill>
                <a:srgbClr val="404040"/>
              </a:solidFill>
              <a:latin typeface="+mn-lt"/>
              <a:ea typeface="MS Mincho"/>
              <a:cs typeface="Times New Roman"/>
            </a:endParaRPr>
          </a:p>
          <a:p>
            <a:pPr marL="285750" indent="-285750">
              <a:buFont typeface="Arial" panose="020B0604020202020204" pitchFamily="34" charset="0"/>
              <a:buChar char="•"/>
            </a:pPr>
            <a:endParaRPr lang="en-GB" altLang="ja-JP" sz="1400">
              <a:solidFill>
                <a:srgbClr val="404040"/>
              </a:solidFill>
              <a:latin typeface="+mn-lt"/>
              <a:ea typeface="MS Mincho"/>
              <a:cs typeface="Times New Roman"/>
            </a:endParaRPr>
          </a:p>
          <a:p>
            <a:pPr marL="285750" indent="-285750">
              <a:buFont typeface="Arial" panose="020B0604020202020204" pitchFamily="34" charset="0"/>
              <a:buChar char="•"/>
            </a:pPr>
            <a:r>
              <a:rPr lang="en-GB" altLang="ja-JP" sz="1400">
                <a:solidFill>
                  <a:srgbClr val="404040"/>
                </a:solidFill>
                <a:latin typeface="+mn-lt"/>
                <a:ea typeface="MS Mincho"/>
                <a:cs typeface="Times New Roman"/>
              </a:rPr>
              <a:t>Following this</a:t>
            </a:r>
            <a:r>
              <a:rPr kumimoji="0" lang="en-GB" altLang="ja-JP" sz="1400" b="0" u="none" strike="noStrike" cap="none" normalizeH="0" baseline="0">
                <a:ln>
                  <a:noFill/>
                </a:ln>
                <a:solidFill>
                  <a:srgbClr val="404040"/>
                </a:solidFill>
                <a:effectLst/>
                <a:latin typeface="+mn-lt"/>
                <a:ea typeface="MS Mincho"/>
                <a:cs typeface="Times New Roman"/>
              </a:rPr>
              <a:t>, rents have been relatively stable in nominal terms, while earnings have increased, bringing affordability back towards where it was at the start of the 2010s.</a:t>
            </a:r>
            <a:r>
              <a:rPr lang="en-GB" altLang="ja-JP" sz="1400">
                <a:solidFill>
                  <a:srgbClr val="404040"/>
                </a:solidFill>
                <a:latin typeface="+mn-lt"/>
                <a:ea typeface="MS Mincho"/>
                <a:cs typeface="Times New Roman"/>
              </a:rPr>
              <a:t> </a:t>
            </a:r>
            <a:endParaRPr lang="en-GB">
              <a:cs typeface="Aria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ja-JP" sz="1400" b="0" u="none" strike="noStrike" cap="none" normalizeH="0" baseline="0">
              <a:ln>
                <a:noFill/>
              </a:ln>
              <a:solidFill>
                <a:srgbClr val="404040"/>
              </a:solidFill>
              <a:effectLst/>
              <a:latin typeface="+mn-lt"/>
              <a:ea typeface="MS Mincho" panose="02020609040205080304" pitchFamily="49"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ja-JP" sz="1400" b="0" u="none" strike="noStrike" cap="none" normalizeH="0" baseline="0">
                <a:ln>
                  <a:noFill/>
                </a:ln>
                <a:solidFill>
                  <a:srgbClr val="404040"/>
                </a:solidFill>
                <a:effectLst/>
                <a:latin typeface="+mn-lt"/>
                <a:ea typeface="MS Mincho" panose="02020609040205080304" pitchFamily="49" charset="-128"/>
                <a:cs typeface="Times New Roman" panose="02020603050405020304" pitchFamily="18" charset="0"/>
              </a:rPr>
              <a:t>However, it is important to note that the data displayed here does not yet reflect the rapid increases in advertised rents in 2021 and 2022.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ja-JP" sz="1400" b="0" i="1" u="none" strike="noStrike" cap="none" normalizeH="0" baseline="0">
              <a:ln>
                <a:noFill/>
              </a:ln>
              <a:solidFill>
                <a:srgbClr val="404040"/>
              </a:solidFill>
              <a:effectLst/>
              <a:latin typeface="+mn-lt"/>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400" b="0" i="1" u="none" strike="noStrike" cap="none" normalizeH="0" baseline="0">
                <a:ln>
                  <a:noFill/>
                </a:ln>
                <a:solidFill>
                  <a:srgbClr val="404040"/>
                </a:solidFill>
                <a:effectLst/>
                <a:latin typeface="+mn-lt"/>
                <a:ea typeface="MS Mincho" panose="02020609040205080304" pitchFamily="49" charset="-128"/>
                <a:cs typeface="Times New Roman" panose="02020603050405020304" pitchFamily="18" charset="0"/>
              </a:rPr>
              <a:t> </a:t>
            </a:r>
          </a:p>
        </p:txBody>
      </p:sp>
      <p:sp>
        <p:nvSpPr>
          <p:cNvPr id="7" name="TextBox 6">
            <a:extLst>
              <a:ext uri="{FF2B5EF4-FFF2-40B4-BE49-F238E27FC236}">
                <a16:creationId xmlns:a16="http://schemas.microsoft.com/office/drawing/2014/main" id="{3EE88FDA-8633-4349-8595-D4FB6A013D0F}"/>
              </a:ext>
            </a:extLst>
          </p:cNvPr>
          <p:cNvSpPr txBox="1"/>
          <p:nvPr/>
        </p:nvSpPr>
        <p:spPr>
          <a:xfrm>
            <a:off x="6164683" y="1790445"/>
            <a:ext cx="6096912" cy="338554"/>
          </a:xfrm>
          <a:prstGeom prst="rect">
            <a:avLst/>
          </a:prstGeom>
          <a:noFill/>
        </p:spPr>
        <p:txBody>
          <a:bodyPr wrap="square" lIns="91440" tIns="45720" rIns="91440" bIns="45720" anchor="t">
            <a:spAutoFit/>
          </a:bodyPr>
          <a:lstStyle/>
          <a:p>
            <a:r>
              <a:rPr lang="en-GB" sz="1600" b="1"/>
              <a:t>Fig. 17. Implied affordability in London, 2005-22</a:t>
            </a:r>
          </a:p>
        </p:txBody>
      </p:sp>
    </p:spTree>
    <p:extLst>
      <p:ext uri="{BB962C8B-B14F-4D97-AF65-F5344CB8AC3E}">
        <p14:creationId xmlns:p14="http://schemas.microsoft.com/office/powerpoint/2010/main" val="1147337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 name="Picture 14" descr="Chart, bar chart&#10;&#10;Description automatically generated">
            <a:extLst>
              <a:ext uri="{FF2B5EF4-FFF2-40B4-BE49-F238E27FC236}">
                <a16:creationId xmlns:a16="http://schemas.microsoft.com/office/drawing/2014/main" id="{8C134837-B191-8940-019C-3F9F0C45DB28}"/>
              </a:ext>
            </a:extLst>
          </p:cNvPr>
          <p:cNvPicPr>
            <a:picLocks noChangeAspect="1"/>
          </p:cNvPicPr>
          <p:nvPr/>
        </p:nvPicPr>
        <p:blipFill>
          <a:blip r:embed="rId3"/>
          <a:stretch>
            <a:fillRect/>
          </a:stretch>
        </p:blipFill>
        <p:spPr>
          <a:xfrm>
            <a:off x="1639700" y="4569792"/>
            <a:ext cx="4044950" cy="1632922"/>
          </a:xfrm>
          <a:prstGeom prst="rect">
            <a:avLst/>
          </a:prstGeom>
        </p:spPr>
      </p:pic>
      <p:pic>
        <p:nvPicPr>
          <p:cNvPr id="15" name="Picture 15" descr="Chart, bar chart&#10;&#10;Description automatically generated">
            <a:extLst>
              <a:ext uri="{FF2B5EF4-FFF2-40B4-BE49-F238E27FC236}">
                <a16:creationId xmlns:a16="http://schemas.microsoft.com/office/drawing/2014/main" id="{44B5EF1B-3441-2049-3536-9168188E2D08}"/>
              </a:ext>
            </a:extLst>
          </p:cNvPr>
          <p:cNvPicPr>
            <a:picLocks noChangeAspect="1"/>
          </p:cNvPicPr>
          <p:nvPr/>
        </p:nvPicPr>
        <p:blipFill>
          <a:blip r:embed="rId4"/>
          <a:stretch>
            <a:fillRect/>
          </a:stretch>
        </p:blipFill>
        <p:spPr>
          <a:xfrm>
            <a:off x="1639376" y="3287303"/>
            <a:ext cx="4044950" cy="1486666"/>
          </a:xfrm>
          <a:prstGeom prst="rect">
            <a:avLst/>
          </a:prstGeom>
        </p:spPr>
      </p:pic>
      <p:pic>
        <p:nvPicPr>
          <p:cNvPr id="16" name="Picture 16" descr="Chart&#10;&#10;Description automatically generated">
            <a:extLst>
              <a:ext uri="{FF2B5EF4-FFF2-40B4-BE49-F238E27FC236}">
                <a16:creationId xmlns:a16="http://schemas.microsoft.com/office/drawing/2014/main" id="{C28380E8-A9A3-A38A-4399-F72F843BE9A2}"/>
              </a:ext>
            </a:extLst>
          </p:cNvPr>
          <p:cNvPicPr>
            <a:picLocks noChangeAspect="1"/>
          </p:cNvPicPr>
          <p:nvPr/>
        </p:nvPicPr>
        <p:blipFill>
          <a:blip r:embed="rId5"/>
          <a:stretch>
            <a:fillRect/>
          </a:stretch>
        </p:blipFill>
        <p:spPr>
          <a:xfrm>
            <a:off x="1639699" y="1818364"/>
            <a:ext cx="4000500" cy="1656805"/>
          </a:xfrm>
          <a:prstGeom prst="rect">
            <a:avLst/>
          </a:prstGeom>
        </p:spPr>
      </p:pic>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448796" y="380792"/>
            <a:ext cx="10751768" cy="923289"/>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a:solidFill>
                  <a:srgbClr val="353E43"/>
                </a:solidFill>
                <a:ea typeface="Aktiv Grotesk" panose="020B0504020202020204" pitchFamily="34" charset="0"/>
              </a:rPr>
              <a:t>PRIVATE AND SOCIAL HOUSING TENANTS FACING GREATEST DIFFICULTY AFFORDING BASIC NEEDS</a:t>
            </a:r>
          </a:p>
        </p:txBody>
      </p:sp>
      <p:sp>
        <p:nvSpPr>
          <p:cNvPr id="10" name="Rectangle 9">
            <a:extLst>
              <a:ext uri="{FF2B5EF4-FFF2-40B4-BE49-F238E27FC236}">
                <a16:creationId xmlns:a16="http://schemas.microsoft.com/office/drawing/2014/main" id="{85BA3CEF-502F-4979-BC2C-1A8340380DE4}"/>
              </a:ext>
            </a:extLst>
          </p:cNvPr>
          <p:cNvSpPr/>
          <p:nvPr/>
        </p:nvSpPr>
        <p:spPr>
          <a:xfrm>
            <a:off x="148294" y="6477208"/>
            <a:ext cx="11862278" cy="400110"/>
          </a:xfrm>
          <a:prstGeom prst="rect">
            <a:avLst/>
          </a:prstGeom>
        </p:spPr>
        <p:txBody>
          <a:bodyPr wrap="square">
            <a:spAutoFit/>
          </a:bodyPr>
          <a:lstStyle/>
          <a:p>
            <a:r>
              <a:rPr lang="en-US" sz="1000">
                <a:solidFill>
                  <a:srgbClr val="FFFFFF">
                    <a:lumMod val="50000"/>
                  </a:srgbClr>
                </a:solidFill>
                <a:cs typeface="Arial" panose="020B0604020202020204" pitchFamily="34" charset="0"/>
              </a:rPr>
              <a:t>Source: (1) </a:t>
            </a:r>
            <a:r>
              <a:rPr lang="en-US" sz="1000">
                <a:solidFill>
                  <a:srgbClr val="FFFFFF">
                    <a:lumMod val="50000"/>
                  </a:srgbClr>
                </a:solidFill>
                <a:cs typeface="Arial" panose="020B0604020202020204" pitchFamily="34" charset="0"/>
                <a:hlinkClick r:id="rId6"/>
              </a:rPr>
              <a:t>IHE Evidence Review: Housing and Health Inequalities</a:t>
            </a:r>
            <a:r>
              <a:rPr lang="en-US" sz="1000">
                <a:solidFill>
                  <a:srgbClr val="FFFFFF">
                    <a:lumMod val="50000"/>
                  </a:srgbClr>
                </a:solidFill>
                <a:cs typeface="Arial" panose="020B0604020202020204" pitchFamily="34" charset="0"/>
              </a:rPr>
              <a:t>, (2), GLA </a:t>
            </a:r>
            <a:r>
              <a:rPr lang="en-US" sz="1000">
                <a:solidFill>
                  <a:srgbClr val="FFFFFF">
                    <a:lumMod val="50000"/>
                  </a:srgbClr>
                </a:solidFill>
                <a:cs typeface="Arial" panose="020B0604020202020204" pitchFamily="34" charset="0"/>
                <a:hlinkClick r:id="rId7"/>
              </a:rPr>
              <a:t>Housing in London, 2022</a:t>
            </a:r>
            <a:r>
              <a:rPr lang="en-US" sz="1000">
                <a:solidFill>
                  <a:srgbClr val="FFFFFF">
                    <a:lumMod val="50000"/>
                  </a:srgbClr>
                </a:solidFill>
                <a:cs typeface="Arial" panose="020B0604020202020204" pitchFamily="34" charset="0"/>
              </a:rPr>
              <a:t>, (3) </a:t>
            </a:r>
            <a:r>
              <a:rPr lang="en-GB" sz="1000">
                <a:solidFill>
                  <a:srgbClr val="FFFFFF">
                    <a:lumMod val="50000"/>
                  </a:srgbClr>
                </a:solidFill>
                <a:cs typeface="Arial" panose="020B0604020202020204" pitchFamily="34" charset="0"/>
              </a:rPr>
              <a:t>GLA/YouGov cost of living polling. The homeowner category includes mortgaged owners, outright owners and shared owners.</a:t>
            </a:r>
            <a:endParaRPr lang="en-US" sz="1000">
              <a:solidFill>
                <a:srgbClr val="FFFFFF">
                  <a:lumMod val="50000"/>
                </a:srgbClr>
              </a:solidFill>
              <a:cs typeface="Arial" panose="020B0604020202020204" pitchFamily="34" charset="0"/>
            </a:endParaRPr>
          </a:p>
        </p:txBody>
      </p:sp>
      <p:sp>
        <p:nvSpPr>
          <p:cNvPr id="11" name="Text Placeholder 5">
            <a:extLst>
              <a:ext uri="{FF2B5EF4-FFF2-40B4-BE49-F238E27FC236}">
                <a16:creationId xmlns:a16="http://schemas.microsoft.com/office/drawing/2014/main" id="{E5AF7960-0CA8-4048-9706-A9D4970971EB}"/>
              </a:ext>
            </a:extLst>
          </p:cNvPr>
          <p:cNvSpPr txBox="1">
            <a:spLocks/>
          </p:cNvSpPr>
          <p:nvPr/>
        </p:nvSpPr>
        <p:spPr>
          <a:xfrm>
            <a:off x="6011394" y="4164526"/>
            <a:ext cx="5753773" cy="50779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1200" cap="none" spc="0" normalizeH="0" baseline="0" noProof="0">
              <a:ln>
                <a:noFill/>
              </a:ln>
              <a:solidFill>
                <a:srgbClr val="353E43"/>
              </a:solidFill>
              <a:effectLst/>
              <a:uLnTx/>
              <a:uFillTx/>
              <a:latin typeface="Arial"/>
              <a:cs typeface="Arial"/>
              <a:sym typeface="Arial"/>
            </a:endParaRPr>
          </a:p>
          <a:p>
            <a:pPr marL="285750" indent="-285750">
              <a:buClr>
                <a:srgbClr val="000000"/>
              </a:buClr>
              <a:buFont typeface="Arial" panose="020B0604020202020204" pitchFamily="34" charset="0"/>
              <a:buChar char="•"/>
              <a:defRPr/>
            </a:pPr>
            <a:endParaRPr lang="en-GB" sz="1400" b="0">
              <a:solidFill>
                <a:srgbClr val="353E43"/>
              </a:solidFill>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GB" sz="1400" b="0">
              <a:solidFill>
                <a:srgbClr val="353E43"/>
              </a:solidFill>
              <a:latin typeface="Arial"/>
              <a:cs typeface="Arial"/>
              <a:sym typeface="Arial"/>
            </a:endParaRPr>
          </a:p>
          <a:p>
            <a:pPr marL="285750" indent="-285750">
              <a:buClr>
                <a:srgbClr val="000000"/>
              </a:buClr>
              <a:buFont typeface="Arial" panose="020B0604020202020204" pitchFamily="34" charset="0"/>
              <a:buChar char="•"/>
              <a:defRPr/>
            </a:pPr>
            <a:endParaRPr lang="en-GB" sz="1400" b="0" i="0" u="none" strike="noStrike" kern="1200" cap="none" spc="0" normalizeH="0" baseline="0" noProof="0">
              <a:ln>
                <a:noFill/>
              </a:ln>
              <a:solidFill>
                <a:srgbClr val="353E43"/>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1200" cap="none" spc="0" normalizeH="0" baseline="0" noProof="0">
              <a:ln>
                <a:noFill/>
              </a:ln>
              <a:solidFill>
                <a:srgbClr val="353E43"/>
              </a:solidFill>
              <a:effectLst/>
              <a:uLnTx/>
              <a:uFillTx/>
              <a:latin typeface="Arial"/>
              <a:cs typeface="Arial"/>
              <a:sym typeface="Arial"/>
            </a:endParaRPr>
          </a:p>
        </p:txBody>
      </p:sp>
      <p:sp>
        <p:nvSpPr>
          <p:cNvPr id="7" name="TextBox 6">
            <a:extLst>
              <a:ext uri="{FF2B5EF4-FFF2-40B4-BE49-F238E27FC236}">
                <a16:creationId xmlns:a16="http://schemas.microsoft.com/office/drawing/2014/main" id="{746FC27D-DE86-4C9E-AF62-1ED3B8B89D2C}"/>
              </a:ext>
            </a:extLst>
          </p:cNvPr>
          <p:cNvSpPr txBox="1"/>
          <p:nvPr/>
        </p:nvSpPr>
        <p:spPr>
          <a:xfrm>
            <a:off x="303343" y="1457668"/>
            <a:ext cx="5547152" cy="584775"/>
          </a:xfrm>
          <a:prstGeom prst="rect">
            <a:avLst/>
          </a:prstGeom>
          <a:noFill/>
        </p:spPr>
        <p:txBody>
          <a:bodyPr wrap="square" lIns="91440" tIns="45720" rIns="91440" bIns="45720" anchor="t">
            <a:spAutoFit/>
          </a:bodyPr>
          <a:lstStyle/>
          <a:p>
            <a:r>
              <a:rPr lang="en-GB" sz="1600" b="1"/>
              <a:t>Fig. 18. Self-reported financial situation of Londoners by housing tenure, Jan 2022- Feb 23</a:t>
            </a:r>
          </a:p>
        </p:txBody>
      </p:sp>
      <p:sp>
        <p:nvSpPr>
          <p:cNvPr id="3" name="TextBox 2">
            <a:extLst>
              <a:ext uri="{FF2B5EF4-FFF2-40B4-BE49-F238E27FC236}">
                <a16:creationId xmlns:a16="http://schemas.microsoft.com/office/drawing/2014/main" id="{96472FFC-1646-C411-49A3-95265D6F471D}"/>
              </a:ext>
            </a:extLst>
          </p:cNvPr>
          <p:cNvSpPr txBox="1"/>
          <p:nvPr/>
        </p:nvSpPr>
        <p:spPr>
          <a:xfrm>
            <a:off x="3790950" y="5029200"/>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4" name="Picture 4" descr="Icon&#10;&#10;Description automatically generated">
            <a:extLst>
              <a:ext uri="{FF2B5EF4-FFF2-40B4-BE49-F238E27FC236}">
                <a16:creationId xmlns:a16="http://schemas.microsoft.com/office/drawing/2014/main" id="{EE169A87-052C-41D7-8372-FECA33649070}"/>
              </a:ext>
            </a:extLst>
          </p:cNvPr>
          <p:cNvPicPr>
            <a:picLocks noChangeAspect="1"/>
          </p:cNvPicPr>
          <p:nvPr/>
        </p:nvPicPr>
        <p:blipFill>
          <a:blip r:embed="rId8"/>
          <a:stretch>
            <a:fillRect/>
          </a:stretch>
        </p:blipFill>
        <p:spPr>
          <a:xfrm flipH="1">
            <a:off x="305958" y="2239181"/>
            <a:ext cx="346075" cy="1187450"/>
          </a:xfrm>
          <a:prstGeom prst="rect">
            <a:avLst/>
          </a:prstGeom>
        </p:spPr>
      </p:pic>
      <p:sp>
        <p:nvSpPr>
          <p:cNvPr id="5" name="Text Placeholder 5">
            <a:extLst>
              <a:ext uri="{FF2B5EF4-FFF2-40B4-BE49-F238E27FC236}">
                <a16:creationId xmlns:a16="http://schemas.microsoft.com/office/drawing/2014/main" id="{84634749-57D2-6D8E-817F-F72679D4AF60}"/>
              </a:ext>
            </a:extLst>
          </p:cNvPr>
          <p:cNvSpPr txBox="1">
            <a:spLocks/>
          </p:cNvSpPr>
          <p:nvPr/>
        </p:nvSpPr>
        <p:spPr>
          <a:xfrm>
            <a:off x="612816" y="2279330"/>
            <a:ext cx="1143672" cy="162539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GB" sz="600" b="0" i="0" u="none" strike="noStrike" kern="1200" cap="none" spc="0" normalizeH="0" baseline="0" noProof="0">
              <a:ln>
                <a:noFill/>
              </a:ln>
              <a:solidFill>
                <a:srgbClr val="353E43"/>
              </a:solidFill>
              <a:effectLst/>
              <a:uLnTx/>
              <a:uFillTx/>
              <a:latin typeface="Arial"/>
              <a:cs typeface="Arial"/>
            </a:endParaRPr>
          </a:p>
          <a:p>
            <a:pPr>
              <a:buClr>
                <a:srgbClr val="000000"/>
              </a:buClr>
              <a:defRPr/>
            </a:pPr>
            <a:r>
              <a:rPr lang="en-GB" sz="600" b="0">
                <a:solidFill>
                  <a:srgbClr val="353E43"/>
                </a:solidFill>
                <a:latin typeface="Arial"/>
                <a:cs typeface="Arial"/>
              </a:rPr>
              <a:t>Don't know/prefer not to say</a:t>
            </a:r>
          </a:p>
          <a:p>
            <a:pPr>
              <a:defRPr/>
            </a:pPr>
            <a:endParaRPr lang="en-GB" sz="600" b="0">
              <a:solidFill>
                <a:srgbClr val="353E43"/>
              </a:solidFill>
              <a:latin typeface="Arial"/>
              <a:cs typeface="Arial"/>
            </a:endParaRPr>
          </a:p>
          <a:p>
            <a:pPr>
              <a:defRPr/>
            </a:pPr>
            <a:r>
              <a:rPr lang="en-GB" sz="600" b="0">
                <a:solidFill>
                  <a:srgbClr val="353E43"/>
                </a:solidFill>
                <a:latin typeface="Arial"/>
                <a:cs typeface="Arial"/>
              </a:rPr>
              <a:t>I am comfortable financially</a:t>
            </a:r>
          </a:p>
          <a:p>
            <a:pPr>
              <a:defRPr/>
            </a:pPr>
            <a:endParaRPr lang="en-GB" sz="600" b="0">
              <a:solidFill>
                <a:srgbClr val="353E43"/>
              </a:solidFill>
              <a:latin typeface="Arial"/>
              <a:cs typeface="Arial"/>
            </a:endParaRPr>
          </a:p>
          <a:p>
            <a:pPr>
              <a:defRPr/>
            </a:pPr>
            <a:r>
              <a:rPr lang="en-GB" sz="600" b="0">
                <a:solidFill>
                  <a:srgbClr val="353E43"/>
                </a:solidFill>
                <a:latin typeface="Arial"/>
                <a:cs typeface="Arial"/>
              </a:rPr>
              <a:t>I am coping okay financially</a:t>
            </a:r>
          </a:p>
          <a:p>
            <a:pPr>
              <a:defRPr/>
            </a:pPr>
            <a:endParaRPr lang="en-GB" sz="600" b="0">
              <a:solidFill>
                <a:srgbClr val="353E43"/>
              </a:solidFill>
              <a:latin typeface="Arial"/>
              <a:cs typeface="Arial"/>
            </a:endParaRPr>
          </a:p>
          <a:p>
            <a:pPr>
              <a:buClr>
                <a:srgbClr val="000000"/>
              </a:buClr>
              <a:defRPr/>
            </a:pPr>
            <a:r>
              <a:rPr lang="en-GB" sz="600" b="0">
                <a:solidFill>
                  <a:srgbClr val="353E43"/>
                </a:solidFill>
                <a:latin typeface="Arial"/>
                <a:cs typeface="Arial"/>
              </a:rPr>
              <a:t>I am just about managing</a:t>
            </a:r>
          </a:p>
          <a:p>
            <a:pPr>
              <a:defRPr/>
            </a:pPr>
            <a:endParaRPr lang="en-GB" sz="600" b="0">
              <a:solidFill>
                <a:srgbClr val="353E43"/>
              </a:solidFill>
              <a:latin typeface="Arial"/>
              <a:cs typeface="Arial"/>
            </a:endParaRPr>
          </a:p>
          <a:p>
            <a:pPr>
              <a:defRPr/>
            </a:pPr>
            <a:r>
              <a:rPr lang="en-GB" sz="600" b="0">
                <a:solidFill>
                  <a:srgbClr val="353E43"/>
                </a:solidFill>
                <a:latin typeface="Arial"/>
                <a:cs typeface="Arial"/>
              </a:rPr>
              <a:t>I'm struggling to make ends meet</a:t>
            </a:r>
          </a:p>
          <a:p>
            <a:pPr>
              <a:defRPr/>
            </a:pPr>
            <a:endParaRPr lang="en-GB" sz="600" b="0">
              <a:solidFill>
                <a:srgbClr val="353E43"/>
              </a:solidFill>
              <a:latin typeface="Arial"/>
              <a:cs typeface="Arial"/>
            </a:endParaRPr>
          </a:p>
          <a:p>
            <a:pPr>
              <a:defRPr/>
            </a:pPr>
            <a:r>
              <a:rPr lang="en-GB" sz="600" b="0">
                <a:solidFill>
                  <a:srgbClr val="353E43"/>
                </a:solidFill>
                <a:latin typeface="Arial"/>
                <a:cs typeface="Arial"/>
              </a:rPr>
              <a:t>I am having to go without my basic/needs and/or rely on debt to pay for my basic needs</a:t>
            </a:r>
          </a:p>
        </p:txBody>
      </p:sp>
      <p:sp>
        <p:nvSpPr>
          <p:cNvPr id="17" name="Text Placeholder 5">
            <a:extLst>
              <a:ext uri="{FF2B5EF4-FFF2-40B4-BE49-F238E27FC236}">
                <a16:creationId xmlns:a16="http://schemas.microsoft.com/office/drawing/2014/main" id="{6E47B3F6-CA06-BB61-A5DC-C5ECF0901788}"/>
              </a:ext>
            </a:extLst>
          </p:cNvPr>
          <p:cNvSpPr txBox="1">
            <a:spLocks/>
          </p:cNvSpPr>
          <p:nvPr/>
        </p:nvSpPr>
        <p:spPr>
          <a:xfrm>
            <a:off x="5848446" y="1818147"/>
            <a:ext cx="5755280" cy="514248"/>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1200" cap="none" spc="0" normalizeH="0" baseline="0" noProof="0">
              <a:ln>
                <a:noFill/>
              </a:ln>
              <a:solidFill>
                <a:srgbClr val="353E43"/>
              </a:solidFill>
              <a:effectLst/>
              <a:uLnTx/>
              <a:uFillTx/>
              <a:latin typeface="Arial"/>
              <a:cs typeface="Arial"/>
              <a:sym typeface="Arial"/>
            </a:endParaRPr>
          </a:p>
          <a:p>
            <a:pPr marL="285750" indent="-285750">
              <a:buClr>
                <a:srgbClr val="000000"/>
              </a:buClr>
              <a:buFont typeface="Arial" panose="020B0604020202020204" pitchFamily="34" charset="0"/>
              <a:buChar char="•"/>
              <a:defRPr/>
            </a:pPr>
            <a:r>
              <a:rPr lang="en-GB" sz="1400" b="0">
                <a:solidFill>
                  <a:srgbClr val="353E43"/>
                </a:solidFill>
                <a:latin typeface="Arial"/>
                <a:cs typeface="Arial"/>
                <a:sym typeface="Arial"/>
              </a:rPr>
              <a:t>London has the highest rates of poverty after housing costs in England.</a:t>
            </a:r>
            <a:r>
              <a:rPr lang="en-GB" sz="1400" b="0" baseline="30000">
                <a:solidFill>
                  <a:srgbClr val="353E43"/>
                </a:solidFill>
                <a:latin typeface="Arial"/>
                <a:cs typeface="Arial"/>
                <a:sym typeface="Arial"/>
              </a:rPr>
              <a:t>1</a:t>
            </a:r>
            <a:endParaRPr lang="en-GB" sz="1400" b="0" baseline="30000">
              <a:solidFill>
                <a:srgbClr val="353E43"/>
              </a:solidFill>
              <a:latin typeface="Arial"/>
              <a:cs typeface="Arial"/>
            </a:endParaRPr>
          </a:p>
          <a:p>
            <a:pPr marL="285750" indent="-285750">
              <a:buClr>
                <a:srgbClr val="000000"/>
              </a:buClr>
              <a:buFont typeface="Arial" panose="020B0604020202020204" pitchFamily="34" charset="0"/>
              <a:buChar char="•"/>
              <a:defRPr/>
            </a:pPr>
            <a:endParaRPr lang="en-GB" sz="1400" b="0">
              <a:solidFill>
                <a:srgbClr val="353E43"/>
              </a:solidFill>
              <a:latin typeface="Arial"/>
              <a:cs typeface="Arial"/>
              <a:sym typeface="Arial"/>
            </a:endParaRPr>
          </a:p>
          <a:p>
            <a:pPr marL="285750" indent="-285750">
              <a:buClr>
                <a:srgbClr val="000000"/>
              </a:buClr>
              <a:buFont typeface="Arial" panose="020B0604020202020204" pitchFamily="34" charset="0"/>
              <a:buChar char="•"/>
              <a:defRPr/>
            </a:pPr>
            <a:r>
              <a:rPr kumimoji="0" lang="en-GB" sz="1400" b="0" i="0" u="none" strike="noStrike" kern="1200" cap="none" spc="0" normalizeH="0" baseline="0" noProof="0">
                <a:ln>
                  <a:noFill/>
                </a:ln>
                <a:solidFill>
                  <a:srgbClr val="353E43"/>
                </a:solidFill>
                <a:effectLst/>
                <a:uLnTx/>
                <a:uFillTx/>
                <a:latin typeface="Arial"/>
                <a:cs typeface="Arial"/>
                <a:sym typeface="Arial"/>
              </a:rPr>
              <a:t>Over the course of </a:t>
            </a:r>
            <a:r>
              <a:rPr lang="en-GB" sz="1400" b="0">
                <a:solidFill>
                  <a:srgbClr val="353E43"/>
                </a:solidFill>
                <a:latin typeface="Arial"/>
                <a:cs typeface="Arial"/>
                <a:sym typeface="Arial"/>
              </a:rPr>
              <a:t>2022-23</a:t>
            </a:r>
            <a:r>
              <a:rPr kumimoji="0" lang="en-GB" sz="1400" b="0" i="0" u="none" strike="noStrike" kern="1200" cap="none" spc="0" normalizeH="0" baseline="0" noProof="0">
                <a:ln>
                  <a:noFill/>
                </a:ln>
                <a:solidFill>
                  <a:srgbClr val="353E43"/>
                </a:solidFill>
                <a:effectLst/>
                <a:uLnTx/>
                <a:uFillTx/>
                <a:latin typeface="Arial"/>
                <a:cs typeface="Arial"/>
                <a:sym typeface="Arial"/>
              </a:rPr>
              <a:t> more and more Londoners, particularly private and social tenants, </a:t>
            </a:r>
            <a:r>
              <a:rPr lang="en-GB" sz="1400" b="0">
                <a:solidFill>
                  <a:srgbClr val="353E43"/>
                </a:solidFill>
                <a:latin typeface="Arial"/>
                <a:cs typeface="Arial"/>
                <a:sym typeface="Arial"/>
              </a:rPr>
              <a:t>reported that they</a:t>
            </a:r>
            <a:r>
              <a:rPr kumimoji="0" lang="en-GB" sz="1400" b="0" i="0" u="none" strike="noStrike" kern="1200" cap="none" spc="0" normalizeH="0" baseline="0" noProof="0">
                <a:ln>
                  <a:noFill/>
                </a:ln>
                <a:solidFill>
                  <a:srgbClr val="353E43"/>
                </a:solidFill>
                <a:effectLst/>
                <a:uLnTx/>
                <a:uFillTx/>
                <a:latin typeface="Arial"/>
                <a:cs typeface="Arial"/>
                <a:sym typeface="Arial"/>
              </a:rPr>
              <a:t> are struggling to make ends meet or to afford basic needs</a:t>
            </a:r>
            <a:r>
              <a:rPr lang="en-GB" sz="1400" b="0">
                <a:solidFill>
                  <a:srgbClr val="353E43"/>
                </a:solidFill>
                <a:latin typeface="Arial"/>
                <a:cs typeface="Arial"/>
                <a:sym typeface="Arial"/>
              </a:rPr>
              <a:t>.</a:t>
            </a:r>
            <a:r>
              <a:rPr lang="en-GB" sz="1400" b="0" baseline="30000">
                <a:solidFill>
                  <a:srgbClr val="353E43"/>
                </a:solidFill>
                <a:latin typeface="Arial"/>
                <a:cs typeface="Arial"/>
                <a:sym typeface="Arial"/>
              </a:rPr>
              <a:t>2</a:t>
            </a:r>
            <a:endParaRPr lang="en-GB" sz="1400" b="0" i="0" u="none" strike="noStrike" kern="1200" cap="none" spc="0" normalizeH="0" baseline="30000" noProof="0">
              <a:ln>
                <a:noFill/>
              </a:ln>
              <a:solidFill>
                <a:srgbClr val="353E43"/>
              </a:solidFill>
              <a:effectLst/>
              <a:uLnTx/>
              <a:uFillTx/>
              <a:latin typeface="Arial"/>
              <a:cs typeface="Arial"/>
            </a:endParaRPr>
          </a:p>
          <a:p>
            <a:pPr marL="285750" indent="-285750">
              <a:buClr>
                <a:srgbClr val="000000"/>
              </a:buClr>
              <a:buFont typeface="Arial" panose="020B0604020202020204" pitchFamily="34" charset="0"/>
              <a:buChar char="•"/>
              <a:defRPr/>
            </a:pPr>
            <a:endParaRPr lang="en-GB" sz="1400" b="0">
              <a:solidFill>
                <a:srgbClr val="353E43"/>
              </a:solidFill>
              <a:latin typeface="Arial"/>
              <a:cs typeface="Arial"/>
              <a:sym typeface="Arial"/>
            </a:endParaRPr>
          </a:p>
          <a:p>
            <a:pPr marL="285750" indent="-285750">
              <a:buClr>
                <a:srgbClr val="000000"/>
              </a:buClr>
              <a:buFont typeface="Arial" panose="020B0604020202020204" pitchFamily="34" charset="0"/>
              <a:buChar char="•"/>
              <a:defRPr/>
            </a:pPr>
            <a:r>
              <a:rPr kumimoji="0" lang="en-GB" sz="1400" b="0" i="0" u="none" strike="noStrike" kern="1200" cap="none" spc="0" normalizeH="0" baseline="0" noProof="0">
                <a:ln>
                  <a:noFill/>
                </a:ln>
                <a:solidFill>
                  <a:srgbClr val="353E43"/>
                </a:solidFill>
                <a:effectLst/>
                <a:uLnTx/>
                <a:uFillTx/>
                <a:latin typeface="Arial"/>
                <a:cs typeface="Arial"/>
                <a:sym typeface="Arial"/>
              </a:rPr>
              <a:t>In January</a:t>
            </a:r>
            <a:r>
              <a:rPr lang="en-GB" sz="1400" b="0">
                <a:solidFill>
                  <a:srgbClr val="353E43"/>
                </a:solidFill>
                <a:latin typeface="Arial"/>
                <a:cs typeface="Arial"/>
                <a:sym typeface="Arial"/>
              </a:rPr>
              <a:t> 2022</a:t>
            </a:r>
            <a:r>
              <a:rPr kumimoji="0" lang="en-GB" sz="1400" b="0" i="0" u="none" strike="noStrike" kern="1200" cap="none" spc="0" normalizeH="0" baseline="0" noProof="0">
                <a:ln>
                  <a:noFill/>
                </a:ln>
                <a:solidFill>
                  <a:srgbClr val="353E43"/>
                </a:solidFill>
                <a:effectLst/>
                <a:uLnTx/>
                <a:uFillTx/>
                <a:latin typeface="Arial"/>
                <a:cs typeface="Arial"/>
                <a:sym typeface="Arial"/>
              </a:rPr>
              <a:t>, 6% of homeowners, 16% of private renters and 26% of social housing tenants said they were struggling to make ends meet or pay for basic needs.</a:t>
            </a:r>
            <a:r>
              <a:rPr lang="en-GB" sz="1400" b="0">
                <a:solidFill>
                  <a:srgbClr val="353E43"/>
                </a:solidFill>
                <a:latin typeface="Arial"/>
                <a:cs typeface="Arial"/>
                <a:sym typeface="Arial"/>
              </a:rPr>
              <a:t> The financial situation of Londoners deteriorated over the following year, and, by February 2023, this had risen to 11%, </a:t>
            </a:r>
            <a:r>
              <a:rPr lang="en-GB" sz="1400" b="0">
                <a:solidFill>
                  <a:srgbClr val="353E43"/>
                </a:solidFill>
                <a:latin typeface="Arial"/>
                <a:cs typeface="Arial"/>
              </a:rPr>
              <a:t>21%, and 29% respectively. </a:t>
            </a:r>
          </a:p>
          <a:p>
            <a:pPr marL="285750" indent="-285750">
              <a:buClr>
                <a:srgbClr val="000000"/>
              </a:buClr>
              <a:buFont typeface="Arial" panose="020B0604020202020204" pitchFamily="34" charset="0"/>
              <a:buChar char="•"/>
              <a:defRPr/>
            </a:pPr>
            <a:endParaRPr lang="en-GB" sz="1400" b="0">
              <a:solidFill>
                <a:srgbClr val="353E43"/>
              </a:solidFill>
              <a:latin typeface="Arial"/>
              <a:cs typeface="Arial"/>
            </a:endParaRPr>
          </a:p>
          <a:p>
            <a:pPr marL="285750" indent="-285750">
              <a:buClr>
                <a:srgbClr val="000000"/>
              </a:buClr>
              <a:buChar char="•"/>
              <a:defRPr/>
            </a:pPr>
            <a:r>
              <a:rPr lang="en-GB" sz="1400" b="0">
                <a:solidFill>
                  <a:schemeClr val="tx1"/>
                </a:solidFill>
                <a:latin typeface="Arial"/>
                <a:cs typeface="Arial"/>
              </a:rPr>
              <a:t>In February 2023, 62% of social renters and 58% of private renters said that they were just about managing, struggling or unable to meet their basic needs, whereas most homeowners said they were coping or comfortable financially, at 62%.</a:t>
            </a:r>
            <a:r>
              <a:rPr lang="en-GB" sz="1400" b="0" baseline="30000">
                <a:solidFill>
                  <a:schemeClr val="tx1"/>
                </a:solidFill>
                <a:latin typeface="Arial"/>
                <a:cs typeface="Arial"/>
              </a:rPr>
              <a:t>3 </a:t>
            </a:r>
          </a:p>
          <a:p>
            <a:pPr marL="285750" indent="-285750">
              <a:buClr>
                <a:srgbClr val="000000"/>
              </a:buClr>
              <a:buChar char="•"/>
              <a:defRPr/>
            </a:pPr>
            <a:endParaRPr lang="en-GB" sz="1400" b="0">
              <a:solidFill>
                <a:srgbClr val="353E43"/>
              </a:solidFill>
            </a:endParaRPr>
          </a:p>
          <a:p>
            <a:pPr marL="285750" indent="-285750">
              <a:buClr>
                <a:srgbClr val="000000"/>
              </a:buClr>
              <a:buFont typeface="Arial" panose="020B0604020202020204" pitchFamily="34" charset="0"/>
              <a:buChar char="•"/>
              <a:defRPr/>
            </a:pPr>
            <a:endParaRPr lang="en-GB" sz="1400" b="0">
              <a:solidFill>
                <a:srgbClr val="353E43"/>
              </a:solidFill>
            </a:endParaRPr>
          </a:p>
          <a:p>
            <a:pPr marL="285750" indent="-285750">
              <a:buClr>
                <a:srgbClr val="000000"/>
              </a:buClr>
              <a:buFont typeface="Arial" panose="020B0604020202020204" pitchFamily="34" charset="0"/>
              <a:buChar char="•"/>
              <a:defRPr/>
            </a:pPr>
            <a:endParaRPr lang="en-GB" sz="1400" b="0">
              <a:solidFill>
                <a:srgbClr val="353E43"/>
              </a:solidFill>
            </a:endParaRPr>
          </a:p>
          <a:p>
            <a:pPr marL="285750" indent="-285750">
              <a:buClr>
                <a:srgbClr val="000000"/>
              </a:buClr>
              <a:buFont typeface="Arial" panose="020B0604020202020204" pitchFamily="34" charset="0"/>
              <a:buChar char="•"/>
              <a:defRPr/>
            </a:pPr>
            <a:endParaRPr lang="en-GB" sz="1400" b="0">
              <a:solidFill>
                <a:srgbClr val="353E43"/>
              </a:solidFill>
            </a:endParaRPr>
          </a:p>
          <a:p>
            <a:pPr marL="285750" indent="-285750">
              <a:buClr>
                <a:srgbClr val="000000"/>
              </a:buClr>
              <a:buFont typeface="Arial" panose="020B0604020202020204" pitchFamily="34" charset="0"/>
              <a:buChar char="•"/>
              <a:defRPr/>
            </a:pPr>
            <a:endParaRPr lang="en-GB" sz="1400" b="0">
              <a:solidFill>
                <a:srgbClr val="353E43"/>
              </a:solidFill>
              <a:latin typeface="Arial"/>
              <a:cs typeface="Arial"/>
            </a:endParaRPr>
          </a:p>
          <a:p>
            <a:pPr marL="285750" indent="-285750">
              <a:buClr>
                <a:srgbClr val="000000"/>
              </a:buClr>
              <a:buFont typeface="Arial" panose="020B0604020202020204" pitchFamily="34" charset="0"/>
              <a:buChar char="•"/>
              <a:defRPr/>
            </a:pPr>
            <a:endParaRPr lang="en-GB" sz="1400" b="0">
              <a:solidFill>
                <a:srgbClr val="353E43"/>
              </a:solidFill>
              <a:latin typeface="Arial"/>
              <a:cs typeface="Arial"/>
            </a:endParaRPr>
          </a:p>
        </p:txBody>
      </p:sp>
    </p:spTree>
    <p:extLst>
      <p:ext uri="{BB962C8B-B14F-4D97-AF65-F5344CB8AC3E}">
        <p14:creationId xmlns:p14="http://schemas.microsoft.com/office/powerpoint/2010/main" val="3371596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623176" y="319177"/>
            <a:ext cx="10751768" cy="923289"/>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a:solidFill>
                  <a:srgbClr val="353E43"/>
                </a:solidFill>
              </a:rPr>
              <a:t>STEEP INCREASE IN WELFARE BENEFITS, PARTICULARLY AMONG PRIVATE RENTERS</a:t>
            </a:r>
            <a:endParaRPr lang="en-US"/>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cs typeface="Arial"/>
              <a:sym typeface="Arial"/>
            </a:endParaRPr>
          </a:p>
        </p:txBody>
      </p:sp>
      <p:sp>
        <p:nvSpPr>
          <p:cNvPr id="10" name="Rectangle 9">
            <a:extLst>
              <a:ext uri="{FF2B5EF4-FFF2-40B4-BE49-F238E27FC236}">
                <a16:creationId xmlns:a16="http://schemas.microsoft.com/office/drawing/2014/main" id="{85BA3CEF-502F-4979-BC2C-1A8340380DE4}"/>
              </a:ext>
            </a:extLst>
          </p:cNvPr>
          <p:cNvSpPr/>
          <p:nvPr/>
        </p:nvSpPr>
        <p:spPr>
          <a:xfrm>
            <a:off x="477100" y="6214780"/>
            <a:ext cx="11153836" cy="707886"/>
          </a:xfrm>
          <a:prstGeom prst="rect">
            <a:avLst/>
          </a:prstGeom>
        </p:spPr>
        <p:txBody>
          <a:bodyPr wrap="square">
            <a:spAutoFit/>
          </a:bodyPr>
          <a:lstStyle/>
          <a:p>
            <a:r>
              <a:rPr lang="en-US" sz="1000">
                <a:solidFill>
                  <a:srgbClr val="FFFFFF">
                    <a:lumMod val="50000"/>
                  </a:srgbClr>
                </a:solidFill>
                <a:cs typeface="Arial" panose="020B0604020202020204" pitchFamily="34" charset="0"/>
              </a:rPr>
              <a:t>Source: </a:t>
            </a:r>
            <a:r>
              <a:rPr lang="en-US" sz="1000">
                <a:solidFill>
                  <a:srgbClr val="FFFFFF">
                    <a:lumMod val="50000"/>
                  </a:srgbClr>
                </a:solidFill>
                <a:cs typeface="Arial" panose="020B0604020202020204" pitchFamily="34" charset="0"/>
                <a:hlinkClick r:id="rId3"/>
              </a:rPr>
              <a:t>GLA Housing in London, 2022 </a:t>
            </a:r>
            <a:r>
              <a:rPr lang="en-US" sz="1000">
                <a:solidFill>
                  <a:srgbClr val="FFFFFF">
                    <a:lumMod val="50000"/>
                  </a:srgbClr>
                </a:solidFill>
                <a:cs typeface="Arial" panose="020B0604020202020204" pitchFamily="34" charset="0"/>
              </a:rPr>
              <a:t>- </a:t>
            </a:r>
            <a:r>
              <a:rPr lang="en-GB" sz="1000">
                <a:solidFill>
                  <a:srgbClr val="FFFFFF">
                    <a:lumMod val="50000"/>
                  </a:srgbClr>
                </a:solidFill>
                <a:cs typeface="Arial" panose="020B0604020202020204" pitchFamily="34" charset="0"/>
              </a:rPr>
              <a:t>Compiled by GLA from: 1998 to 2001: UK Housing Review and 2002 to 2022 DWP, Housing Benefit caseload statistics and Stat Xplore. Housing Benefit recipients are measured in terms of benefit units and Universal Credit recipients in terms of households. Chart excludes a small number of cases where the tenure is unknown. </a:t>
            </a:r>
          </a:p>
          <a:p>
            <a:endParaRPr lang="en-GB" sz="1000">
              <a:solidFill>
                <a:srgbClr val="FFFFFF">
                  <a:lumMod val="50000"/>
                </a:srgbClr>
              </a:solidFill>
              <a:cs typeface="Arial" panose="020B0604020202020204" pitchFamily="34" charset="0"/>
            </a:endParaRPr>
          </a:p>
          <a:p>
            <a:endParaRPr lang="en-US" sz="1000">
              <a:solidFill>
                <a:srgbClr val="FFFFFF">
                  <a:lumMod val="50000"/>
                </a:srgbClr>
              </a:solidFill>
              <a:cs typeface="Arial" panose="020B0604020202020204" pitchFamily="34" charset="0"/>
            </a:endParaRPr>
          </a:p>
        </p:txBody>
      </p:sp>
      <p:sp>
        <p:nvSpPr>
          <p:cNvPr id="8" name="Text Placeholder 5">
            <a:extLst>
              <a:ext uri="{FF2B5EF4-FFF2-40B4-BE49-F238E27FC236}">
                <a16:creationId xmlns:a16="http://schemas.microsoft.com/office/drawing/2014/main" id="{3194A8C9-36C9-49BB-AD3B-C851EBC60529}"/>
              </a:ext>
            </a:extLst>
          </p:cNvPr>
          <p:cNvSpPr txBox="1">
            <a:spLocks/>
          </p:cNvSpPr>
          <p:nvPr/>
        </p:nvSpPr>
        <p:spPr>
          <a:xfrm>
            <a:off x="396085" y="1524909"/>
            <a:ext cx="5307994" cy="50779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00000"/>
              </a:buClr>
              <a:buFont typeface="Arial" panose="020B0604020202020204" pitchFamily="34" charset="0"/>
              <a:buChar char="•"/>
              <a:defRPr/>
            </a:pPr>
            <a:r>
              <a:rPr kumimoji="0" lang="en-GB" sz="1400" b="0" i="0" u="none" strike="noStrike" kern="1200" cap="none" spc="0" normalizeH="0" baseline="0" noProof="0">
                <a:ln>
                  <a:noFill/>
                </a:ln>
                <a:solidFill>
                  <a:srgbClr val="353E43"/>
                </a:solidFill>
                <a:effectLst/>
                <a:uLnTx/>
                <a:uFillTx/>
                <a:latin typeface="Arial"/>
                <a:cs typeface="Arial"/>
                <a:sym typeface="Arial"/>
              </a:rPr>
              <a:t>The number of Housing Benefit and Universal Credit (with a housing costs component) recipients in London was broadly </a:t>
            </a:r>
            <a:r>
              <a:rPr lang="en-GB" sz="1400" b="0">
                <a:solidFill>
                  <a:srgbClr val="353E43"/>
                </a:solidFill>
                <a:latin typeface="Arial"/>
                <a:cs typeface="Arial"/>
                <a:sym typeface="Arial"/>
              </a:rPr>
              <a:t>consistent</a:t>
            </a:r>
            <a:r>
              <a:rPr kumimoji="0" lang="en-GB" sz="1400" b="0" i="0" u="none" strike="noStrike" kern="1200" cap="none" spc="0" normalizeH="0" baseline="0" noProof="0">
                <a:ln>
                  <a:noFill/>
                </a:ln>
                <a:solidFill>
                  <a:srgbClr val="353E43"/>
                </a:solidFill>
                <a:effectLst/>
                <a:uLnTx/>
                <a:uFillTx/>
                <a:latin typeface="Arial"/>
                <a:cs typeface="Arial"/>
                <a:sym typeface="Arial"/>
              </a:rPr>
              <a:t> in the years preceding </a:t>
            </a:r>
            <a:r>
              <a:rPr lang="en-GB" sz="1400" b="0">
                <a:solidFill>
                  <a:srgbClr val="353E43"/>
                </a:solidFill>
                <a:latin typeface="Arial"/>
                <a:cs typeface="Arial"/>
                <a:sym typeface="Arial"/>
              </a:rPr>
              <a:t>2020 with a steep increase</a:t>
            </a:r>
            <a:r>
              <a:rPr kumimoji="0" lang="en-GB" sz="1400" b="0" i="0" u="none" strike="noStrike" kern="1200" cap="none" spc="0" normalizeH="0" baseline="0" noProof="0">
                <a:ln>
                  <a:noFill/>
                </a:ln>
                <a:solidFill>
                  <a:srgbClr val="353E43"/>
                </a:solidFill>
                <a:effectLst/>
                <a:uLnTx/>
                <a:uFillTx/>
                <a:latin typeface="Arial"/>
                <a:cs typeface="Arial"/>
                <a:sym typeface="Arial"/>
              </a:rPr>
              <a:t> due to the economic impacts of the pandemic.</a:t>
            </a:r>
            <a:r>
              <a:rPr lang="en-GB" sz="1400" b="0">
                <a:solidFill>
                  <a:srgbClr val="353E43"/>
                </a:solidFill>
                <a:latin typeface="Arial"/>
                <a:cs typeface="Arial"/>
                <a:sym typeface="Arial"/>
              </a:rPr>
              <a:t> This increase was predominantly among private tenants.</a:t>
            </a:r>
            <a:endParaRPr kumimoji="0" lang="en-GB" sz="1400" b="0" i="0" u="none" strike="noStrike" kern="1200" cap="none" spc="0" normalizeH="0" baseline="0" noProof="0">
              <a:ln>
                <a:noFill/>
              </a:ln>
              <a:solidFill>
                <a:srgbClr val="353E43"/>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1200" cap="none" spc="0" normalizeH="0" baseline="0" noProof="0">
              <a:ln>
                <a:noFill/>
              </a:ln>
              <a:solidFill>
                <a:srgbClr val="353E43"/>
              </a:solidFill>
              <a:effectLst/>
              <a:uLnTx/>
              <a:uFillTx/>
              <a:latin typeface="Arial"/>
              <a:cs typeface="Arial"/>
              <a:sym typeface="Arial"/>
            </a:endParaRPr>
          </a:p>
          <a:p>
            <a:pPr marL="285750" indent="-285750">
              <a:buClr>
                <a:srgbClr val="000000"/>
              </a:buClr>
              <a:buFont typeface="Arial" panose="020B0604020202020204" pitchFamily="34" charset="0"/>
              <a:buChar char="•"/>
              <a:defRPr/>
            </a:pPr>
            <a:r>
              <a:rPr kumimoji="0" lang="en-GB" sz="1400" b="0" i="0" u="none" strike="noStrike" kern="1200" cap="none" spc="0" normalizeH="0" baseline="0" noProof="0">
                <a:ln>
                  <a:noFill/>
                </a:ln>
                <a:solidFill>
                  <a:srgbClr val="353E43"/>
                </a:solidFill>
                <a:effectLst/>
                <a:uLnTx/>
                <a:uFillTx/>
                <a:latin typeface="Arial"/>
                <a:cs typeface="Arial"/>
                <a:sym typeface="Arial"/>
              </a:rPr>
              <a:t>In January 2020 there were 808,000 recipients in London, but by January 2021 this figure had risen to 995,000. A year later the total was only slightly smaller at 968,000</a:t>
            </a:r>
            <a:r>
              <a:rPr lang="en-GB" sz="1400" b="0">
                <a:solidFill>
                  <a:srgbClr val="353E43"/>
                </a:solidFill>
                <a:latin typeface="Arial"/>
                <a:cs typeface="Arial"/>
                <a:sym typeface="Arial"/>
              </a:rPr>
              <a:t>, and whilst claims had reduced, they have more recently (since Autumn 2022) been showing signs of increase again.</a:t>
            </a:r>
            <a:endParaRPr kumimoji="0" lang="en-GB" sz="1400" b="0" i="0" u="none" strike="noStrike" kern="1200" cap="none" spc="0" normalizeH="0" baseline="0" noProof="0">
              <a:ln>
                <a:noFill/>
              </a:ln>
              <a:solidFill>
                <a:srgbClr val="353E43"/>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1200" cap="none" spc="0" normalizeH="0" baseline="0" noProof="0">
              <a:ln>
                <a:noFill/>
              </a:ln>
              <a:solidFill>
                <a:srgbClr val="353E43"/>
              </a:solidFill>
              <a:effectLst/>
              <a:uLnTx/>
              <a:uFillTx/>
              <a:latin typeface="Arial"/>
              <a:cs typeface="Arial"/>
              <a:sym typeface="Arial"/>
            </a:endParaRPr>
          </a:p>
          <a:p>
            <a:pPr marL="285750" indent="-285750">
              <a:buClr>
                <a:srgbClr val="000000"/>
              </a:buClr>
              <a:buFont typeface="Arial" panose="020B0604020202020204" pitchFamily="34" charset="0"/>
              <a:buChar char="•"/>
              <a:defRPr/>
            </a:pPr>
            <a:r>
              <a:rPr kumimoji="0" lang="en-GB" sz="1400" b="0" i="0" u="none" strike="noStrike" kern="1200" cap="none" spc="0" normalizeH="0" baseline="0" noProof="0">
                <a:ln>
                  <a:noFill/>
                </a:ln>
                <a:solidFill>
                  <a:srgbClr val="353E43"/>
                </a:solidFill>
                <a:effectLst/>
                <a:uLnTx/>
                <a:uFillTx/>
                <a:latin typeface="Arial"/>
                <a:cs typeface="Arial"/>
                <a:sym typeface="Arial"/>
              </a:rPr>
              <a:t>In January 2020 there were 271,000 private renting recipients, but this figure increased to 423,000 in January 2021 then fell back only slightly to 405,000 in January 2022. Over the same period the number of social renting recipients rose from 531,000 to 554,000.</a:t>
            </a:r>
            <a:endParaRPr lang="en-GB" sz="1400" b="0" i="0" u="none" strike="noStrike" kern="1200" cap="none" spc="0" normalizeH="0" baseline="0" noProof="0">
              <a:ln>
                <a:noFill/>
              </a:ln>
              <a:solidFill>
                <a:srgbClr val="353E43"/>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1200" cap="none" spc="0" normalizeH="0" baseline="0" noProof="0">
              <a:ln>
                <a:noFill/>
              </a:ln>
              <a:solidFill>
                <a:srgbClr val="353E43"/>
              </a:solidFill>
              <a:effectLst/>
              <a:uLnTx/>
              <a:uFillTx/>
              <a:latin typeface="Arial"/>
              <a:cs typeface="Arial"/>
              <a:sym typeface="Arial"/>
            </a:endParaRPr>
          </a:p>
          <a:p>
            <a:pPr marL="285750" indent="-285750">
              <a:buClr>
                <a:srgbClr val="000000"/>
              </a:buClr>
              <a:buFont typeface="Arial" panose="020B0604020202020204" pitchFamily="34" charset="0"/>
              <a:buChar char="•"/>
              <a:defRPr/>
            </a:pPr>
            <a:r>
              <a:rPr kumimoji="0" lang="en-GB" sz="1400" b="0" i="0" u="none" strike="noStrike" kern="1200" cap="none" spc="0" normalizeH="0" baseline="0" noProof="0">
                <a:ln>
                  <a:noFill/>
                </a:ln>
                <a:solidFill>
                  <a:srgbClr val="353E43"/>
                </a:solidFill>
                <a:effectLst/>
                <a:uLnTx/>
                <a:uFillTx/>
                <a:latin typeface="Arial"/>
                <a:cs typeface="Arial"/>
                <a:sym typeface="Arial"/>
              </a:rPr>
              <a:t>Universal Credit has accounted for the vast majority of new cases since its full-service roll-out in 2016, and it now makes up nearly half of all housing cases in London.</a:t>
            </a:r>
            <a:r>
              <a:rPr lang="en-GB" sz="1400" b="0">
                <a:solidFill>
                  <a:srgbClr val="353E43"/>
                </a:solidFill>
                <a:latin typeface="Arial"/>
                <a:cs typeface="Arial"/>
                <a:sym typeface="Arial"/>
              </a:rPr>
              <a:t> </a:t>
            </a:r>
            <a:endParaRPr lang="en-GB" sz="1400" b="0" i="0" u="none" strike="noStrike" kern="1200" cap="none" spc="0" normalizeH="0" baseline="0" noProof="0">
              <a:ln>
                <a:noFill/>
              </a:ln>
              <a:solidFill>
                <a:srgbClr val="353E43"/>
              </a:solidFill>
              <a:effectLst/>
              <a:uLnTx/>
              <a:uFillTx/>
              <a:latin typeface="Arial"/>
              <a:cs typeface="Arial"/>
            </a:endParaRPr>
          </a:p>
        </p:txBody>
      </p:sp>
      <p:sp>
        <p:nvSpPr>
          <p:cNvPr id="7" name="TextBox 6">
            <a:extLst>
              <a:ext uri="{FF2B5EF4-FFF2-40B4-BE49-F238E27FC236}">
                <a16:creationId xmlns:a16="http://schemas.microsoft.com/office/drawing/2014/main" id="{F1C2A6E6-2AD5-4365-8A96-D7B8A8344DF6}"/>
              </a:ext>
            </a:extLst>
          </p:cNvPr>
          <p:cNvSpPr txBox="1"/>
          <p:nvPr/>
        </p:nvSpPr>
        <p:spPr>
          <a:xfrm>
            <a:off x="5924575" y="1350327"/>
            <a:ext cx="6096912" cy="523220"/>
          </a:xfrm>
          <a:prstGeom prst="rect">
            <a:avLst/>
          </a:prstGeom>
          <a:noFill/>
        </p:spPr>
        <p:txBody>
          <a:bodyPr wrap="square" lIns="91440" tIns="45720" rIns="91440" bIns="45720" anchor="t">
            <a:spAutoFit/>
          </a:bodyPr>
          <a:lstStyle/>
          <a:p>
            <a:r>
              <a:rPr lang="en-GB" sz="1400" b="1"/>
              <a:t>Fig. 19. Trend in Housing Benefit and Universal Credit caseload by tenure </a:t>
            </a:r>
          </a:p>
        </p:txBody>
      </p:sp>
      <p:pic>
        <p:nvPicPr>
          <p:cNvPr id="3" name="Picture 3" descr="Chart&#10;&#10;Description automatically generated">
            <a:extLst>
              <a:ext uri="{FF2B5EF4-FFF2-40B4-BE49-F238E27FC236}">
                <a16:creationId xmlns:a16="http://schemas.microsoft.com/office/drawing/2014/main" id="{FCD6BAE4-ABCE-7FCB-CE74-0336D86867FF}"/>
              </a:ext>
            </a:extLst>
          </p:cNvPr>
          <p:cNvPicPr>
            <a:picLocks noChangeAspect="1"/>
          </p:cNvPicPr>
          <p:nvPr/>
        </p:nvPicPr>
        <p:blipFill rotWithShape="1">
          <a:blip r:embed="rId4"/>
          <a:srcRect r="-155" b="14122"/>
          <a:stretch/>
        </p:blipFill>
        <p:spPr>
          <a:xfrm>
            <a:off x="5997018" y="1871482"/>
            <a:ext cx="5885472" cy="4104259"/>
          </a:xfrm>
          <a:prstGeom prst="rect">
            <a:avLst/>
          </a:prstGeom>
        </p:spPr>
      </p:pic>
    </p:spTree>
    <p:extLst>
      <p:ext uri="{BB962C8B-B14F-4D97-AF65-F5344CB8AC3E}">
        <p14:creationId xmlns:p14="http://schemas.microsoft.com/office/powerpoint/2010/main" val="2342434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353D42"/>
        </a:solidFill>
        <a:effectLst/>
      </p:bgPr>
    </p:bg>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7AAB6C6E-E5E6-3747-A5CC-5FDF0D368A38}"/>
              </a:ext>
            </a:extLst>
          </p:cNvPr>
          <p:cNvSpPr>
            <a:spLocks noGrp="1"/>
          </p:cNvSpPr>
          <p:nvPr>
            <p:ph type="title"/>
          </p:nvPr>
        </p:nvSpPr>
        <p:spPr>
          <a:xfrm>
            <a:off x="622988" y="709785"/>
            <a:ext cx="10751768" cy="507791"/>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a:solidFill>
                  <a:schemeClr val="bg1"/>
                </a:solidFill>
                <a:latin typeface="Arial" panose="020B0604020202020204" pitchFamily="34" charset="0"/>
                <a:ea typeface="Aktiv Grotesk" panose="020B0504020202020204" pitchFamily="34" charset="0"/>
                <a:cs typeface="Arial" panose="020B0604020202020204" pitchFamily="34" charset="0"/>
              </a:rPr>
              <a:t>EXECUTIVE SUMMARY (2 of 2)</a:t>
            </a:r>
          </a:p>
        </p:txBody>
      </p:sp>
      <p:cxnSp>
        <p:nvCxnSpPr>
          <p:cNvPr id="11" name="Straight Connector 10">
            <a:extLst>
              <a:ext uri="{FF2B5EF4-FFF2-40B4-BE49-F238E27FC236}">
                <a16:creationId xmlns:a16="http://schemas.microsoft.com/office/drawing/2014/main" id="{81595837-1FDF-8444-AA75-893C661313DC}"/>
              </a:ext>
            </a:extLst>
          </p:cNvPr>
          <p:cNvCxnSpPr>
            <a:cxnSpLocks/>
          </p:cNvCxnSpPr>
          <p:nvPr/>
        </p:nvCxnSpPr>
        <p:spPr>
          <a:xfrm>
            <a:off x="622988" y="1529305"/>
            <a:ext cx="10946001" cy="0"/>
          </a:xfrm>
          <a:prstGeom prst="line">
            <a:avLst/>
          </a:prstGeom>
          <a:ln w="25400">
            <a:solidFill>
              <a:schemeClr val="bg1"/>
            </a:solidFill>
            <a:tailEnd type="none"/>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8FF627AA-A8A3-4E38-AFB5-100A6F200E46}"/>
              </a:ext>
            </a:extLst>
          </p:cNvPr>
          <p:cNvCxnSpPr>
            <a:cxnSpLocks/>
          </p:cNvCxnSpPr>
          <p:nvPr/>
        </p:nvCxnSpPr>
        <p:spPr>
          <a:xfrm>
            <a:off x="622988" y="2152764"/>
            <a:ext cx="10945983" cy="0"/>
          </a:xfrm>
          <a:prstGeom prst="line">
            <a:avLst/>
          </a:prstGeom>
          <a:ln w="12700">
            <a:solidFill>
              <a:schemeClr val="bg1"/>
            </a:solidFill>
            <a:tailEnd type="non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50D55606-9498-4378-9AE7-7D19EB44EF7B}"/>
              </a:ext>
            </a:extLst>
          </p:cNvPr>
          <p:cNvSpPr txBox="1"/>
          <p:nvPr/>
        </p:nvSpPr>
        <p:spPr bwMode="gray">
          <a:xfrm>
            <a:off x="622988" y="2369302"/>
            <a:ext cx="10945982" cy="3145934"/>
          </a:xfrm>
          <a:prstGeom prst="rect">
            <a:avLst/>
          </a:prstGeom>
          <a:noFill/>
        </p:spPr>
        <p:txBody>
          <a:bodyPr wrap="square" lIns="0" tIns="0" rIns="0" bIns="0" rtlCol="0" anchor="t">
            <a:noAutofit/>
          </a:bodyPr>
          <a:lstStyle/>
          <a:p>
            <a:pPr>
              <a:defRPr/>
            </a:pPr>
            <a:r>
              <a:rPr lang="en-US" sz="1400" u="sng" kern="0" dirty="0">
                <a:solidFill>
                  <a:srgbClr val="FFFFFF"/>
                </a:solidFill>
                <a:latin typeface="Arial"/>
                <a:cs typeface="Arial"/>
              </a:rPr>
              <a:t>Part 2 – </a:t>
            </a:r>
            <a:r>
              <a:rPr lang="en-GB" sz="1400" u="sng" kern="0" dirty="0">
                <a:solidFill>
                  <a:srgbClr val="FFFFFF"/>
                </a:solidFill>
                <a:latin typeface="Arial"/>
                <a:cs typeface="Arial"/>
              </a:rPr>
              <a:t>Housing Quality </a:t>
            </a:r>
            <a:endParaRPr lang="en-GB" sz="1400" kern="0" dirty="0">
              <a:ea typeface="+mn-lt"/>
              <a:cs typeface="+mn-lt"/>
            </a:endParaRPr>
          </a:p>
          <a:p>
            <a:pPr marL="285750" indent="-285750">
              <a:buFont typeface="Arial,Sans-Serif"/>
              <a:buChar char="•"/>
              <a:defRPr/>
            </a:pPr>
            <a:r>
              <a:rPr lang="en-GB" sz="1400" kern="0" dirty="0">
                <a:solidFill>
                  <a:srgbClr val="FFFFFF"/>
                </a:solidFill>
                <a:latin typeface="Arial"/>
                <a:cs typeface="Arial"/>
              </a:rPr>
              <a:t>More than 1 in 10 homes in London fall below the Decent Homes Standard, with 12% of Londoners rating their homes as poor quality, rising to 19% for council tenants, and with minority ethnic communities at greater risk of housing issues such as overcrowding. </a:t>
            </a:r>
            <a:endParaRPr lang="en-US" dirty="0"/>
          </a:p>
          <a:p>
            <a:pPr>
              <a:defRPr/>
            </a:pPr>
            <a:r>
              <a:rPr lang="en-US" sz="1400" u="sng" kern="0" dirty="0">
                <a:solidFill>
                  <a:srgbClr val="FFFFFF"/>
                </a:solidFill>
                <a:latin typeface="Arial"/>
                <a:cs typeface="Arial"/>
                <a:sym typeface="Arial"/>
              </a:rPr>
              <a:t>Part 3 – Housing Security</a:t>
            </a:r>
            <a:endParaRPr lang="en-US" dirty="0"/>
          </a:p>
          <a:p>
            <a:pPr marL="285750" indent="-285750">
              <a:buFont typeface="Arial" panose="020B0604020202020204" pitchFamily="34" charset="0"/>
              <a:buChar char="•"/>
              <a:defRPr/>
            </a:pPr>
            <a:r>
              <a:rPr lang="en-US" sz="1400" kern="0" dirty="0">
                <a:solidFill>
                  <a:srgbClr val="FFFFFF"/>
                </a:solidFill>
                <a:latin typeface="Arial"/>
                <a:cs typeface="Arial"/>
                <a:sym typeface="Arial"/>
              </a:rPr>
              <a:t>More than one third of renters in London reported in January 2023 that they will struggle to pay their rent payments in the next 6 months, with implications for housing security. There are </a:t>
            </a:r>
            <a:r>
              <a:rPr lang="en-GB" sz="1400" kern="0" dirty="0">
                <a:solidFill>
                  <a:srgbClr val="FFFFFF"/>
                </a:solidFill>
                <a:latin typeface="Arial"/>
                <a:cs typeface="Arial"/>
                <a:sym typeface="Arial"/>
              </a:rPr>
              <a:t>56,640 homeless households living in temporary accommodation arranged by London boroughs, including 75,850 children, and there have been recent increases in the number of people rough sleeping. </a:t>
            </a:r>
            <a:endParaRPr lang="en-US" sz="1400" kern="0" dirty="0">
              <a:solidFill>
                <a:srgbClr val="FFFFFF"/>
              </a:solidFill>
              <a:latin typeface="Arial"/>
              <a:cs typeface="Arial"/>
              <a:sym typeface="Arial"/>
            </a:endParaRPr>
          </a:p>
          <a:p>
            <a:pPr marL="285750" indent="-285750">
              <a:buFont typeface="Arial" panose="020B0604020202020204" pitchFamily="34" charset="0"/>
              <a:buChar char="•"/>
              <a:defRPr/>
            </a:pPr>
            <a:r>
              <a:rPr lang="en-US" sz="1400" u="sng" kern="0" dirty="0">
                <a:solidFill>
                  <a:srgbClr val="FFFFFF"/>
                </a:solidFill>
                <a:latin typeface="Arial"/>
                <a:cs typeface="Arial"/>
                <a:sym typeface="Arial"/>
              </a:rPr>
              <a:t>Part 4 – </a:t>
            </a:r>
            <a:r>
              <a:rPr lang="en-GB" sz="1400" u="sng" kern="0" dirty="0">
                <a:solidFill>
                  <a:srgbClr val="FFFFFF"/>
                </a:solidFill>
                <a:latin typeface="Arial"/>
                <a:cs typeface="Arial"/>
                <a:sym typeface="Arial"/>
              </a:rPr>
              <a:t>Affordable Homes</a:t>
            </a:r>
            <a:endParaRPr lang="en-GB" sz="1400" u="sng" kern="0" dirty="0">
              <a:solidFill>
                <a:srgbClr val="FFFFFF"/>
              </a:solidFill>
              <a:latin typeface="Arial"/>
              <a:cs typeface="Arial"/>
            </a:endParaRPr>
          </a:p>
          <a:p>
            <a:pPr marL="285750" indent="-285750">
              <a:buFont typeface="Arial" panose="020B0604020202020204" pitchFamily="34" charset="0"/>
              <a:buChar char="•"/>
              <a:defRPr/>
            </a:pPr>
            <a:r>
              <a:rPr lang="en-GB" sz="1400" kern="0" dirty="0">
                <a:solidFill>
                  <a:srgbClr val="FFFFFF"/>
                </a:solidFill>
                <a:latin typeface="Arial"/>
                <a:cs typeface="Arial"/>
                <a:sym typeface="Arial"/>
              </a:rPr>
              <a:t>London's rents are so much higher than those of other regions that the median monthly rent for a one-bedroom home in the capital (£1,225) is higher than the median rent for a home with four or more bedrooms across all of the North and Midlands.</a:t>
            </a:r>
            <a:endParaRPr lang="en-GB" sz="1400" kern="0" dirty="0">
              <a:solidFill>
                <a:srgbClr val="FFFFFF"/>
              </a:solidFill>
              <a:latin typeface="Arial"/>
              <a:cs typeface="Arial"/>
            </a:endParaRPr>
          </a:p>
          <a:p>
            <a:pPr marL="285750" indent="-285750">
              <a:buFont typeface="Arial" panose="020B0604020202020204" pitchFamily="34" charset="0"/>
              <a:buChar char="•"/>
              <a:defRPr/>
            </a:pPr>
            <a:r>
              <a:rPr lang="en-GB" sz="1400" kern="0" dirty="0">
                <a:solidFill>
                  <a:srgbClr val="FFFFFF"/>
                </a:solidFill>
                <a:latin typeface="Arial"/>
                <a:cs typeface="Arial"/>
                <a:sym typeface="Arial"/>
              </a:rPr>
              <a:t>When housing costs are included, 2 in 5 children in low-income families live in poverty</a:t>
            </a:r>
            <a:endParaRPr lang="en-GB" sz="1400" kern="0" dirty="0">
              <a:solidFill>
                <a:srgbClr val="FFFFFF"/>
              </a:solidFill>
              <a:latin typeface="Arial"/>
              <a:cs typeface="Arial"/>
            </a:endParaRPr>
          </a:p>
          <a:p>
            <a:pPr marL="285750" indent="-285750">
              <a:buFont typeface="Arial" panose="020B0604020202020204" pitchFamily="34" charset="0"/>
              <a:buChar char="•"/>
              <a:defRPr/>
            </a:pPr>
            <a:r>
              <a:rPr lang="en-GB" sz="1400" u="sng" kern="0" dirty="0">
                <a:solidFill>
                  <a:srgbClr val="FFFFFF"/>
                </a:solidFill>
                <a:latin typeface="Arial"/>
                <a:cs typeface="Arial"/>
                <a:sym typeface="Arial"/>
              </a:rPr>
              <a:t>Part 5 –Gaps and limitations in available data</a:t>
            </a:r>
            <a:endParaRPr lang="en-GB" sz="1400" u="sng" kern="0" dirty="0">
              <a:solidFill>
                <a:srgbClr val="FFFFFF"/>
              </a:solidFill>
              <a:latin typeface="Arial"/>
              <a:cs typeface="Arial"/>
            </a:endParaRPr>
          </a:p>
          <a:p>
            <a:pPr marL="285750" indent="-285750">
              <a:buFont typeface="Arial" panose="020B0604020202020204" pitchFamily="34" charset="0"/>
              <a:buChar char="•"/>
              <a:defRPr/>
            </a:pPr>
            <a:r>
              <a:rPr lang="en-GB" sz="1400" kern="0" dirty="0">
                <a:solidFill>
                  <a:srgbClr val="FFFFFF"/>
                </a:solidFill>
                <a:latin typeface="Arial"/>
                <a:cs typeface="Arial"/>
                <a:sym typeface="Arial"/>
              </a:rPr>
              <a:t>The report highlights that data on housing in London is plentiful and can offer valuable context to understand the impact of housing on health and health inequalities across the city. It notes specific gaps in the evidence base, including those relating to key housing quality issues such as overheating, the provision and needs of Specialist and Supported Housing, and pertaining to level of granularity of data in relation to geographical areas and on specific characteristics, for example belonging to Inclusion Health groups. </a:t>
            </a:r>
            <a:endParaRPr lang="en-GB" sz="1400" kern="0" dirty="0">
              <a:solidFill>
                <a:srgbClr val="FFFFFF"/>
              </a:solidFill>
              <a:latin typeface="Arial"/>
              <a:cs typeface="Arial"/>
            </a:endParaRPr>
          </a:p>
          <a:p>
            <a:pPr marL="285750" indent="-285750">
              <a:buFont typeface="Arial" panose="020B0604020202020204" pitchFamily="34" charset="0"/>
              <a:buChar char="•"/>
              <a:defRPr/>
            </a:pPr>
            <a:r>
              <a:rPr lang="en-GB" sz="1400" kern="0" dirty="0">
                <a:solidFill>
                  <a:srgbClr val="FFFFFF"/>
                </a:solidFill>
                <a:latin typeface="Arial"/>
                <a:cs typeface="Arial"/>
                <a:sym typeface="Arial"/>
              </a:rPr>
              <a:t>The report notes that partnership action could be used to identify means of accessing more novel and timely data, and to establish more integrated and linked datasets between heath and care and housing as a key determinant of health. This could incorporate collaborative consideration of how existing housing datasets correlate to the newly-formed ICS geographies in London, and what action could be taken at a system-level to tackle housing-related health inequalities.</a:t>
            </a:r>
            <a:endParaRPr lang="en-GB" sz="1400" b="0" i="0" u="none" strike="noStrike" kern="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760890704"/>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353D42"/>
        </a:solidFill>
        <a:effectLst/>
      </p:bgPr>
    </p:bg>
    <p:spTree>
      <p:nvGrpSpPr>
        <p:cNvPr id="1" name="Shape 237"/>
        <p:cNvGrpSpPr/>
        <p:nvPr/>
      </p:nvGrpSpPr>
      <p:grpSpPr>
        <a:xfrm>
          <a:off x="0" y="0"/>
          <a:ext cx="0" cy="0"/>
          <a:chOff x="0" y="0"/>
          <a:chExt cx="0" cy="0"/>
        </a:xfrm>
      </p:grpSpPr>
      <p:sp>
        <p:nvSpPr>
          <p:cNvPr id="238" name="Google Shape;238;p2"/>
          <p:cNvSpPr txBox="1">
            <a:spLocks noGrp="1"/>
          </p:cNvSpPr>
          <p:nvPr>
            <p:ph type="title"/>
          </p:nvPr>
        </p:nvSpPr>
        <p:spPr>
          <a:xfrm>
            <a:off x="740164" y="2556741"/>
            <a:ext cx="10626063" cy="923289"/>
          </a:xfrm>
          <a:prstGeom prst="rect">
            <a:avLst/>
          </a:prstGeom>
          <a:noFill/>
          <a:ln>
            <a:noFill/>
          </a:ln>
        </p:spPr>
        <p:txBody>
          <a:bodyPr spcFirstLastPara="1" wrap="square" lIns="0" tIns="45700" rIns="91425" bIns="45700" anchor="t" anchorCtr="0">
            <a:spAutoFit/>
          </a:bodyPr>
          <a:lstStyle/>
          <a:p>
            <a:pPr>
              <a:buClr>
                <a:schemeClr val="lt1"/>
              </a:buClr>
              <a:buSzPts val="3000"/>
            </a:pPr>
            <a:r>
              <a:rPr lang="en-GB" sz="3000" spc="190">
                <a:solidFill>
                  <a:schemeClr val="lt1"/>
                </a:solidFill>
                <a:latin typeface="Arial"/>
                <a:ea typeface="Arial"/>
                <a:cs typeface="Arial"/>
                <a:sym typeface="Arial"/>
              </a:rPr>
              <a:t>PART 5: GAPS </a:t>
            </a:r>
            <a:r>
              <a:rPr lang="en-GB" sz="3000" spc="190">
                <a:solidFill>
                  <a:schemeClr val="lt1"/>
                </a:solidFill>
              </a:rPr>
              <a:t>AND LIMITATIONS </a:t>
            </a:r>
            <a:r>
              <a:rPr lang="en-GB" sz="3000" spc="190">
                <a:solidFill>
                  <a:schemeClr val="lt1"/>
                </a:solidFill>
                <a:latin typeface="Arial"/>
                <a:ea typeface="Arial"/>
                <a:cs typeface="Arial"/>
                <a:sym typeface="Arial"/>
              </a:rPr>
              <a:t>IN AVAILABLE DATA</a:t>
            </a:r>
            <a:endParaRPr sz="3000" spc="190">
              <a:solidFill>
                <a:schemeClr val="lt1"/>
              </a:solidFill>
              <a:latin typeface="Arial"/>
              <a:ea typeface="Arial"/>
              <a:cs typeface="Arial"/>
              <a:sym typeface="Arial"/>
            </a:endParaRPr>
          </a:p>
        </p:txBody>
      </p:sp>
      <p:sp>
        <p:nvSpPr>
          <p:cNvPr id="240" name="Google Shape;240;p2"/>
          <p:cNvSpPr txBox="1">
            <a:spLocks noGrp="1"/>
          </p:cNvSpPr>
          <p:nvPr>
            <p:ph type="body" idx="2"/>
          </p:nvPr>
        </p:nvSpPr>
        <p:spPr>
          <a:xfrm>
            <a:off x="666542" y="3577885"/>
            <a:ext cx="10945985" cy="267417"/>
          </a:xfrm>
          <a:prstGeom prst="rect">
            <a:avLst/>
          </a:prstGeom>
          <a:noFill/>
          <a:ln>
            <a:noFill/>
          </a:ln>
        </p:spPr>
        <p:txBody>
          <a:bodyPr spcFirstLastPara="1" wrap="square" lIns="0" tIns="0" rIns="0" bIns="0" anchor="t" anchorCtr="0">
            <a:noAutofit/>
          </a:bodyPr>
          <a:lstStyle/>
          <a:p>
            <a:pPr marL="0" lvl="0" indent="0">
              <a:buClr>
                <a:schemeClr val="lt1"/>
              </a:buClr>
            </a:pPr>
            <a:r>
              <a:rPr lang="en-GB" sz="2200" spc="-20">
                <a:solidFill>
                  <a:schemeClr val="lt1"/>
                </a:solidFill>
              </a:rPr>
              <a:t>HOUSING AND HEALTH INEQUALITIES IN LONDON </a:t>
            </a:r>
            <a:endParaRPr sz="2200" spc="-20"/>
          </a:p>
        </p:txBody>
      </p:sp>
      <p:cxnSp>
        <p:nvCxnSpPr>
          <p:cNvPr id="242" name="Google Shape;242;p2"/>
          <p:cNvCxnSpPr/>
          <p:nvPr/>
        </p:nvCxnSpPr>
        <p:spPr>
          <a:xfrm>
            <a:off x="666543" y="4102177"/>
            <a:ext cx="10945999" cy="0"/>
          </a:xfrm>
          <a:prstGeom prst="straightConnector1">
            <a:avLst/>
          </a:prstGeom>
          <a:noFill/>
          <a:ln w="25400"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3878427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673609" y="496673"/>
            <a:ext cx="10751768" cy="507791"/>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a:solidFill>
                  <a:srgbClr val="353E43"/>
                </a:solidFill>
                <a:ea typeface="Aktiv Grotesk" panose="020B0504020202020204" pitchFamily="34" charset="0"/>
              </a:rPr>
              <a:t>GAPS AND LIMITATIONS IN AVAILABLE DATA </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Placeholder 5">
            <a:extLst>
              <a:ext uri="{FF2B5EF4-FFF2-40B4-BE49-F238E27FC236}">
                <a16:creationId xmlns:a16="http://schemas.microsoft.com/office/drawing/2014/main" id="{3194A8C9-36C9-49BB-AD3B-C851EBC60529}"/>
              </a:ext>
            </a:extLst>
          </p:cNvPr>
          <p:cNvSpPr txBox="1">
            <a:spLocks/>
          </p:cNvSpPr>
          <p:nvPr/>
        </p:nvSpPr>
        <p:spPr>
          <a:xfrm>
            <a:off x="413145" y="1410885"/>
            <a:ext cx="5307994" cy="50779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1200" cap="none" spc="0" normalizeH="0" baseline="0" noProof="0">
              <a:ln>
                <a:noFill/>
              </a:ln>
              <a:solidFill>
                <a:srgbClr val="353E43"/>
              </a:solidFill>
              <a:effectLst/>
              <a:uLnTx/>
              <a:uFillTx/>
              <a:latin typeface="Arial"/>
              <a:cs typeface="Arial"/>
              <a:sym typeface="Arial"/>
            </a:endParaRPr>
          </a:p>
        </p:txBody>
      </p:sp>
      <p:sp>
        <p:nvSpPr>
          <p:cNvPr id="9" name="TextBox 8">
            <a:extLst>
              <a:ext uri="{FF2B5EF4-FFF2-40B4-BE49-F238E27FC236}">
                <a16:creationId xmlns:a16="http://schemas.microsoft.com/office/drawing/2014/main" id="{7453C96E-9E48-4D3D-961A-9A109C37DBB0}"/>
              </a:ext>
            </a:extLst>
          </p:cNvPr>
          <p:cNvSpPr txBox="1"/>
          <p:nvPr/>
        </p:nvSpPr>
        <p:spPr>
          <a:xfrm>
            <a:off x="549390" y="1458141"/>
            <a:ext cx="5215921" cy="5109091"/>
          </a:xfrm>
          <a:prstGeom prst="rect">
            <a:avLst/>
          </a:prstGeom>
          <a:noFill/>
        </p:spPr>
        <p:txBody>
          <a:bodyPr wrap="square" lIns="91440" tIns="45720" rIns="91440" bIns="45720" anchor="t">
            <a:spAutoFit/>
          </a:bodyPr>
          <a:lstStyle/>
          <a:p>
            <a:endParaRPr lang="en-GB" sz="1600">
              <a:cs typeface="Arial"/>
            </a:endParaRPr>
          </a:p>
          <a:p>
            <a:endParaRPr lang="en-GB" sz="1600" b="1">
              <a:cs typeface="Arial"/>
            </a:endParaRPr>
          </a:p>
          <a:p>
            <a:pPr marL="285750" indent="-285750">
              <a:buFont typeface="Arial"/>
              <a:buChar char="•"/>
            </a:pPr>
            <a:r>
              <a:rPr lang="en-GB" sz="1400" b="1"/>
              <a:t>Supported and Specialist Housing: </a:t>
            </a:r>
            <a:r>
              <a:rPr lang="en-GB" sz="1400"/>
              <a:t>There is a notable absence of data available on housing for people with complex needs, disabilities, and other forms of supported and specialist housing. This has been identified as a priority future area of focus within the Housing Evidence Review. </a:t>
            </a:r>
            <a:endParaRPr lang="en-GB" sz="1400">
              <a:cs typeface="Arial"/>
            </a:endParaRPr>
          </a:p>
          <a:p>
            <a:pPr marL="285750" indent="-285750">
              <a:buFont typeface="Arial" panose="020B0604020202020204" pitchFamily="34" charset="0"/>
              <a:buChar char="•"/>
            </a:pPr>
            <a:r>
              <a:rPr lang="en-GB" sz="1400" b="1"/>
              <a:t>Overheating</a:t>
            </a:r>
            <a:r>
              <a:rPr lang="en-GB" sz="1400"/>
              <a:t>: In addition, there is a lack of granular data available in the public domain on overheating in London, particularly relating to affected areas or populations due to housing stock, and associated risks. </a:t>
            </a:r>
            <a:endParaRPr lang="en-GB" sz="1400">
              <a:cs typeface="Arial"/>
            </a:endParaRPr>
          </a:p>
          <a:p>
            <a:pPr marL="285750" indent="-285750">
              <a:buFont typeface="Arial" panose="020B0604020202020204" pitchFamily="34" charset="0"/>
              <a:buChar char="•"/>
            </a:pPr>
            <a:r>
              <a:rPr lang="en-GB" sz="1400" b="1">
                <a:cs typeface="Arial"/>
              </a:rPr>
              <a:t>Housing Benefits</a:t>
            </a:r>
            <a:r>
              <a:rPr lang="en-GB" sz="1400">
                <a:cs typeface="Arial"/>
              </a:rPr>
              <a:t>: There are notable gaps in local data on recipients of Housing Benefits, which would require accurate population denominators – a recognised challenge in London. </a:t>
            </a:r>
          </a:p>
          <a:p>
            <a:pPr marL="285750" indent="-285750">
              <a:buFont typeface="Arial" panose="020B0604020202020204" pitchFamily="34" charset="0"/>
              <a:buChar char="•"/>
            </a:pPr>
            <a:r>
              <a:rPr lang="en-GB" sz="1400" b="1">
                <a:ea typeface="+mn-lt"/>
                <a:cs typeface="+mn-lt"/>
              </a:rPr>
              <a:t>Inclusion Health Groups:</a:t>
            </a:r>
            <a:r>
              <a:rPr lang="en-GB" sz="1400">
                <a:ea typeface="+mn-lt"/>
                <a:cs typeface="+mn-lt"/>
              </a:rPr>
              <a:t> There are gaps in available data on the specific accommodation and health inequalities issues experienced by particularly socially excluded population groups, such as migrants in vulnerable circumstances, sex workers, and Gypsy, Roma and Traveller communities. This would require more systematic and consistent data collection, recording, and coding of data of key inclusion health groups across systems. </a:t>
            </a:r>
            <a:endParaRPr lang="en-GB" sz="1400">
              <a:cs typeface="Arial"/>
            </a:endParaRPr>
          </a:p>
        </p:txBody>
      </p:sp>
      <p:sp>
        <p:nvSpPr>
          <p:cNvPr id="2" name="TextBox 1">
            <a:extLst>
              <a:ext uri="{FF2B5EF4-FFF2-40B4-BE49-F238E27FC236}">
                <a16:creationId xmlns:a16="http://schemas.microsoft.com/office/drawing/2014/main" id="{A9E51096-2089-2EA7-7D4C-3EB9493BD2C5}"/>
              </a:ext>
            </a:extLst>
          </p:cNvPr>
          <p:cNvSpPr txBox="1"/>
          <p:nvPr/>
        </p:nvSpPr>
        <p:spPr>
          <a:xfrm>
            <a:off x="5899316" y="1660893"/>
            <a:ext cx="5713896"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400" b="1" dirty="0">
                <a:cs typeface="Arial"/>
              </a:rPr>
              <a:t>Damp and mould: </a:t>
            </a:r>
            <a:r>
              <a:rPr lang="en-GB" sz="1400" dirty="0">
                <a:cs typeface="Arial"/>
              </a:rPr>
              <a:t>The Research Briefing </a:t>
            </a:r>
            <a:r>
              <a:rPr lang="en-GB" sz="1400" dirty="0">
                <a:cs typeface="Arial"/>
                <a:hlinkClick r:id="rId3"/>
              </a:rPr>
              <a:t>Health Inequalities: Cold or Damp Homes</a:t>
            </a:r>
            <a:r>
              <a:rPr lang="en-GB" sz="1400" dirty="0">
                <a:cs typeface="Arial"/>
              </a:rPr>
              <a:t> provides an overview of existing data inequalities in risk of damp and mould exposure in the home. Our estimate from the English Housing Survey data is that there are just under 20,000 homes in London with HRSS Category 1 hazard damp and mould.</a:t>
            </a:r>
            <a:r>
              <a:rPr lang="en-GB" sz="1400" baseline="30000" dirty="0">
                <a:cs typeface="Arial"/>
              </a:rPr>
              <a:t>1</a:t>
            </a:r>
            <a:r>
              <a:rPr lang="en-GB" sz="1400" dirty="0">
                <a:cs typeface="Arial"/>
              </a:rPr>
              <a:t> More granular and up to date data on this issue would be beneficial.</a:t>
            </a:r>
          </a:p>
          <a:p>
            <a:pPr marL="285750" indent="-285750">
              <a:buFont typeface="Arial,Sans-Serif"/>
              <a:buChar char="•"/>
            </a:pPr>
            <a:r>
              <a:rPr lang="en-GB" sz="1400" b="1" dirty="0">
                <a:cs typeface="Arial"/>
              </a:rPr>
              <a:t>Age: </a:t>
            </a:r>
            <a:r>
              <a:rPr lang="en-GB" sz="1400" dirty="0">
                <a:cs typeface="Arial"/>
              </a:rPr>
              <a:t>Whilst the </a:t>
            </a:r>
            <a:r>
              <a:rPr lang="en-GB" sz="1400" dirty="0">
                <a:cs typeface="Arial"/>
                <a:hlinkClick r:id="rId4"/>
              </a:rPr>
              <a:t>Survey of Londoners</a:t>
            </a:r>
            <a:r>
              <a:rPr lang="en-GB" sz="1400" dirty="0">
                <a:cs typeface="Arial"/>
              </a:rPr>
              <a:t> provides some breakdown of self-reported housing quality by age, and the DWP have </a:t>
            </a:r>
            <a:r>
              <a:rPr lang="en-GB" sz="1400" dirty="0">
                <a:cs typeface="Arial"/>
                <a:hlinkClick r:id="rId5"/>
              </a:rPr>
              <a:t>previously demonstrated</a:t>
            </a:r>
            <a:r>
              <a:rPr lang="en-GB" sz="1400" dirty="0">
                <a:cs typeface="Arial"/>
              </a:rPr>
              <a:t> that younger people may be more impacted by inequalities in housing affordability, further data on housing and health inequalities in relation to age would be beneficial.</a:t>
            </a:r>
          </a:p>
          <a:p>
            <a:pPr marL="285750" indent="-285750">
              <a:buFont typeface="Arial"/>
              <a:buChar char="•"/>
            </a:pPr>
            <a:r>
              <a:rPr lang="en-GB" sz="1400" b="1" dirty="0">
                <a:ea typeface="+mn-lt"/>
                <a:cs typeface="+mn-lt"/>
              </a:rPr>
              <a:t>ICS Geographies and whole-system data sharing:</a:t>
            </a:r>
            <a:r>
              <a:rPr lang="en-GB" sz="1400" dirty="0">
                <a:ea typeface="+mn-lt"/>
                <a:cs typeface="+mn-lt"/>
              </a:rPr>
              <a:t> Partnership action could be used to identify means of accessing more novel and timely data, and to establish more integrated and linked datasets between heath and care, and housing, as a key determinant of health. This could incorporate collaborative consideration of how existing housing datasets correlate to the newly-formed ICS geographies in London.</a:t>
            </a:r>
            <a:endParaRPr lang="en-GB" sz="1400" dirty="0">
              <a:cs typeface="Arial"/>
            </a:endParaRPr>
          </a:p>
          <a:p>
            <a:pPr marL="285750" indent="-285750">
              <a:buFont typeface="Arial"/>
              <a:buChar char="•"/>
            </a:pPr>
            <a:r>
              <a:rPr lang="en-GB" sz="1400" b="1" dirty="0">
                <a:cs typeface="Arial"/>
              </a:rPr>
              <a:t>Limitations in relevancy:</a:t>
            </a:r>
            <a:r>
              <a:rPr lang="en-GB" sz="1400" dirty="0">
                <a:cs typeface="Arial"/>
              </a:rPr>
              <a:t> Some rich housing data sources have a substantial lag, which impacts their relevancy. For example, the English Housing Survey comes with a notable time lag, and the pandemic has impacted the accuracy of this as a data source.</a:t>
            </a:r>
          </a:p>
        </p:txBody>
      </p:sp>
      <p:sp>
        <p:nvSpPr>
          <p:cNvPr id="3" name="TextBox 2">
            <a:extLst>
              <a:ext uri="{FF2B5EF4-FFF2-40B4-BE49-F238E27FC236}">
                <a16:creationId xmlns:a16="http://schemas.microsoft.com/office/drawing/2014/main" id="{97F942B1-9ADA-0508-3AE4-51A27D6095DF}"/>
              </a:ext>
            </a:extLst>
          </p:cNvPr>
          <p:cNvSpPr txBox="1"/>
          <p:nvPr/>
        </p:nvSpPr>
        <p:spPr>
          <a:xfrm>
            <a:off x="758253" y="1201711"/>
            <a:ext cx="1001342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t>Whilst there is significant data available in the public domain on housing in London, there are some noteworthy gaps and limitations. </a:t>
            </a:r>
          </a:p>
        </p:txBody>
      </p:sp>
      <p:sp>
        <p:nvSpPr>
          <p:cNvPr id="5" name="Rectangle 4">
            <a:extLst>
              <a:ext uri="{FF2B5EF4-FFF2-40B4-BE49-F238E27FC236}">
                <a16:creationId xmlns:a16="http://schemas.microsoft.com/office/drawing/2014/main" id="{7B396378-C5DB-4E0D-EFB5-666E194736F2}"/>
              </a:ext>
            </a:extLst>
          </p:cNvPr>
          <p:cNvSpPr/>
          <p:nvPr/>
        </p:nvSpPr>
        <p:spPr>
          <a:xfrm>
            <a:off x="443967" y="6457890"/>
            <a:ext cx="4371314" cy="400110"/>
          </a:xfrm>
          <a:prstGeom prst="rect">
            <a:avLst/>
          </a:prstGeom>
        </p:spPr>
        <p:txBody>
          <a:bodyPr wrap="square" lIns="91440" tIns="45720" rIns="91440" bIns="45720" anchor="t">
            <a:spAutoFit/>
          </a:bodyPr>
          <a:lstStyle/>
          <a:p>
            <a:r>
              <a:rPr lang="en-US" sz="1000" dirty="0">
                <a:solidFill>
                  <a:schemeClr val="bg2"/>
                </a:solidFill>
                <a:cs typeface="Arial"/>
              </a:rPr>
              <a:t>Source: (1) </a:t>
            </a:r>
            <a:r>
              <a:rPr lang="en-GB" sz="1000" dirty="0">
                <a:solidFill>
                  <a:schemeClr val="bg2"/>
                </a:solidFill>
                <a:cs typeface="Arial"/>
              </a:rPr>
              <a:t> DLUHC </a:t>
            </a:r>
            <a:r>
              <a:rPr lang="en-GB" sz="1000" dirty="0">
                <a:solidFill>
                  <a:schemeClr val="bg2"/>
                </a:solidFill>
                <a:cs typeface="Arial"/>
                <a:hlinkClick r:id="rId6">
                  <a:extLst>
                    <a:ext uri="{A12FA001-AC4F-418D-AE19-62706E023703}">
                      <ahyp:hlinkClr xmlns:ahyp="http://schemas.microsoft.com/office/drawing/2018/hyperlinkcolor" val="tx"/>
                    </a:ext>
                  </a:extLst>
                </a:hlinkClick>
              </a:rPr>
              <a:t>English Housing Survey </a:t>
            </a:r>
            <a:endParaRPr lang="en-GB" sz="1000">
              <a:solidFill>
                <a:schemeClr val="bg2"/>
              </a:solidFill>
              <a:cs typeface="Arial" panose="020B0604020202020204" pitchFamily="34" charset="0"/>
            </a:endParaRPr>
          </a:p>
          <a:p>
            <a:endParaRPr lang="en-US" sz="1000">
              <a:solidFill>
                <a:srgbClr val="FFFFFF">
                  <a:lumMod val="50000"/>
                </a:srgbClr>
              </a:solidFill>
              <a:cs typeface="Arial" panose="020B0604020202020204" pitchFamily="34" charset="0"/>
            </a:endParaRPr>
          </a:p>
        </p:txBody>
      </p:sp>
    </p:spTree>
    <p:extLst>
      <p:ext uri="{BB962C8B-B14F-4D97-AF65-F5344CB8AC3E}">
        <p14:creationId xmlns:p14="http://schemas.microsoft.com/office/powerpoint/2010/main" val="216366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353D42"/>
        </a:solidFill>
        <a:effectLst/>
      </p:bgPr>
    </p:bg>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7AAB6C6E-E5E6-3747-A5CC-5FDF0D368A38}"/>
              </a:ext>
            </a:extLst>
          </p:cNvPr>
          <p:cNvSpPr>
            <a:spLocks noGrp="1"/>
          </p:cNvSpPr>
          <p:nvPr>
            <p:ph type="title"/>
          </p:nvPr>
        </p:nvSpPr>
        <p:spPr>
          <a:xfrm>
            <a:off x="622988" y="683659"/>
            <a:ext cx="10751768" cy="507791"/>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a:solidFill>
                  <a:schemeClr val="bg1"/>
                </a:solidFill>
                <a:latin typeface="Arial" panose="020B0604020202020204" pitchFamily="34" charset="0"/>
                <a:ea typeface="Aktiv Grotesk" panose="020B0504020202020204" pitchFamily="34" charset="0"/>
                <a:cs typeface="Arial" panose="020B0604020202020204" pitchFamily="34" charset="0"/>
              </a:rPr>
              <a:t>APPROACH, PURPOSE AND LIMITATIONS</a:t>
            </a:r>
          </a:p>
        </p:txBody>
      </p:sp>
      <p:cxnSp>
        <p:nvCxnSpPr>
          <p:cNvPr id="11" name="Straight Connector 10">
            <a:extLst>
              <a:ext uri="{FF2B5EF4-FFF2-40B4-BE49-F238E27FC236}">
                <a16:creationId xmlns:a16="http://schemas.microsoft.com/office/drawing/2014/main" id="{81595837-1FDF-8444-AA75-893C661313DC}"/>
              </a:ext>
            </a:extLst>
          </p:cNvPr>
          <p:cNvCxnSpPr>
            <a:cxnSpLocks/>
          </p:cNvCxnSpPr>
          <p:nvPr/>
        </p:nvCxnSpPr>
        <p:spPr>
          <a:xfrm>
            <a:off x="622988" y="1529305"/>
            <a:ext cx="10946001" cy="0"/>
          </a:xfrm>
          <a:prstGeom prst="line">
            <a:avLst/>
          </a:prstGeom>
          <a:ln w="25400">
            <a:solidFill>
              <a:schemeClr val="bg1"/>
            </a:solidFill>
            <a:tailEnd type="none"/>
          </a:ln>
        </p:spPr>
        <p:style>
          <a:lnRef idx="1">
            <a:schemeClr val="accent2"/>
          </a:lnRef>
          <a:fillRef idx="0">
            <a:schemeClr val="accent2"/>
          </a:fillRef>
          <a:effectRef idx="0">
            <a:schemeClr val="accent2"/>
          </a:effectRef>
          <a:fontRef idx="minor">
            <a:schemeClr val="tx1"/>
          </a:fontRef>
        </p:style>
      </p:cxnSp>
      <p:sp>
        <p:nvSpPr>
          <p:cNvPr id="12" name="Text Placeholder 5">
            <a:extLst>
              <a:ext uri="{FF2B5EF4-FFF2-40B4-BE49-F238E27FC236}">
                <a16:creationId xmlns:a16="http://schemas.microsoft.com/office/drawing/2014/main" id="{9C7DABF5-93FB-7040-AF5C-8F118992CC08}"/>
              </a:ext>
            </a:extLst>
          </p:cNvPr>
          <p:cNvSpPr txBox="1">
            <a:spLocks/>
          </p:cNvSpPr>
          <p:nvPr/>
        </p:nvSpPr>
        <p:spPr>
          <a:xfrm>
            <a:off x="623010" y="1752536"/>
            <a:ext cx="5320577" cy="36093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600" b="1" i="0" u="none" strike="noStrike" kern="1200" cap="none" spc="0" normalizeH="0" baseline="0" noProof="0">
                <a:ln>
                  <a:noFill/>
                </a:ln>
                <a:solidFill>
                  <a:srgbClr val="FFFFFF"/>
                </a:solidFill>
                <a:effectLst/>
                <a:uLnTx/>
                <a:uFillTx/>
                <a:latin typeface="Arial" panose="020B0604020202020204" pitchFamily="34" charset="0"/>
                <a:ea typeface="+mn-ea"/>
                <a:cs typeface="Arial"/>
                <a:sym typeface="Arial"/>
              </a:rPr>
              <a:t>APPROACH</a:t>
            </a:r>
            <a:endParaRPr kumimoji="0" lang="en-GB" sz="1600" b="1" i="0" u="none" strike="noStrike" kern="1200" cap="none" spc="-10" normalizeH="0" baseline="0" noProof="0">
              <a:ln>
                <a:noFill/>
              </a:ln>
              <a:solidFill>
                <a:srgbClr val="FFFFFF"/>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13" name="Text Placeholder 5">
            <a:extLst>
              <a:ext uri="{FF2B5EF4-FFF2-40B4-BE49-F238E27FC236}">
                <a16:creationId xmlns:a16="http://schemas.microsoft.com/office/drawing/2014/main" id="{728707B4-BA8E-9146-AB82-8B671E220E43}"/>
              </a:ext>
            </a:extLst>
          </p:cNvPr>
          <p:cNvSpPr txBox="1">
            <a:spLocks/>
          </p:cNvSpPr>
          <p:nvPr/>
        </p:nvSpPr>
        <p:spPr>
          <a:xfrm>
            <a:off x="6237766" y="1734731"/>
            <a:ext cx="5331223" cy="35648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600" b="1" i="0" u="none" strike="noStrike" kern="1200" cap="none" spc="0" normalizeH="0" baseline="0" noProof="0">
                <a:ln>
                  <a:noFill/>
                </a:ln>
                <a:solidFill>
                  <a:srgbClr val="FFFFFF"/>
                </a:solidFill>
                <a:effectLst/>
                <a:uLnTx/>
                <a:uFillTx/>
                <a:latin typeface="Arial" panose="020B0604020202020204" pitchFamily="34" charset="0"/>
                <a:ea typeface="+mn-ea"/>
                <a:cs typeface="Arial"/>
                <a:sym typeface="Arial"/>
              </a:rPr>
              <a:t>PURPOSE AND LIMITATIONS</a:t>
            </a:r>
            <a:endParaRPr kumimoji="0" lang="en-GB" sz="1600" b="1" i="0" u="none" strike="noStrike" kern="1200" cap="none" spc="-10" normalizeH="0" baseline="0" noProof="0">
              <a:ln>
                <a:noFill/>
              </a:ln>
              <a:solidFill>
                <a:srgbClr val="FFFFFF"/>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cxnSp>
        <p:nvCxnSpPr>
          <p:cNvPr id="15" name="Straight Connector 14">
            <a:extLst>
              <a:ext uri="{FF2B5EF4-FFF2-40B4-BE49-F238E27FC236}">
                <a16:creationId xmlns:a16="http://schemas.microsoft.com/office/drawing/2014/main" id="{85C383E3-9E71-E74D-9016-0B4EAB7F2098}"/>
              </a:ext>
            </a:extLst>
          </p:cNvPr>
          <p:cNvCxnSpPr>
            <a:cxnSpLocks/>
          </p:cNvCxnSpPr>
          <p:nvPr/>
        </p:nvCxnSpPr>
        <p:spPr>
          <a:xfrm>
            <a:off x="622992" y="2205015"/>
            <a:ext cx="5320599" cy="0"/>
          </a:xfrm>
          <a:prstGeom prst="line">
            <a:avLst/>
          </a:prstGeom>
          <a:ln w="12700">
            <a:solidFill>
              <a:schemeClr val="bg1"/>
            </a:solidFill>
            <a:tailEnd type="none"/>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AF1CEEC7-A434-1F44-BA6B-286BFF8F9BFA}"/>
              </a:ext>
            </a:extLst>
          </p:cNvPr>
          <p:cNvCxnSpPr>
            <a:cxnSpLocks/>
          </p:cNvCxnSpPr>
          <p:nvPr/>
        </p:nvCxnSpPr>
        <p:spPr>
          <a:xfrm>
            <a:off x="6248400" y="2205015"/>
            <a:ext cx="5320599" cy="0"/>
          </a:xfrm>
          <a:prstGeom prst="line">
            <a:avLst/>
          </a:prstGeom>
          <a:ln w="12700">
            <a:solidFill>
              <a:schemeClr val="bg1"/>
            </a:solidFill>
            <a:tailEnd type="none"/>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793B78A1-DEF9-024C-BDD0-431790E25929}"/>
              </a:ext>
            </a:extLst>
          </p:cNvPr>
          <p:cNvSpPr txBox="1"/>
          <p:nvPr/>
        </p:nvSpPr>
        <p:spPr bwMode="gray">
          <a:xfrm>
            <a:off x="6237766" y="2369302"/>
            <a:ext cx="5320589" cy="3009839"/>
          </a:xfrm>
          <a:prstGeom prst="rect">
            <a:avLst/>
          </a:prstGeom>
          <a:noFill/>
        </p:spPr>
        <p:txBody>
          <a:bodyPr wrap="square" lIns="0" tIns="0" rIns="0" bIns="0" rtlCol="0" anchor="t">
            <a:noAutofit/>
          </a:bodyPr>
          <a:lstStyle/>
          <a:p>
            <a:pPr>
              <a:buClr>
                <a:srgbClr val="FFFFFF"/>
              </a:buClr>
              <a:defRPr/>
            </a:pPr>
            <a:r>
              <a:rPr kumimoji="0" lang="en-GB" sz="1400" i="0" u="none" strike="noStrike" kern="0" cap="none" spc="0" normalizeH="0" baseline="0" noProof="0">
                <a:ln>
                  <a:noFill/>
                </a:ln>
                <a:solidFill>
                  <a:srgbClr val="FFFFFF"/>
                </a:solidFill>
                <a:effectLst/>
                <a:uLnTx/>
                <a:uFillTx/>
                <a:latin typeface="Arial"/>
                <a:ea typeface="+mn-ea"/>
                <a:cs typeface="Arial"/>
                <a:sym typeface="Arial"/>
              </a:rPr>
              <a:t>We aim to use this </a:t>
            </a:r>
            <a:r>
              <a:rPr lang="en-GB" sz="1400" kern="0">
                <a:solidFill>
                  <a:srgbClr val="FFFFFF"/>
                </a:solidFill>
                <a:latin typeface="Arial"/>
                <a:cs typeface="Arial"/>
                <a:sym typeface="Arial"/>
              </a:rPr>
              <a:t>work to </a:t>
            </a:r>
            <a:endParaRPr lang="en-GB" sz="1400" kern="0">
              <a:solidFill>
                <a:srgbClr val="FFFFFF"/>
              </a:solidFill>
              <a:latin typeface="Arial"/>
              <a:cs typeface="Arial"/>
            </a:endParaRPr>
          </a:p>
          <a:p>
            <a:pPr marL="742950" lvl="1" indent="-285750">
              <a:buClr>
                <a:srgbClr val="FFFFFF"/>
              </a:buClr>
              <a:buFont typeface="Arial" panose="020B0604020202020204" pitchFamily="34" charset="0"/>
              <a:buChar char="•"/>
              <a:defRPr/>
            </a:pPr>
            <a:r>
              <a:rPr lang="en-GB" sz="1400" kern="0">
                <a:solidFill>
                  <a:srgbClr val="FFFFFF"/>
                </a:solidFill>
                <a:latin typeface="Arial"/>
                <a:cs typeface="Arial"/>
                <a:sym typeface="Arial"/>
              </a:rPr>
              <a:t>Provide an accompanying overview of the best available data on housing in London, for the </a:t>
            </a:r>
            <a:r>
              <a:rPr lang="en-GB" sz="1400" kern="0">
                <a:solidFill>
                  <a:schemeClr val="bg1"/>
                </a:solidFill>
                <a:latin typeface="Arial"/>
                <a:cs typeface="Arial"/>
                <a:sym typeface="Arial"/>
                <a:hlinkClick r:id="rId4">
                  <a:extLst>
                    <a:ext uri="{A12FA001-AC4F-418D-AE19-62706E023703}">
                      <ahyp:hlinkClr xmlns:ahyp="http://schemas.microsoft.com/office/drawing/2018/hyperlinkcolor" val="tx"/>
                    </a:ext>
                  </a:extLst>
                </a:hlinkClick>
              </a:rPr>
              <a:t>IHE Evidence Review: Housing and Health Inequalities in London</a:t>
            </a:r>
            <a:r>
              <a:rPr lang="en-GB" sz="1400" kern="0">
                <a:solidFill>
                  <a:srgbClr val="FFFFFF"/>
                </a:solidFill>
                <a:latin typeface="Arial"/>
                <a:cs typeface="Arial"/>
                <a:sym typeface="Arial"/>
              </a:rPr>
              <a:t>.</a:t>
            </a:r>
            <a:endParaRPr lang="en-GB" sz="1400" i="0" u="none" strike="noStrike" kern="0" cap="none" spc="0" normalizeH="0" baseline="0" noProof="0">
              <a:ln>
                <a:noFill/>
              </a:ln>
              <a:solidFill>
                <a:srgbClr val="FFFFFF"/>
              </a:solidFill>
              <a:effectLst/>
              <a:uLnTx/>
              <a:uFillTx/>
              <a:latin typeface="Arial"/>
              <a:cs typeface="Arial"/>
            </a:endParaRPr>
          </a:p>
          <a:p>
            <a:pPr marL="742950" lvl="1" indent="-285750">
              <a:buClr>
                <a:srgbClr val="FFFFFF"/>
              </a:buClr>
              <a:buFont typeface="Arial" panose="020B0604020202020204" pitchFamily="34" charset="0"/>
              <a:buChar char="•"/>
              <a:defRPr/>
            </a:pPr>
            <a:r>
              <a:rPr lang="en-GB" sz="1400" kern="0">
                <a:solidFill>
                  <a:srgbClr val="FFFFFF"/>
                </a:solidFill>
                <a:latin typeface="Arial"/>
                <a:cs typeface="Arial"/>
                <a:sym typeface="Arial"/>
              </a:rPr>
              <a:t>Provide a platform for partnership work on housing-related health inequalities across London, including providing an overview of key issues, and i</a:t>
            </a:r>
            <a:r>
              <a:rPr kumimoji="0" lang="en-GB" sz="1400" i="0" u="none" strike="noStrike" kern="0" cap="none" spc="0" normalizeH="0" baseline="0" noProof="0">
                <a:ln>
                  <a:noFill/>
                </a:ln>
                <a:solidFill>
                  <a:srgbClr val="FFFFFF"/>
                </a:solidFill>
                <a:effectLst/>
                <a:uLnTx/>
                <a:uFillTx/>
                <a:latin typeface="Arial"/>
                <a:ea typeface="+mn-ea"/>
                <a:cs typeface="Arial"/>
                <a:sym typeface="Arial"/>
              </a:rPr>
              <a:t>dentifying key gaps in intelligence that would help improve understanding of housing-related inequalities acros</a:t>
            </a:r>
            <a:r>
              <a:rPr lang="en-GB" sz="1400" kern="0">
                <a:solidFill>
                  <a:srgbClr val="FFFFFF"/>
                </a:solidFill>
                <a:latin typeface="Arial"/>
                <a:cs typeface="Arial"/>
                <a:sym typeface="Arial"/>
              </a:rPr>
              <a:t>s the capital. </a:t>
            </a:r>
            <a:endParaRPr lang="en-GB" sz="1400" i="0" u="none" strike="noStrike" kern="0" cap="none" spc="0" normalizeH="0" baseline="0" noProof="0">
              <a:ln>
                <a:noFill/>
              </a:ln>
              <a:solidFill>
                <a:srgbClr val="FFFFFF"/>
              </a:solidFill>
              <a:effectLst/>
              <a:uLnTx/>
              <a:uFillTx/>
              <a:latin typeface="Arial"/>
              <a:cs typeface="Arial"/>
            </a:endParaRPr>
          </a:p>
          <a:p>
            <a:pPr marL="285750" indent="-285750">
              <a:buClr>
                <a:srgbClr val="FFFFFF"/>
              </a:buClr>
              <a:buFont typeface="Arial" panose="020B0604020202020204" pitchFamily="34" charset="0"/>
              <a:buChar char="•"/>
              <a:defRPr/>
            </a:pPr>
            <a:r>
              <a:rPr kumimoji="0" lang="en-GB" sz="1400" i="0" u="none" strike="noStrike" kern="0" cap="none" spc="0" normalizeH="0" baseline="0" noProof="0">
                <a:ln>
                  <a:noFill/>
                </a:ln>
                <a:solidFill>
                  <a:srgbClr val="FFFFFF"/>
                </a:solidFill>
                <a:effectLst/>
                <a:uLnTx/>
                <a:uFillTx/>
                <a:latin typeface="Arial"/>
                <a:ea typeface="+mn-ea"/>
                <a:cs typeface="Arial"/>
                <a:sym typeface="Arial"/>
              </a:rPr>
              <a:t>Specific limitations in terms of how data has been developed, cut and presented are highlighted </a:t>
            </a:r>
            <a:r>
              <a:rPr lang="en-GB" sz="1400" kern="0">
                <a:solidFill>
                  <a:srgbClr val="FFFFFF"/>
                </a:solidFill>
                <a:latin typeface="Arial"/>
                <a:cs typeface="Arial"/>
                <a:sym typeface="Arial"/>
              </a:rPr>
              <a:t>throughout where</a:t>
            </a:r>
            <a:r>
              <a:rPr kumimoji="0" lang="en-GB" sz="1400" i="0" u="none" strike="noStrike" kern="0" cap="none" spc="0" normalizeH="0" baseline="0" noProof="0">
                <a:ln>
                  <a:noFill/>
                </a:ln>
                <a:solidFill>
                  <a:srgbClr val="FFFFFF"/>
                </a:solidFill>
                <a:effectLst/>
                <a:uLnTx/>
                <a:uFillTx/>
                <a:latin typeface="Arial"/>
                <a:ea typeface="+mn-ea"/>
                <a:cs typeface="Arial"/>
                <a:sym typeface="Arial"/>
              </a:rPr>
              <a:t> possible.</a:t>
            </a:r>
            <a:endParaRPr lang="en-GB" sz="1400" kern="0">
              <a:solidFill>
                <a:srgbClr val="FFFFFF"/>
              </a:solidFill>
              <a:latin typeface="Arial"/>
              <a:cs typeface="Arial"/>
            </a:endParaRPr>
          </a:p>
          <a:p>
            <a:pPr>
              <a:defRPr/>
            </a:pPr>
            <a:r>
              <a:rPr kumimoji="0" lang="en-GB" sz="1400" i="0" u="none" strike="noStrike" kern="0" cap="none" spc="0" normalizeH="0" baseline="0" noProof="0">
                <a:ln>
                  <a:noFill/>
                </a:ln>
                <a:solidFill>
                  <a:srgbClr val="FFFFFF"/>
                </a:solidFill>
                <a:effectLst/>
                <a:uLnTx/>
                <a:uFillTx/>
                <a:latin typeface="Arial"/>
                <a:ea typeface="+mn-ea"/>
                <a:cs typeface="Arial"/>
                <a:sym typeface="Arial"/>
              </a:rPr>
              <a:t>From the outset we want to acknowledge the following limitations -</a:t>
            </a:r>
            <a:endParaRPr lang="en-GB" sz="1400" i="0" u="none" strike="noStrike" kern="0" cap="none" spc="0" normalizeH="0" baseline="0" noProof="0">
              <a:ln>
                <a:noFill/>
              </a:ln>
              <a:solidFill>
                <a:srgbClr val="FFFFFF"/>
              </a:solidFill>
              <a:effectLst/>
              <a:uLnTx/>
              <a:uFillTx/>
              <a:latin typeface="Arial"/>
              <a:cs typeface="Arial"/>
            </a:endParaRPr>
          </a:p>
          <a:p>
            <a:pPr marL="285750" indent="-285750">
              <a:buClr>
                <a:srgbClr val="FFFFFF"/>
              </a:buClr>
              <a:buFont typeface="Arial" panose="020B0604020202020204" pitchFamily="34" charset="0"/>
              <a:buChar char="•"/>
              <a:defRPr/>
            </a:pPr>
            <a:r>
              <a:rPr kumimoji="0" lang="en-GB" sz="1400" b="1" i="0" u="sng" strike="noStrike" kern="0" cap="none" spc="0" normalizeH="0" baseline="0" noProof="0">
                <a:ln>
                  <a:noFill/>
                </a:ln>
                <a:solidFill>
                  <a:srgbClr val="FFFFFF"/>
                </a:solidFill>
                <a:effectLst/>
                <a:uLnTx/>
                <a:uFillTx/>
                <a:latin typeface="Arial"/>
                <a:ea typeface="+mn-ea"/>
                <a:cs typeface="Arial"/>
                <a:sym typeface="Arial"/>
              </a:rPr>
              <a:t>This is </a:t>
            </a:r>
            <a:r>
              <a:rPr lang="en-GB" sz="1400" b="1" u="sng" kern="0">
                <a:solidFill>
                  <a:srgbClr val="FFFFFF"/>
                </a:solidFill>
                <a:latin typeface="Arial"/>
                <a:cs typeface="Arial"/>
                <a:sym typeface="Arial"/>
              </a:rPr>
              <a:t>a snapshot of </a:t>
            </a:r>
            <a:r>
              <a:rPr kumimoji="0" lang="en-GB" sz="1400" i="0" u="none" strike="noStrike" kern="0" cap="none" spc="0" normalizeH="0" baseline="0" noProof="0">
                <a:ln>
                  <a:noFill/>
                </a:ln>
                <a:solidFill>
                  <a:srgbClr val="FFFFFF"/>
                </a:solidFill>
                <a:effectLst/>
                <a:uLnTx/>
                <a:uFillTx/>
                <a:latin typeface="Arial"/>
                <a:ea typeface="+mn-ea"/>
                <a:cs typeface="Arial"/>
                <a:sym typeface="Arial"/>
              </a:rPr>
              <a:t>housing in London and is not intended to comprehensively cover all housing issues affecting London, or every inequality dimension.</a:t>
            </a:r>
            <a:endParaRPr lang="en-GB" sz="1400" i="0" u="none" strike="noStrike" kern="0" cap="none" spc="0" normalizeH="0" baseline="0" noProof="0">
              <a:ln>
                <a:noFill/>
              </a:ln>
              <a:solidFill>
                <a:srgbClr val="FFFFFF"/>
              </a:solidFill>
              <a:effectLst/>
              <a:uLnTx/>
              <a:uFillTx/>
              <a:latin typeface="Arial"/>
              <a:cs typeface="Arial"/>
            </a:endParaRPr>
          </a:p>
          <a:p>
            <a:pPr marL="285750" indent="-285750">
              <a:buClr>
                <a:srgbClr val="FFFFFF"/>
              </a:buClr>
              <a:buFont typeface="Arial" panose="020B0604020202020204" pitchFamily="34" charset="0"/>
              <a:buChar char="•"/>
              <a:defRPr/>
            </a:pPr>
            <a:r>
              <a:rPr lang="en-GB" sz="1400" kern="0">
                <a:solidFill>
                  <a:srgbClr val="FFFFFF"/>
                </a:solidFill>
                <a:latin typeface="Arial"/>
                <a:cs typeface="Arial"/>
                <a:sym typeface="Arial"/>
              </a:rPr>
              <a:t>We are currently in a cost of living crisis which is likely to have a significant impact on the picture of housing in London. See the </a:t>
            </a:r>
            <a:r>
              <a:rPr lang="en-GB" sz="1400" kern="0">
                <a:solidFill>
                  <a:schemeClr val="bg1"/>
                </a:solidFill>
                <a:latin typeface="Arial"/>
                <a:cs typeface="Arial"/>
                <a:sym typeface="Arial"/>
                <a:hlinkClick r:id="rId5">
                  <a:extLst>
                    <a:ext uri="{A12FA001-AC4F-418D-AE19-62706E023703}">
                      <ahyp:hlinkClr xmlns:ahyp="http://schemas.microsoft.com/office/drawing/2018/hyperlinkcolor" val="tx"/>
                    </a:ext>
                  </a:extLst>
                </a:hlinkClick>
              </a:rPr>
              <a:t>IHE Evidence Review on the Rising Cost of Living</a:t>
            </a:r>
            <a:r>
              <a:rPr lang="en-GB" sz="1400" kern="0">
                <a:solidFill>
                  <a:srgbClr val="FFFFFF"/>
                </a:solidFill>
                <a:latin typeface="Arial"/>
                <a:cs typeface="Arial"/>
                <a:sym typeface="Arial"/>
              </a:rPr>
              <a:t>.</a:t>
            </a:r>
            <a:endParaRPr lang="en-GB" sz="1400" kern="0">
              <a:solidFill>
                <a:srgbClr val="FFFFFF"/>
              </a:solidFill>
              <a:latin typeface="Arial"/>
              <a:cs typeface="Arial"/>
            </a:endParaRPr>
          </a:p>
        </p:txBody>
      </p:sp>
      <p:sp>
        <p:nvSpPr>
          <p:cNvPr id="20" name="TextBox 19">
            <a:extLst>
              <a:ext uri="{FF2B5EF4-FFF2-40B4-BE49-F238E27FC236}">
                <a16:creationId xmlns:a16="http://schemas.microsoft.com/office/drawing/2014/main" id="{E4A02656-0CFA-B741-9A68-ECBED6CC7AA1}"/>
              </a:ext>
            </a:extLst>
          </p:cNvPr>
          <p:cNvSpPr txBox="1"/>
          <p:nvPr/>
        </p:nvSpPr>
        <p:spPr bwMode="gray">
          <a:xfrm>
            <a:off x="557283" y="2418581"/>
            <a:ext cx="5320589" cy="3145933"/>
          </a:xfrm>
          <a:prstGeom prst="rect">
            <a:avLst/>
          </a:prstGeom>
          <a:noFill/>
        </p:spPr>
        <p:txBody>
          <a:bodyPr wrap="square" lIns="0" tIns="0" rIns="0" bIns="0" rtlCol="0" anchor="t">
            <a:noAutofit/>
          </a:bodyPr>
          <a:lstStyle/>
          <a:p>
            <a:pPr marL="285750" indent="-285750">
              <a:buFont typeface="Arial" panose="020B0604020202020204" pitchFamily="34" charset="0"/>
              <a:buChar char="•"/>
              <a:defRPr/>
            </a:pPr>
            <a:r>
              <a:rPr kumimoji="0" lang="en-GB" sz="1400" b="0" i="0" u="none" strike="noStrike" kern="0" cap="none" spc="0" normalizeH="0" baseline="0" noProof="0" dirty="0">
                <a:ln>
                  <a:noFill/>
                </a:ln>
                <a:solidFill>
                  <a:srgbClr val="FFFFFF"/>
                </a:solidFill>
                <a:effectLst/>
                <a:uLnTx/>
                <a:uFillTx/>
                <a:latin typeface="Arial"/>
                <a:ea typeface="+mn-ea"/>
                <a:cs typeface="Arial"/>
                <a:sym typeface="Arial"/>
              </a:rPr>
              <a:t>The Greater London Authority (GLA) Public Health, GLA City Intelligence Unit, Office for Health Improvement and Disparities (OHID), NHSE and the Institute of Health Equity (IHE), collaboratively produced this report on housing in London.</a:t>
            </a:r>
            <a:endParaRPr lang="en-GB" sz="1400" b="0" i="0" u="none" strike="noStrike" kern="0" cap="none" spc="0" normalizeH="0" baseline="0" noProof="0" dirty="0">
              <a:ln>
                <a:noFill/>
              </a:ln>
              <a:solidFill>
                <a:srgbClr val="FFFFFF"/>
              </a:solidFill>
              <a:effectLst/>
              <a:uLnTx/>
              <a:uFillTx/>
              <a:latin typeface="Arial"/>
              <a:cs typeface="Arial"/>
            </a:endParaRPr>
          </a:p>
          <a:p>
            <a:pPr marL="285750" indent="-285750">
              <a:buFont typeface="Arial" panose="020B0604020202020204" pitchFamily="34" charset="0"/>
              <a:buChar char="•"/>
              <a:defRPr/>
            </a:pPr>
            <a:r>
              <a:rPr lang="en-GB" sz="1400" kern="0" dirty="0">
                <a:solidFill>
                  <a:srgbClr val="FFFFFF"/>
                </a:solidFill>
                <a:latin typeface="Arial"/>
                <a:cs typeface="Arial"/>
                <a:sym typeface="Arial"/>
              </a:rPr>
              <a:t>Whilst this report draws together datasets </a:t>
            </a:r>
            <a:r>
              <a:rPr lang="en-GB" sz="1400" kern="0" dirty="0">
                <a:solidFill>
                  <a:srgbClr val="FFFFFF"/>
                </a:solidFill>
                <a:cs typeface="Arial"/>
                <a:sym typeface="Arial"/>
              </a:rPr>
              <a:t>from various sources, our thanks go to the GLA Housing and Land team who undertook the vast majority of the data analysis included for the 2022 report ‘</a:t>
            </a:r>
            <a:r>
              <a:rPr lang="en-GB" sz="1400" kern="0" dirty="0">
                <a:solidFill>
                  <a:schemeClr val="bg1"/>
                </a:solidFill>
                <a:cs typeface="Arial"/>
                <a:sym typeface="Arial"/>
                <a:hlinkClick r:id="rId6">
                  <a:extLst>
                    <a:ext uri="{A12FA001-AC4F-418D-AE19-62706E023703}">
                      <ahyp:hlinkClr xmlns:ahyp="http://schemas.microsoft.com/office/drawing/2018/hyperlinkcolor" val="tx"/>
                    </a:ext>
                  </a:extLst>
                </a:hlinkClick>
              </a:rPr>
              <a:t>Housing in London</a:t>
            </a:r>
            <a:r>
              <a:rPr lang="en-GB" sz="1400" kern="0" dirty="0">
                <a:solidFill>
                  <a:srgbClr val="FFFFFF"/>
                </a:solidFill>
                <a:cs typeface="Arial"/>
                <a:sym typeface="Arial"/>
              </a:rPr>
              <a:t>’, which summarises key patterns and trends across a range of topics relevant to housing in the capital and is updated annually.</a:t>
            </a:r>
            <a:endParaRPr lang="en-GB" sz="1400" kern="0" dirty="0">
              <a:solidFill>
                <a:srgbClr val="FFFFFF"/>
              </a:solidFill>
              <a:cs typeface="Arial"/>
            </a:endParaRPr>
          </a:p>
          <a:p>
            <a:pPr marL="285750" indent="-285750">
              <a:buFont typeface="Arial" panose="020B0604020202020204" pitchFamily="34" charset="0"/>
              <a:buChar char="•"/>
              <a:defRPr/>
            </a:pPr>
            <a:r>
              <a:rPr lang="en-GB" sz="1400" kern="0" dirty="0">
                <a:solidFill>
                  <a:srgbClr val="FFFFFF"/>
                </a:solidFill>
                <a:cs typeface="Arial"/>
                <a:sym typeface="Arial"/>
              </a:rPr>
              <a:t>The structure of the deck mirrors the accompanying IHE </a:t>
            </a:r>
            <a:r>
              <a:rPr lang="en-GB" sz="1400" kern="0" dirty="0">
                <a:solidFill>
                  <a:schemeClr val="bg1"/>
                </a:solidFill>
                <a:cs typeface="Arial"/>
                <a:sym typeface="Arial"/>
                <a:hlinkClick r:id="rId4">
                  <a:extLst>
                    <a:ext uri="{A12FA001-AC4F-418D-AE19-62706E023703}">
                      <ahyp:hlinkClr xmlns:ahyp="http://schemas.microsoft.com/office/drawing/2018/hyperlinkcolor" val="tx"/>
                    </a:ext>
                  </a:extLst>
                </a:hlinkClick>
              </a:rPr>
              <a:t>Evidence Review on Housing and Health Inequalities</a:t>
            </a:r>
            <a:r>
              <a:rPr lang="en-GB" sz="1400" kern="0" dirty="0">
                <a:solidFill>
                  <a:srgbClr val="FFFFFF"/>
                </a:solidFill>
                <a:cs typeface="Arial"/>
                <a:sym typeface="Arial"/>
              </a:rPr>
              <a:t>; overviewing current context, housing quality, security, and affordability.</a:t>
            </a:r>
            <a:endParaRPr lang="en-US" sz="1400" kern="0" dirty="0">
              <a:solidFill>
                <a:srgbClr val="FFFFFF"/>
              </a:solidFill>
              <a:latin typeface="Arial"/>
              <a:cs typeface="Arial"/>
              <a:sym typeface="Arial"/>
            </a:endParaRPr>
          </a:p>
          <a:p>
            <a:pPr marL="285750" indent="-285750">
              <a:buFont typeface="Arial" panose="020B0604020202020204" pitchFamily="34" charset="0"/>
              <a:buChar char="•"/>
              <a:defRPr/>
            </a:pPr>
            <a:r>
              <a:rPr lang="en-GB" sz="1400" kern="0" dirty="0">
                <a:solidFill>
                  <a:srgbClr val="FFFFFF"/>
                </a:solidFill>
                <a:latin typeface="Arial"/>
                <a:cs typeface="Arial"/>
                <a:sym typeface="Arial"/>
              </a:rPr>
              <a:t>The</a:t>
            </a:r>
            <a:r>
              <a:rPr kumimoji="0" lang="en-GB" sz="1400" i="0" u="none" strike="noStrike" kern="0" cap="none" spc="0" normalizeH="0" baseline="0" noProof="0" dirty="0">
                <a:ln>
                  <a:noFill/>
                </a:ln>
                <a:solidFill>
                  <a:srgbClr val="FFFFFF"/>
                </a:solidFill>
                <a:effectLst/>
                <a:uLnTx/>
                <a:uFillTx/>
                <a:latin typeface="Arial"/>
                <a:ea typeface="+mn-ea"/>
                <a:cs typeface="Arial"/>
                <a:sym typeface="Arial"/>
              </a:rPr>
              <a:t> sources of data included have been identified from existing data in public domain and cover a range of </a:t>
            </a:r>
            <a:r>
              <a:rPr lang="en-GB" sz="1400" kern="0" dirty="0">
                <a:solidFill>
                  <a:srgbClr val="FFFFFF"/>
                </a:solidFill>
                <a:latin typeface="Arial"/>
                <a:cs typeface="Arial"/>
                <a:sym typeface="Arial"/>
              </a:rPr>
              <a:t>key housing issues, with </a:t>
            </a:r>
            <a:r>
              <a:rPr kumimoji="0" lang="en-GB" sz="1400" i="0" u="none" strike="noStrike" kern="0" cap="none" spc="0" normalizeH="0" baseline="0" noProof="0" dirty="0">
                <a:ln>
                  <a:noFill/>
                </a:ln>
                <a:solidFill>
                  <a:srgbClr val="FFFFFF"/>
                </a:solidFill>
                <a:effectLst/>
                <a:uLnTx/>
                <a:uFillTx/>
                <a:latin typeface="Arial"/>
                <a:ea typeface="+mn-ea"/>
                <a:cs typeface="Arial"/>
                <a:sym typeface="Arial"/>
              </a:rPr>
              <a:t>potential to provide a platform for more in-depth work</a:t>
            </a:r>
            <a:r>
              <a:rPr lang="en-GB" sz="1400" kern="0" dirty="0">
                <a:solidFill>
                  <a:srgbClr val="FFFFFF"/>
                </a:solidFill>
                <a:latin typeface="Arial"/>
                <a:cs typeface="Arial"/>
                <a:sym typeface="Arial"/>
              </a:rPr>
              <a:t>.</a:t>
            </a:r>
            <a:endParaRPr lang="en-GB" sz="1400" i="0" u="none" strike="noStrike" kern="0" cap="none" spc="0" normalizeH="0" baseline="0" noProof="0" dirty="0">
              <a:ln>
                <a:noFill/>
              </a:ln>
              <a:solidFill>
                <a:srgbClr val="FFFFFF"/>
              </a:solidFill>
              <a:effectLst/>
              <a:uLnTx/>
              <a:uFillTx/>
              <a:latin typeface="Arial"/>
              <a:cs typeface="Arial"/>
            </a:endParaRPr>
          </a:p>
          <a:p>
            <a:pPr>
              <a:defRPr/>
            </a:pPr>
            <a:endParaRPr lang="en-GB" sz="1400" b="0" i="0" u="none" strike="noStrike" kern="0" cap="none" spc="0" normalizeH="0" baseline="0" noProof="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567643170"/>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353D42"/>
        </a:solidFill>
        <a:effectLst/>
      </p:bgPr>
    </p:bg>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7AAB6C6E-E5E6-3747-A5CC-5FDF0D368A38}"/>
              </a:ext>
            </a:extLst>
          </p:cNvPr>
          <p:cNvSpPr>
            <a:spLocks noGrp="1"/>
          </p:cNvSpPr>
          <p:nvPr>
            <p:ph type="title"/>
          </p:nvPr>
        </p:nvSpPr>
        <p:spPr>
          <a:xfrm>
            <a:off x="622988" y="710721"/>
            <a:ext cx="10751768" cy="507791"/>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a:solidFill>
                  <a:schemeClr val="bg1"/>
                </a:solidFill>
                <a:latin typeface="Arial" panose="020B0604020202020204" pitchFamily="34" charset="0"/>
                <a:ea typeface="Aktiv Grotesk" panose="020B0504020202020204" pitchFamily="34" charset="0"/>
                <a:cs typeface="Arial" panose="020B0604020202020204" pitchFamily="34" charset="0"/>
              </a:rPr>
              <a:t>CONTENT NAVIGATOR</a:t>
            </a:r>
          </a:p>
        </p:txBody>
      </p:sp>
      <p:cxnSp>
        <p:nvCxnSpPr>
          <p:cNvPr id="11" name="Straight Connector 10">
            <a:extLst>
              <a:ext uri="{FF2B5EF4-FFF2-40B4-BE49-F238E27FC236}">
                <a16:creationId xmlns:a16="http://schemas.microsoft.com/office/drawing/2014/main" id="{81595837-1FDF-8444-AA75-893C661313DC}"/>
              </a:ext>
            </a:extLst>
          </p:cNvPr>
          <p:cNvCxnSpPr>
            <a:cxnSpLocks/>
          </p:cNvCxnSpPr>
          <p:nvPr/>
        </p:nvCxnSpPr>
        <p:spPr>
          <a:xfrm>
            <a:off x="622988" y="1529305"/>
            <a:ext cx="10946001" cy="0"/>
          </a:xfrm>
          <a:prstGeom prst="line">
            <a:avLst/>
          </a:prstGeom>
          <a:ln w="25400">
            <a:solidFill>
              <a:schemeClr val="bg1"/>
            </a:solidFill>
            <a:tailEnd type="none"/>
          </a:ln>
        </p:spPr>
        <p:style>
          <a:lnRef idx="1">
            <a:schemeClr val="accent2"/>
          </a:lnRef>
          <a:fillRef idx="0">
            <a:schemeClr val="accent2"/>
          </a:fillRef>
          <a:effectRef idx="0">
            <a:schemeClr val="accent2"/>
          </a:effectRef>
          <a:fontRef idx="minor">
            <a:schemeClr val="tx1"/>
          </a:fontRef>
        </p:style>
      </p:cxnSp>
      <p:sp>
        <p:nvSpPr>
          <p:cNvPr id="12" name="Text Placeholder 5">
            <a:extLst>
              <a:ext uri="{FF2B5EF4-FFF2-40B4-BE49-F238E27FC236}">
                <a16:creationId xmlns:a16="http://schemas.microsoft.com/office/drawing/2014/main" id="{9C7DABF5-93FB-7040-AF5C-8F118992CC08}"/>
              </a:ext>
            </a:extLst>
          </p:cNvPr>
          <p:cNvSpPr txBox="1">
            <a:spLocks/>
          </p:cNvSpPr>
          <p:nvPr/>
        </p:nvSpPr>
        <p:spPr>
          <a:xfrm>
            <a:off x="623010" y="1752536"/>
            <a:ext cx="5320577" cy="360934"/>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Text Placeholder 5">
            <a:extLst>
              <a:ext uri="{FF2B5EF4-FFF2-40B4-BE49-F238E27FC236}">
                <a16:creationId xmlns:a16="http://schemas.microsoft.com/office/drawing/2014/main" id="{728707B4-BA8E-9146-AB82-8B671E220E43}"/>
              </a:ext>
            </a:extLst>
          </p:cNvPr>
          <p:cNvSpPr txBox="1">
            <a:spLocks/>
          </p:cNvSpPr>
          <p:nvPr/>
        </p:nvSpPr>
        <p:spPr>
          <a:xfrm>
            <a:off x="6237766" y="1734731"/>
            <a:ext cx="5331223" cy="356488"/>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n-GB" sz="1600" b="1" i="0" u="none" strike="noStrike" kern="1200" cap="none" spc="0" normalizeH="0" baseline="0" noProof="0">
              <a:ln>
                <a:noFill/>
              </a:ln>
              <a:solidFill>
                <a:srgbClr val="FFFFFF"/>
              </a:solidFill>
              <a:effectLst/>
              <a:uLnTx/>
              <a:uFillTx/>
              <a:latin typeface="Arial" panose="020B0604020202020204" pitchFamily="34" charset="0"/>
              <a:ea typeface="Aktiv Grotesk" panose="020B05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85C383E3-9E71-E74D-9016-0B4EAB7F2098}"/>
              </a:ext>
            </a:extLst>
          </p:cNvPr>
          <p:cNvCxnSpPr>
            <a:cxnSpLocks/>
          </p:cNvCxnSpPr>
          <p:nvPr/>
        </p:nvCxnSpPr>
        <p:spPr>
          <a:xfrm>
            <a:off x="622992" y="2205015"/>
            <a:ext cx="5320599" cy="0"/>
          </a:xfrm>
          <a:prstGeom prst="line">
            <a:avLst/>
          </a:prstGeom>
          <a:ln w="12700">
            <a:solidFill>
              <a:schemeClr val="bg1"/>
            </a:solidFill>
            <a:tailEnd type="none"/>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AF1CEEC7-A434-1F44-BA6B-286BFF8F9BFA}"/>
              </a:ext>
            </a:extLst>
          </p:cNvPr>
          <p:cNvCxnSpPr>
            <a:cxnSpLocks/>
          </p:cNvCxnSpPr>
          <p:nvPr/>
        </p:nvCxnSpPr>
        <p:spPr>
          <a:xfrm>
            <a:off x="6248400" y="2205015"/>
            <a:ext cx="5320599" cy="0"/>
          </a:xfrm>
          <a:prstGeom prst="line">
            <a:avLst/>
          </a:prstGeom>
          <a:ln w="12700">
            <a:solidFill>
              <a:schemeClr val="bg1"/>
            </a:solidFill>
            <a:tailEnd type="none"/>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E4A02656-0CFA-B741-9A68-ECBED6CC7AA1}"/>
              </a:ext>
            </a:extLst>
          </p:cNvPr>
          <p:cNvSpPr txBox="1"/>
          <p:nvPr/>
        </p:nvSpPr>
        <p:spPr bwMode="gray">
          <a:xfrm>
            <a:off x="622988" y="2369302"/>
            <a:ext cx="10828703" cy="3145933"/>
          </a:xfrm>
          <a:prstGeom prst="rect">
            <a:avLst/>
          </a:prstGeom>
          <a:noFill/>
        </p:spPr>
        <p:txBody>
          <a:bodyPr wrap="square" lIns="0" tIns="0" rIns="0" bIns="0" rtlCol="0" anchor="t">
            <a:noAutofit/>
          </a:bodyPr>
          <a:lstStyle/>
          <a:p>
            <a:pPr marL="285750" indent="-285750">
              <a:buFont typeface="Arial"/>
              <a:buChar char="•"/>
              <a:defRPr/>
            </a:pPr>
            <a:r>
              <a:rPr lang="en-GB" sz="1400" kern="0">
                <a:solidFill>
                  <a:srgbClr val="FFFFFF"/>
                </a:solidFill>
                <a:latin typeface="Arial"/>
                <a:cs typeface="Arial"/>
              </a:rPr>
              <a:t>PART 1: </a:t>
            </a:r>
            <a:r>
              <a:rPr lang="en-GB" sz="1400" u="sng" kern="0">
                <a:solidFill>
                  <a:schemeClr val="tx2">
                    <a:lumMod val="20000"/>
                    <a:lumOff val="80000"/>
                  </a:schemeClr>
                </a:solidFill>
                <a:latin typeface="Arial"/>
                <a:cs typeface="Arial"/>
                <a:hlinkClick r:id="rId3" action="ppaction://hlinksldjump">
                  <a:extLst>
                    <a:ext uri="{A12FA001-AC4F-418D-AE19-62706E023703}">
                      <ahyp:hlinkClr xmlns:ahyp="http://schemas.microsoft.com/office/drawing/2018/hyperlinkcolor" val="tx"/>
                    </a:ext>
                  </a:extLst>
                </a:hlinkClick>
              </a:rPr>
              <a:t>The Context in London</a:t>
            </a:r>
            <a:r>
              <a:rPr lang="en-GB" sz="1400" kern="0">
                <a:solidFill>
                  <a:srgbClr val="FFFFFF"/>
                </a:solidFill>
                <a:latin typeface="Arial"/>
                <a:cs typeface="Arial"/>
              </a:rPr>
              <a:t>: The impact of housing on health inequalities, and the tenure and population profile of London</a:t>
            </a:r>
            <a:endParaRPr lang="en-GB" sz="1400" i="0" u="none" strike="noStrike" kern="0" cap="none" spc="0" normalizeH="0" baseline="0" noProof="0">
              <a:ln>
                <a:noFill/>
              </a:ln>
              <a:solidFill>
                <a:srgbClr val="FFFFFF"/>
              </a:solidFill>
              <a:effectLst/>
              <a:uLnTx/>
              <a:uFillTx/>
              <a:latin typeface="Arial"/>
              <a:cs typeface="Arial"/>
            </a:endParaRPr>
          </a:p>
          <a:p>
            <a:pPr marL="285750" indent="-285750">
              <a:buFont typeface="Arial"/>
              <a:buChar char="•"/>
              <a:defRPr/>
            </a:pPr>
            <a:endParaRPr lang="en-GB" sz="1400" kern="0">
              <a:solidFill>
                <a:srgbClr val="FFFFFF"/>
              </a:solidFill>
              <a:latin typeface="Arial"/>
              <a:cs typeface="Arial"/>
            </a:endParaRPr>
          </a:p>
          <a:p>
            <a:pPr marL="285750" indent="-285750">
              <a:buFont typeface="Arial"/>
              <a:buChar char="•"/>
              <a:defRPr/>
            </a:pPr>
            <a:r>
              <a:rPr lang="en-GB" sz="1400" kern="0">
                <a:solidFill>
                  <a:srgbClr val="FFFFFF"/>
                </a:solidFill>
                <a:latin typeface="Arial"/>
                <a:cs typeface="Arial"/>
              </a:rPr>
              <a:t>PART 2: </a:t>
            </a:r>
            <a:r>
              <a:rPr lang="en-GB" sz="1400" u="sng" kern="0">
                <a:solidFill>
                  <a:schemeClr val="tx2">
                    <a:lumMod val="20000"/>
                    <a:lumOff val="80000"/>
                  </a:schemeClr>
                </a:solidFill>
                <a:latin typeface="Arial"/>
                <a:cs typeface="Arial"/>
                <a:hlinkClick r:id="rId4" action="ppaction://hlinksldjump">
                  <a:extLst>
                    <a:ext uri="{A12FA001-AC4F-418D-AE19-62706E023703}">
                      <ahyp:hlinkClr xmlns:ahyp="http://schemas.microsoft.com/office/drawing/2018/hyperlinkcolor" val="tx"/>
                    </a:ext>
                  </a:extLst>
                </a:hlinkClick>
              </a:rPr>
              <a:t>Housing Quality</a:t>
            </a:r>
            <a:r>
              <a:rPr lang="en-GB" sz="1400" kern="0">
                <a:solidFill>
                  <a:srgbClr val="FFFFFF"/>
                </a:solidFill>
                <a:latin typeface="Arial"/>
                <a:cs typeface="Arial"/>
              </a:rPr>
              <a:t>: Inequalities in housing quality including overcrowding, fuel poverty and overheating risk</a:t>
            </a:r>
            <a:endParaRPr lang="en-GB" sz="1400" b="0" i="0" u="none" strike="noStrike" kern="0" cap="none" spc="0" normalizeH="0" baseline="0" noProof="0">
              <a:ln>
                <a:noFill/>
              </a:ln>
              <a:solidFill>
                <a:srgbClr val="FFFFFF"/>
              </a:solidFill>
              <a:effectLst/>
              <a:uLnTx/>
              <a:uFillTx/>
              <a:latin typeface="Arial"/>
              <a:cs typeface="Arial"/>
            </a:endParaRPr>
          </a:p>
          <a:p>
            <a:pPr marL="285750" indent="-285750">
              <a:buFont typeface="Arial"/>
              <a:buChar char="•"/>
              <a:defRPr/>
            </a:pPr>
            <a:endParaRPr lang="en-GB" sz="1400" kern="0">
              <a:solidFill>
                <a:srgbClr val="FFFFFF"/>
              </a:solidFill>
              <a:latin typeface="Arial"/>
              <a:cs typeface="Arial"/>
            </a:endParaRPr>
          </a:p>
          <a:p>
            <a:pPr marL="285750" indent="-285750">
              <a:buFont typeface="Arial"/>
              <a:buChar char="•"/>
              <a:defRPr/>
            </a:pPr>
            <a:r>
              <a:rPr lang="en-GB" sz="1400" kern="0">
                <a:solidFill>
                  <a:srgbClr val="FFFFFF"/>
                </a:solidFill>
                <a:latin typeface="Arial"/>
                <a:cs typeface="Arial"/>
              </a:rPr>
              <a:t>PART 3: </a:t>
            </a:r>
            <a:r>
              <a:rPr lang="en-GB" sz="1400" u="sng" kern="0">
                <a:solidFill>
                  <a:schemeClr val="tx2">
                    <a:lumMod val="20000"/>
                    <a:lumOff val="80000"/>
                  </a:schemeClr>
                </a:solidFill>
                <a:latin typeface="Arial"/>
                <a:cs typeface="Arial"/>
                <a:hlinkClick r:id="rId5" action="ppaction://hlinksldjump">
                  <a:extLst>
                    <a:ext uri="{A12FA001-AC4F-418D-AE19-62706E023703}">
                      <ahyp:hlinkClr xmlns:ahyp="http://schemas.microsoft.com/office/drawing/2018/hyperlinkcolor" val="tx"/>
                    </a:ext>
                  </a:extLst>
                </a:hlinkClick>
              </a:rPr>
              <a:t>Housing Security</a:t>
            </a:r>
            <a:r>
              <a:rPr lang="en-GB" sz="1400" kern="0">
                <a:solidFill>
                  <a:srgbClr val="FFFFFF"/>
                </a:solidFill>
                <a:latin typeface="Arial"/>
                <a:cs typeface="Arial"/>
              </a:rPr>
              <a:t>: Rates of homelessness and housing insecurity</a:t>
            </a:r>
            <a:endParaRPr lang="en-GB" sz="1400" b="0" i="0" u="none" strike="noStrike" kern="0" cap="none" spc="0" normalizeH="0" baseline="0" noProof="0">
              <a:ln>
                <a:noFill/>
              </a:ln>
              <a:solidFill>
                <a:srgbClr val="FFFFFF"/>
              </a:solidFill>
              <a:effectLst/>
              <a:uLnTx/>
              <a:uFillTx/>
              <a:latin typeface="Arial"/>
              <a:cs typeface="Arial"/>
            </a:endParaRPr>
          </a:p>
          <a:p>
            <a:pPr marL="285750" indent="-285750">
              <a:buFont typeface="Arial"/>
              <a:buChar char="•"/>
              <a:defRPr/>
            </a:pPr>
            <a:endParaRPr lang="en-GB" sz="1400" kern="0">
              <a:solidFill>
                <a:srgbClr val="FFFFFF"/>
              </a:solidFill>
              <a:latin typeface="Arial"/>
              <a:cs typeface="Arial"/>
            </a:endParaRPr>
          </a:p>
          <a:p>
            <a:pPr marL="285750" indent="-285750">
              <a:buFont typeface="Arial"/>
              <a:buChar char="•"/>
              <a:defRPr/>
            </a:pPr>
            <a:r>
              <a:rPr lang="en-GB" sz="1400" kern="0">
                <a:solidFill>
                  <a:srgbClr val="FFFFFF"/>
                </a:solidFill>
                <a:latin typeface="Arial"/>
                <a:cs typeface="Arial"/>
              </a:rPr>
              <a:t>PART 4: </a:t>
            </a:r>
            <a:r>
              <a:rPr lang="en-GB" sz="1400" u="sng" kern="0">
                <a:solidFill>
                  <a:schemeClr val="tx2">
                    <a:lumMod val="20000"/>
                    <a:lumOff val="80000"/>
                  </a:schemeClr>
                </a:solidFill>
                <a:latin typeface="Arial"/>
                <a:cs typeface="Arial"/>
                <a:hlinkClick r:id="rId6" action="ppaction://hlinksldjump">
                  <a:extLst>
                    <a:ext uri="{A12FA001-AC4F-418D-AE19-62706E023703}">
                      <ahyp:hlinkClr xmlns:ahyp="http://schemas.microsoft.com/office/drawing/2018/hyperlinkcolor" val="tx"/>
                    </a:ext>
                  </a:extLst>
                </a:hlinkClick>
              </a:rPr>
              <a:t>Affordable homes</a:t>
            </a:r>
            <a:r>
              <a:rPr lang="en-GB" sz="1400" kern="0">
                <a:solidFill>
                  <a:srgbClr val="FFFFFF"/>
                </a:solidFill>
                <a:latin typeface="Arial"/>
                <a:cs typeface="Arial"/>
              </a:rPr>
              <a:t>: Increased costs, inequalities in affordability, and increased welfare benefits</a:t>
            </a:r>
            <a:endParaRPr lang="en-GB" sz="1400" b="0" i="0" u="none" strike="noStrike" kern="0" cap="none" spc="0" normalizeH="0" baseline="0" noProof="0">
              <a:ln>
                <a:noFill/>
              </a:ln>
              <a:solidFill>
                <a:srgbClr val="FFFFFF"/>
              </a:solidFill>
              <a:effectLst/>
              <a:uLnTx/>
              <a:uFillTx/>
              <a:latin typeface="Arial"/>
              <a:cs typeface="Arial"/>
            </a:endParaRPr>
          </a:p>
          <a:p>
            <a:pPr marL="285750" indent="-285750">
              <a:buFont typeface="Arial"/>
              <a:buChar char="•"/>
              <a:defRPr/>
            </a:pPr>
            <a:endParaRPr lang="en-GB" sz="1400" kern="0">
              <a:solidFill>
                <a:srgbClr val="FFFFFF"/>
              </a:solidFill>
              <a:latin typeface="Arial"/>
              <a:cs typeface="Arial"/>
            </a:endParaRPr>
          </a:p>
          <a:p>
            <a:pPr marL="285750" indent="-285750">
              <a:buFont typeface="Arial"/>
              <a:buChar char="•"/>
              <a:defRPr/>
            </a:pPr>
            <a:r>
              <a:rPr lang="en-GB" sz="1400" kern="0">
                <a:solidFill>
                  <a:srgbClr val="FFFFFF"/>
                </a:solidFill>
                <a:latin typeface="Arial"/>
                <a:cs typeface="Arial"/>
              </a:rPr>
              <a:t>PART 5: </a:t>
            </a:r>
            <a:r>
              <a:rPr lang="en-GB" sz="1400" u="sng" kern="0">
                <a:solidFill>
                  <a:schemeClr val="tx2">
                    <a:lumMod val="20000"/>
                    <a:lumOff val="80000"/>
                  </a:schemeClr>
                </a:solidFill>
                <a:latin typeface="Arial"/>
                <a:cs typeface="Arial"/>
                <a:hlinkClick r:id="rId7" action="ppaction://hlinksldjump">
                  <a:extLst>
                    <a:ext uri="{A12FA001-AC4F-418D-AE19-62706E023703}">
                      <ahyp:hlinkClr xmlns:ahyp="http://schemas.microsoft.com/office/drawing/2018/hyperlinkcolor" val="tx"/>
                    </a:ext>
                  </a:extLst>
                </a:hlinkClick>
              </a:rPr>
              <a:t>Gaps and limitations in available data</a:t>
            </a:r>
            <a:r>
              <a:rPr lang="en-GB" sz="1400" kern="0">
                <a:solidFill>
                  <a:srgbClr val="FFFFFF"/>
                </a:solidFill>
                <a:latin typeface="Arial"/>
                <a:cs typeface="Arial"/>
              </a:rPr>
              <a:t>: gaps in the data that would support improved monitoring of impacts of housing on health in London</a:t>
            </a:r>
            <a:endParaRPr lang="en-GB" sz="1400" b="0" i="0" u="none" strike="noStrike" kern="0" cap="none" spc="0" normalizeH="0" baseline="0" noProof="0">
              <a:ln>
                <a:noFill/>
              </a:ln>
              <a:solidFill>
                <a:srgbClr val="FFFFFF"/>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a:ln>
                <a:noFill/>
              </a:ln>
              <a:solidFill>
                <a:srgbClr val="FFFFFF"/>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a:ln>
                <a:noFill/>
              </a:ln>
              <a:solidFill>
                <a:srgbClr val="FFFFFF"/>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a:ln>
                <a:noFill/>
              </a:ln>
              <a:solidFill>
                <a:srgbClr val="FFFFFF"/>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a:ln>
                <a:noFill/>
              </a:ln>
              <a:solidFill>
                <a:srgbClr val="FFFFFF"/>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a:ln>
                <a:noFill/>
              </a:ln>
              <a:solidFill>
                <a:srgbClr val="FFFFFF"/>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a:ln>
                <a:noFill/>
              </a:ln>
              <a:solidFill>
                <a:srgbClr val="FFFFFF"/>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a:ln>
                <a:noFill/>
              </a:ln>
              <a:solidFill>
                <a:srgbClr val="FFFFFF"/>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i="0" u="none" strike="noStrike" kern="0" cap="none" spc="0" normalizeH="0" baseline="0" noProof="0">
              <a:ln>
                <a:noFill/>
              </a:ln>
              <a:solidFill>
                <a:srgbClr val="FFFFFF"/>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i="0" u="none" strike="noStrike" kern="0" cap="none" spc="0" normalizeH="0" baseline="0" noProof="0">
              <a:ln>
                <a:noFill/>
              </a:ln>
              <a:solidFill>
                <a:srgbClr val="FFFFFF"/>
              </a:solidFill>
              <a:effectLst/>
              <a:uLnTx/>
              <a:uFillTx/>
              <a:latin typeface="Arial"/>
              <a:cs typeface="Arial"/>
            </a:endParaRPr>
          </a:p>
          <a:p>
            <a:pPr marL="285750" indent="-285750">
              <a:buFont typeface="Arial" panose="020B0604020202020204" pitchFamily="34" charset="0"/>
              <a:buChar char="•"/>
              <a:defRPr/>
            </a:pPr>
            <a:endParaRPr lang="en-GB" sz="1400" kern="0">
              <a:solidFill>
                <a:srgbClr val="FFFFFF"/>
              </a:solidFill>
              <a:latin typeface="Arial"/>
              <a:cs typeface="Arial"/>
            </a:endParaRPr>
          </a:p>
          <a:p>
            <a:pPr marL="285750" indent="-285750">
              <a:buFont typeface="Arial" panose="020B0604020202020204" pitchFamily="34" charset="0"/>
              <a:buChar char="•"/>
              <a:defRPr/>
            </a:pPr>
            <a:endParaRPr lang="en-GB" sz="1400" kern="0">
              <a:solidFill>
                <a:srgbClr val="FFFFFF"/>
              </a:solidFill>
              <a:latin typeface="Arial"/>
              <a:cs typeface="Arial"/>
            </a:endParaRPr>
          </a:p>
          <a:p>
            <a:pPr>
              <a:buFont typeface="Arial"/>
              <a:defRPr/>
            </a:pPr>
            <a:endParaRPr lang="en-GB" sz="1400" kern="0">
              <a:solidFill>
                <a:srgbClr val="FFFFFF"/>
              </a:solidFill>
              <a:latin typeface="Arial"/>
              <a:cs typeface="Arial"/>
            </a:endParaRPr>
          </a:p>
          <a:p>
            <a:pPr>
              <a:defRPr/>
            </a:pPr>
            <a:endParaRPr lang="en-GB" sz="1400" kern="0">
              <a:solidFill>
                <a:srgbClr val="FFFFFF"/>
              </a:solidFill>
              <a:latin typeface="Arial"/>
              <a:cs typeface="Arial"/>
            </a:endParaRPr>
          </a:p>
        </p:txBody>
      </p:sp>
    </p:spTree>
    <p:extLst>
      <p:ext uri="{BB962C8B-B14F-4D97-AF65-F5344CB8AC3E}">
        <p14:creationId xmlns:p14="http://schemas.microsoft.com/office/powerpoint/2010/main" val="1275913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353D42"/>
        </a:solidFill>
        <a:effectLst/>
      </p:bgPr>
    </p:bg>
    <p:spTree>
      <p:nvGrpSpPr>
        <p:cNvPr id="1" name="Shape 237"/>
        <p:cNvGrpSpPr/>
        <p:nvPr/>
      </p:nvGrpSpPr>
      <p:grpSpPr>
        <a:xfrm>
          <a:off x="0" y="0"/>
          <a:ext cx="0" cy="0"/>
          <a:chOff x="0" y="0"/>
          <a:chExt cx="0" cy="0"/>
        </a:xfrm>
      </p:grpSpPr>
      <p:sp>
        <p:nvSpPr>
          <p:cNvPr id="238" name="Google Shape;238;p2"/>
          <p:cNvSpPr txBox="1">
            <a:spLocks noGrp="1"/>
          </p:cNvSpPr>
          <p:nvPr>
            <p:ph type="title"/>
          </p:nvPr>
        </p:nvSpPr>
        <p:spPr>
          <a:xfrm>
            <a:off x="986467" y="2556741"/>
            <a:ext cx="10626063" cy="507791"/>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chemeClr val="lt1"/>
              </a:buClr>
              <a:buSzPts val="3000"/>
              <a:buFont typeface="Arial"/>
              <a:buNone/>
            </a:pPr>
            <a:r>
              <a:rPr lang="en-GB" sz="3000" spc="190">
                <a:solidFill>
                  <a:schemeClr val="lt1"/>
                </a:solidFill>
                <a:latin typeface="Arial"/>
                <a:ea typeface="Arial"/>
                <a:cs typeface="Arial"/>
                <a:sym typeface="Arial"/>
              </a:rPr>
              <a:t>PART 1: THE CONTEXT IN LONDON</a:t>
            </a:r>
            <a:endParaRPr sz="3000" spc="190">
              <a:solidFill>
                <a:schemeClr val="lt1"/>
              </a:solidFill>
              <a:latin typeface="Arial"/>
              <a:ea typeface="Arial"/>
              <a:cs typeface="Arial"/>
              <a:sym typeface="Arial"/>
            </a:endParaRPr>
          </a:p>
        </p:txBody>
      </p:sp>
      <p:sp>
        <p:nvSpPr>
          <p:cNvPr id="240" name="Google Shape;240;p2"/>
          <p:cNvSpPr txBox="1">
            <a:spLocks noGrp="1"/>
          </p:cNvSpPr>
          <p:nvPr>
            <p:ph type="body" idx="2"/>
          </p:nvPr>
        </p:nvSpPr>
        <p:spPr>
          <a:xfrm>
            <a:off x="666542" y="3577885"/>
            <a:ext cx="10945985" cy="267417"/>
          </a:xfrm>
          <a:prstGeom prst="rect">
            <a:avLst/>
          </a:prstGeom>
          <a:noFill/>
          <a:ln>
            <a:noFill/>
          </a:ln>
        </p:spPr>
        <p:txBody>
          <a:bodyPr spcFirstLastPara="1" wrap="square" lIns="0" tIns="0" rIns="0" bIns="0" anchor="t" anchorCtr="0">
            <a:noAutofit/>
          </a:bodyPr>
          <a:lstStyle/>
          <a:p>
            <a:pPr marL="0" indent="0">
              <a:buClr>
                <a:schemeClr val="lt1"/>
              </a:buClr>
            </a:pPr>
            <a:r>
              <a:rPr lang="en-GB" sz="2200" spc="-20">
                <a:solidFill>
                  <a:schemeClr val="lt1"/>
                </a:solidFill>
              </a:rPr>
              <a:t>IMPACTS ON HEALTH AND DEMOGRAPHIC OVERVIEW </a:t>
            </a:r>
            <a:endParaRPr sz="2200" spc="-20">
              <a:solidFill>
                <a:schemeClr val="lt1"/>
              </a:solidFill>
            </a:endParaRPr>
          </a:p>
        </p:txBody>
      </p:sp>
      <p:cxnSp>
        <p:nvCxnSpPr>
          <p:cNvPr id="242" name="Google Shape;242;p2"/>
          <p:cNvCxnSpPr/>
          <p:nvPr/>
        </p:nvCxnSpPr>
        <p:spPr>
          <a:xfrm>
            <a:off x="666543" y="4102177"/>
            <a:ext cx="10945999" cy="0"/>
          </a:xfrm>
          <a:prstGeom prst="straightConnector1">
            <a:avLst/>
          </a:prstGeom>
          <a:noFill/>
          <a:ln w="25400"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337494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576186" y="442580"/>
            <a:ext cx="11447485" cy="867890"/>
          </a:xfrm>
          <a:noFill/>
          <a:ln>
            <a:noFill/>
          </a:ln>
        </p:spPr>
        <p:style>
          <a:lnRef idx="2">
            <a:schemeClr val="dk1">
              <a:shade val="50000"/>
            </a:schemeClr>
          </a:lnRef>
          <a:fillRef idx="1">
            <a:schemeClr val="dk1"/>
          </a:fillRef>
          <a:effectRef idx="0">
            <a:schemeClr val="dk1"/>
          </a:effectRef>
          <a:fontRef idx="minor">
            <a:schemeClr val="lt1"/>
          </a:fontRef>
        </p:style>
        <p:txBody>
          <a:bodyPr wrap="square" anchor="t" anchorCtr="0">
            <a:spAutoFit/>
          </a:bodyPr>
          <a:lstStyle/>
          <a:p>
            <a:r>
              <a:rPr lang="en-US" spc="190">
                <a:solidFill>
                  <a:srgbClr val="353E43"/>
                </a:solidFill>
              </a:rPr>
              <a:t>HOUSING QUALITY, SECURITY AND AFFORDABILITY IMPACTS HEALTH THROUGHOUT THE LIFECOURSE</a:t>
            </a:r>
          </a:p>
        </p:txBody>
      </p:sp>
      <p:sp>
        <p:nvSpPr>
          <p:cNvPr id="2" name="Text Placeholder 5">
            <a:extLst>
              <a:ext uri="{FF2B5EF4-FFF2-40B4-BE49-F238E27FC236}">
                <a16:creationId xmlns:a16="http://schemas.microsoft.com/office/drawing/2014/main" id="{2BEB90ED-FB13-C2F2-304F-A9F90796CE09}"/>
              </a:ext>
            </a:extLst>
          </p:cNvPr>
          <p:cNvSpPr txBox="1">
            <a:spLocks/>
          </p:cNvSpPr>
          <p:nvPr/>
        </p:nvSpPr>
        <p:spPr>
          <a:xfrm>
            <a:off x="578876" y="1458524"/>
            <a:ext cx="10927839" cy="4703338"/>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400" dirty="0">
                <a:solidFill>
                  <a:srgbClr val="353E43"/>
                </a:solidFill>
                <a:latin typeface="Arial"/>
                <a:cs typeface="Arial"/>
              </a:rPr>
              <a:t>Housing plays a pivotal role in health throughout the life course in a myriad of ways.</a:t>
            </a:r>
            <a:r>
              <a:rPr lang="en-GB" sz="1400" b="0" dirty="0">
                <a:solidFill>
                  <a:srgbClr val="353E43"/>
                </a:solidFill>
                <a:latin typeface="Arial"/>
                <a:cs typeface="Arial"/>
              </a:rPr>
              <a:t> Housing quality, security and affordability are significant drivers of health inequalities, with minority ethnic groups, people experiencing deprivation, people with disabilities and long-term health conditions, groups facing social exclusion, and Inclusion Health* groups, at greater risk of the poor health outcomes associated with inadequate accommodation. As well as direct health impacts, housing also influences population health outcomes due to pressures on health services and systems. The health impacts of homelessness and poor housing are felt in A&amp;E departments across London, and a recent Building Research Establishment analysis found that the per annum cost to the NHS of poor housing in the capital is £114m.</a:t>
            </a:r>
            <a:r>
              <a:rPr lang="en-GB" sz="1400" b="0" baseline="30000" dirty="0">
                <a:solidFill>
                  <a:srgbClr val="353E43"/>
                </a:solidFill>
                <a:latin typeface="Arial"/>
                <a:cs typeface="Arial"/>
              </a:rPr>
              <a:t>1</a:t>
            </a:r>
            <a:r>
              <a:rPr lang="en-GB" sz="1400" b="0" dirty="0">
                <a:solidFill>
                  <a:srgbClr val="353E43"/>
                </a:solidFill>
                <a:latin typeface="Arial"/>
                <a:cs typeface="Arial"/>
              </a:rPr>
              <a:t> </a:t>
            </a:r>
            <a:endParaRPr lang="en-GB" dirty="0"/>
          </a:p>
          <a:p>
            <a:pPr marL="285750" indent="-285750">
              <a:buClr>
                <a:srgbClr val="000000"/>
              </a:buClr>
              <a:buChar char="•"/>
              <a:defRPr/>
            </a:pPr>
            <a:endParaRPr lang="en-GB" sz="1400" b="0">
              <a:solidFill>
                <a:srgbClr val="353E43"/>
              </a:solidFill>
            </a:endParaRPr>
          </a:p>
          <a:p>
            <a:pPr marL="285750" indent="-285750">
              <a:buClr>
                <a:srgbClr val="000000"/>
              </a:buClr>
              <a:buChar char="•"/>
              <a:defRPr/>
            </a:pPr>
            <a:endParaRPr lang="en-GB" sz="1400" b="0">
              <a:solidFill>
                <a:srgbClr val="353E43"/>
              </a:solidFill>
            </a:endParaRPr>
          </a:p>
        </p:txBody>
      </p:sp>
      <p:sp>
        <p:nvSpPr>
          <p:cNvPr id="3" name="Text Placeholder 5">
            <a:extLst>
              <a:ext uri="{FF2B5EF4-FFF2-40B4-BE49-F238E27FC236}">
                <a16:creationId xmlns:a16="http://schemas.microsoft.com/office/drawing/2014/main" id="{4B125C6B-7440-CE37-03CF-5145B8D3EB5F}"/>
              </a:ext>
            </a:extLst>
          </p:cNvPr>
          <p:cNvSpPr txBox="1">
            <a:spLocks/>
          </p:cNvSpPr>
          <p:nvPr/>
        </p:nvSpPr>
        <p:spPr>
          <a:xfrm>
            <a:off x="628779" y="2745925"/>
            <a:ext cx="5414016" cy="3600513"/>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GB" sz="1400" b="0">
              <a:solidFill>
                <a:srgbClr val="353E43"/>
              </a:solidFill>
              <a:latin typeface="Arial"/>
              <a:cs typeface="Arial"/>
            </a:endParaRPr>
          </a:p>
          <a:p>
            <a:pPr>
              <a:defRPr/>
            </a:pPr>
            <a:r>
              <a:rPr lang="en-GB" sz="1400">
                <a:solidFill>
                  <a:srgbClr val="353E43"/>
                </a:solidFill>
                <a:latin typeface="Arial"/>
                <a:cs typeface="Arial"/>
              </a:rPr>
              <a:t>Impacts of housing quality on health:</a:t>
            </a:r>
            <a:endParaRPr lang="en-US" sz="1400">
              <a:latin typeface="Arial"/>
              <a:cs typeface="Arial"/>
            </a:endParaRPr>
          </a:p>
          <a:p>
            <a:pPr marL="285750" indent="-285750">
              <a:buFont typeface="Arial,Sans-Serif"/>
              <a:buChar char="•"/>
              <a:defRPr/>
            </a:pPr>
            <a:r>
              <a:rPr lang="en-GB" sz="1400">
                <a:solidFill>
                  <a:srgbClr val="353E43"/>
                </a:solidFill>
                <a:latin typeface="Arial"/>
                <a:cs typeface="Arial"/>
              </a:rPr>
              <a:t>Overcrowding</a:t>
            </a:r>
            <a:r>
              <a:rPr lang="en-GB" sz="1400" b="0">
                <a:solidFill>
                  <a:srgbClr val="353E43"/>
                </a:solidFill>
                <a:latin typeface="Arial"/>
                <a:cs typeface="Arial"/>
              </a:rPr>
              <a:t> is linked to poor physical and mental health outcomes, including higher rates of infectious disease transmission, and higher levels of depression and stress. Living in an overcrowded home is associated with lower educational attainment for children.</a:t>
            </a:r>
            <a:endParaRPr lang="en-US" sz="1400" b="0">
              <a:latin typeface="Arial"/>
              <a:cs typeface="Arial"/>
            </a:endParaRPr>
          </a:p>
          <a:p>
            <a:pPr marL="285750" indent="-285750">
              <a:buFont typeface="Arial,Sans-Serif"/>
              <a:buChar char="•"/>
              <a:defRPr/>
            </a:pPr>
            <a:r>
              <a:rPr lang="en-GB" sz="1400">
                <a:solidFill>
                  <a:srgbClr val="353E43"/>
                </a:solidFill>
                <a:latin typeface="Arial"/>
                <a:cs typeface="Arial"/>
              </a:rPr>
              <a:t>Cold homes</a:t>
            </a:r>
            <a:r>
              <a:rPr lang="en-GB" sz="1400" b="0">
                <a:solidFill>
                  <a:srgbClr val="353E43"/>
                </a:solidFill>
                <a:latin typeface="Arial"/>
                <a:cs typeface="Arial"/>
              </a:rPr>
              <a:t> adversely affect child development, can cause and worsen respiratory conditions, cardiovascular diseases, poor mental health, dementia and hypothermia, and it is estimated that 1 in 5 excess winter deaths is due to cold homes.</a:t>
            </a:r>
            <a:endParaRPr lang="en-US" sz="1400" b="0">
              <a:latin typeface="Arial"/>
              <a:cs typeface="Arial"/>
            </a:endParaRPr>
          </a:p>
          <a:p>
            <a:pPr marL="285750" indent="-285750">
              <a:buFont typeface="Arial,Sans-Serif"/>
              <a:buChar char="•"/>
              <a:defRPr/>
            </a:pPr>
            <a:r>
              <a:rPr lang="en-GB" sz="1400">
                <a:solidFill>
                  <a:srgbClr val="353E43"/>
                </a:solidFill>
                <a:latin typeface="Arial"/>
                <a:cs typeface="Arial"/>
              </a:rPr>
              <a:t>Overheating</a:t>
            </a:r>
            <a:r>
              <a:rPr lang="en-GB" sz="1400" b="0">
                <a:solidFill>
                  <a:srgbClr val="353E43"/>
                </a:solidFill>
                <a:latin typeface="Arial"/>
                <a:cs typeface="Arial"/>
              </a:rPr>
              <a:t> increases strain on the cardiovascular and respiratory systems - which are the main causes of illness and death during a heatwave - and hyperthermia, heat exhaustion and heat stroke. Young children and the elderly are among the groups most vulnerable.</a:t>
            </a:r>
            <a:endParaRPr lang="en-US" sz="1400" b="0">
              <a:latin typeface="Arial"/>
              <a:cs typeface="Arial"/>
            </a:endParaRPr>
          </a:p>
          <a:p>
            <a:pPr>
              <a:defRPr/>
            </a:pPr>
            <a:endParaRPr lang="en-GB" sz="1400">
              <a:solidFill>
                <a:srgbClr val="353E43"/>
              </a:solidFill>
            </a:endParaRPr>
          </a:p>
          <a:p>
            <a:pPr marL="285750" indent="-285750">
              <a:buClr>
                <a:srgbClr val="000000"/>
              </a:buClr>
              <a:buChar char="•"/>
              <a:defRPr/>
            </a:pPr>
            <a:endParaRPr lang="en-GB" sz="1400">
              <a:solidFill>
                <a:srgbClr val="353E43"/>
              </a:solidFill>
            </a:endParaRPr>
          </a:p>
          <a:p>
            <a:pPr>
              <a:buClr>
                <a:srgbClr val="000000"/>
              </a:buClr>
              <a:defRPr/>
            </a:pPr>
            <a:endParaRPr lang="en-GB" sz="1400">
              <a:solidFill>
                <a:srgbClr val="353E43"/>
              </a:solidFill>
            </a:endParaRPr>
          </a:p>
          <a:p>
            <a:pPr>
              <a:buClr>
                <a:srgbClr val="000000"/>
              </a:buClr>
              <a:defRPr/>
            </a:pPr>
            <a:endParaRPr lang="en-GB" sz="1400" b="0">
              <a:solidFill>
                <a:srgbClr val="353E43"/>
              </a:solidFill>
            </a:endParaRPr>
          </a:p>
          <a:p>
            <a:pPr marL="285750" indent="-285750">
              <a:buClr>
                <a:srgbClr val="000000"/>
              </a:buClr>
              <a:buChar char="•"/>
              <a:defRPr/>
            </a:pPr>
            <a:endParaRPr lang="en-GB" sz="1400">
              <a:solidFill>
                <a:srgbClr val="353E43"/>
              </a:solidFill>
            </a:endParaRPr>
          </a:p>
          <a:p>
            <a:pPr marL="285750" indent="-285750">
              <a:buClr>
                <a:srgbClr val="000000"/>
              </a:buClr>
              <a:buChar char="•"/>
              <a:defRPr/>
            </a:pPr>
            <a:endParaRPr lang="en-GB" sz="1400" b="0">
              <a:solidFill>
                <a:srgbClr val="353E43"/>
              </a:solidFill>
            </a:endParaRPr>
          </a:p>
          <a:p>
            <a:pPr>
              <a:buClr>
                <a:srgbClr val="000000"/>
              </a:buClr>
              <a:defRPr/>
            </a:pPr>
            <a:endParaRPr lang="en-GB" sz="1400" b="0">
              <a:solidFill>
                <a:srgbClr val="353E43"/>
              </a:solidFill>
            </a:endParaRPr>
          </a:p>
          <a:p>
            <a:pPr marL="285750" indent="-285750">
              <a:buClr>
                <a:srgbClr val="000000"/>
              </a:buClr>
              <a:buFont typeface="Arial" panose="020B0604020202020204" pitchFamily="34" charset="0"/>
              <a:buChar char="•"/>
              <a:defRPr/>
            </a:pPr>
            <a:endParaRPr lang="en-GB" sz="1400" b="0">
              <a:solidFill>
                <a:srgbClr val="353E43"/>
              </a:solidFill>
            </a:endParaRPr>
          </a:p>
          <a:p>
            <a:pPr marL="285750" indent="-285750">
              <a:buClr>
                <a:srgbClr val="000000"/>
              </a:buClr>
              <a:buFont typeface="Arial" panose="020B0604020202020204" pitchFamily="34" charset="0"/>
              <a:buChar char="•"/>
              <a:defRPr/>
            </a:pPr>
            <a:endParaRPr lang="en-GB" sz="1400" b="0">
              <a:solidFill>
                <a:srgbClr val="353E43"/>
              </a:solidFill>
            </a:endParaRPr>
          </a:p>
          <a:p>
            <a:pPr marL="285750" indent="-285750">
              <a:buClr>
                <a:srgbClr val="000000"/>
              </a:buClr>
              <a:buFont typeface="Arial" panose="020B0604020202020204" pitchFamily="34" charset="0"/>
              <a:buChar char="•"/>
              <a:defRPr/>
            </a:pPr>
            <a:endParaRPr lang="en-GB" sz="1400" b="0">
              <a:solidFill>
                <a:srgbClr val="353E43"/>
              </a:solidFill>
            </a:endParaRPr>
          </a:p>
          <a:p>
            <a:pPr marL="285750" indent="-285750">
              <a:buClr>
                <a:srgbClr val="000000"/>
              </a:buClr>
              <a:buFont typeface="Arial" panose="020B0604020202020204" pitchFamily="34" charset="0"/>
              <a:buChar char="•"/>
              <a:defRPr/>
            </a:pPr>
            <a:endParaRPr lang="en-GB" sz="1400" b="0">
              <a:solidFill>
                <a:srgbClr val="353E43"/>
              </a:solidFill>
            </a:endParaRPr>
          </a:p>
          <a:p>
            <a:pPr marL="285750" indent="-285750">
              <a:buClr>
                <a:srgbClr val="000000"/>
              </a:buClr>
              <a:buFont typeface="Arial" panose="020B0604020202020204" pitchFamily="34" charset="0"/>
              <a:buChar char="•"/>
              <a:defRPr/>
            </a:pPr>
            <a:endParaRPr lang="en-GB" sz="1400" b="0">
              <a:solidFill>
                <a:srgbClr val="353E43"/>
              </a:solidFill>
            </a:endParaRPr>
          </a:p>
          <a:p>
            <a:pPr marL="285750" indent="-285750">
              <a:buClr>
                <a:srgbClr val="000000"/>
              </a:buClr>
              <a:buFont typeface="Arial" panose="020B0604020202020204" pitchFamily="34" charset="0"/>
              <a:buChar char="•"/>
              <a:defRPr/>
            </a:pPr>
            <a:endParaRPr lang="en-GB" sz="1400" b="0">
              <a:solidFill>
                <a:srgbClr val="353E43"/>
              </a:solidFill>
            </a:endParaRPr>
          </a:p>
          <a:p>
            <a:pPr marL="285750" indent="-285750">
              <a:buClr>
                <a:srgbClr val="000000"/>
              </a:buClr>
              <a:buFont typeface="Arial" panose="020B0604020202020204" pitchFamily="34" charset="0"/>
              <a:buChar char="•"/>
              <a:defRPr/>
            </a:pPr>
            <a:endParaRPr lang="en-GB" sz="1400" b="0">
              <a:solidFill>
                <a:srgbClr val="353E43"/>
              </a:solidFill>
            </a:endParaRPr>
          </a:p>
        </p:txBody>
      </p:sp>
      <p:sp>
        <p:nvSpPr>
          <p:cNvPr id="4" name="TextBox 3">
            <a:extLst>
              <a:ext uri="{FF2B5EF4-FFF2-40B4-BE49-F238E27FC236}">
                <a16:creationId xmlns:a16="http://schemas.microsoft.com/office/drawing/2014/main" id="{F1DE5E96-0590-D7AF-F79E-65E96F22BE77}"/>
              </a:ext>
            </a:extLst>
          </p:cNvPr>
          <p:cNvSpPr txBox="1"/>
          <p:nvPr/>
        </p:nvSpPr>
        <p:spPr>
          <a:xfrm>
            <a:off x="6412005" y="2943573"/>
            <a:ext cx="5258526"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Arial"/>
                <a:cs typeface="Calibri"/>
              </a:rPr>
              <a:t>Impacts of housing security on health: ​</a:t>
            </a:r>
          </a:p>
          <a:p>
            <a:pPr marL="285750" indent="-285750">
              <a:buFont typeface="Arial"/>
              <a:buChar char="•"/>
            </a:pPr>
            <a:r>
              <a:rPr lang="en-GB" sz="1400" b="1">
                <a:latin typeface="Arial"/>
                <a:cs typeface="Calibri"/>
              </a:rPr>
              <a:t>Insecure housing</a:t>
            </a:r>
            <a:r>
              <a:rPr lang="en-GB" sz="1400">
                <a:latin typeface="Arial"/>
                <a:cs typeface="Calibri"/>
              </a:rPr>
              <a:t> - the threat of being evicted - contributes to poor mental and physical health. The majority of children who are homeless and living in temporary accommodation in England are located in London, with significant implications for health.</a:t>
            </a:r>
            <a:r>
              <a:rPr lang="en-US" sz="1400">
                <a:latin typeface="Arial"/>
                <a:cs typeface="Calibri"/>
              </a:rPr>
              <a:t>​</a:t>
            </a:r>
            <a:endParaRPr lang="en-US">
              <a:cs typeface="Arial"/>
            </a:endParaRPr>
          </a:p>
          <a:p>
            <a:pPr>
              <a:buChar char="•"/>
            </a:pPr>
            <a:endParaRPr lang="en-GB" sz="1400">
              <a:latin typeface="Arial"/>
              <a:cs typeface="Calibri"/>
            </a:endParaRPr>
          </a:p>
          <a:p>
            <a:r>
              <a:rPr lang="en-GB" sz="1400" b="1">
                <a:latin typeface="Arial"/>
                <a:cs typeface="Calibri"/>
              </a:rPr>
              <a:t>Impacts of housing affordability on health:​</a:t>
            </a:r>
          </a:p>
          <a:p>
            <a:pPr marL="285750" indent="-285750">
              <a:buFont typeface="Arial"/>
              <a:buChar char="•"/>
            </a:pPr>
            <a:r>
              <a:rPr lang="en-GB" sz="1400" b="1">
                <a:latin typeface="Arial"/>
                <a:cs typeface="Calibri"/>
              </a:rPr>
              <a:t>Unaffordable housing</a:t>
            </a:r>
            <a:r>
              <a:rPr lang="en-GB" sz="1400">
                <a:latin typeface="Arial"/>
                <a:cs typeface="Calibri"/>
              </a:rPr>
              <a:t> - unaffordable housing puts pressure on people's income and drives poverty with significant implications for child health; when housing costs are taken into account, 38% of children in London were living in poverty in 2019/20, compared with 29% in the rest of the UK</a:t>
            </a:r>
            <a:r>
              <a:rPr lang="en-GB"/>
              <a:t>.</a:t>
            </a:r>
            <a:r>
              <a:rPr lang="en-GB" baseline="30000"/>
              <a:t>2 </a:t>
            </a:r>
            <a:endParaRPr lang="en-GB" baseline="30000">
              <a:cs typeface="Arial"/>
            </a:endParaRPr>
          </a:p>
        </p:txBody>
      </p:sp>
      <p:sp>
        <p:nvSpPr>
          <p:cNvPr id="7" name="Rectangle 6">
            <a:extLst>
              <a:ext uri="{FF2B5EF4-FFF2-40B4-BE49-F238E27FC236}">
                <a16:creationId xmlns:a16="http://schemas.microsoft.com/office/drawing/2014/main" id="{834FDCA6-5518-47DA-BDB8-E6656D998402}"/>
              </a:ext>
            </a:extLst>
          </p:cNvPr>
          <p:cNvSpPr/>
          <p:nvPr/>
        </p:nvSpPr>
        <p:spPr>
          <a:xfrm>
            <a:off x="275030" y="6298662"/>
            <a:ext cx="5037910" cy="400110"/>
          </a:xfrm>
          <a:prstGeom prst="rect">
            <a:avLst/>
          </a:prstGeom>
        </p:spPr>
        <p:txBody>
          <a:bodyPr wrap="square" lIns="91440" tIns="45720" rIns="91440" bIns="45720" anchor="t">
            <a:spAutoFit/>
          </a:bodyPr>
          <a:lstStyle/>
          <a:p>
            <a:r>
              <a:rPr lang="en-US" sz="1000">
                <a:solidFill>
                  <a:schemeClr val="tx2">
                    <a:lumMod val="50000"/>
                  </a:schemeClr>
                </a:solidFill>
                <a:cs typeface="Arial"/>
              </a:rPr>
              <a:t>Source: (1) BRE</a:t>
            </a:r>
            <a:r>
              <a:rPr lang="en-US" sz="1000">
                <a:cs typeface="Arial"/>
              </a:rPr>
              <a:t> </a:t>
            </a:r>
            <a:r>
              <a:rPr lang="en-US" sz="1000">
                <a:solidFill>
                  <a:srgbClr val="5C6970"/>
                </a:solidFill>
                <a:cs typeface="Arial"/>
                <a:hlinkClick r:id="rId3">
                  <a:extLst>
                    <a:ext uri="{A12FA001-AC4F-418D-AE19-62706E023703}">
                      <ahyp:hlinkClr xmlns:ahyp="http://schemas.microsoft.com/office/drawing/2018/hyperlinkcolor" val="tx"/>
                    </a:ext>
                  </a:extLst>
                </a:hlinkClick>
              </a:rPr>
              <a:t>The Cost of Poor Housing in London, </a:t>
            </a:r>
            <a:r>
              <a:rPr lang="en-US" sz="1000">
                <a:solidFill>
                  <a:schemeClr val="tx2">
                    <a:lumMod val="75000"/>
                  </a:schemeClr>
                </a:solidFill>
                <a:cs typeface="Arial"/>
                <a:hlinkClick r:id="rId3">
                  <a:extLst>
                    <a:ext uri="{A12FA001-AC4F-418D-AE19-62706E023703}">
                      <ahyp:hlinkClr xmlns:ahyp="http://schemas.microsoft.com/office/drawing/2018/hyperlinkcolor" val="tx"/>
                    </a:ext>
                  </a:extLst>
                </a:hlinkClick>
              </a:rPr>
              <a:t>2021 </a:t>
            </a:r>
            <a:r>
              <a:rPr lang="en-US" sz="1000">
                <a:solidFill>
                  <a:schemeClr val="tx2">
                    <a:lumMod val="75000"/>
                  </a:schemeClr>
                </a:solidFill>
                <a:cs typeface="Arial"/>
              </a:rPr>
              <a:t>2</a:t>
            </a:r>
            <a:r>
              <a:rPr lang="en-US" sz="1000">
                <a:solidFill>
                  <a:schemeClr val="tx2">
                    <a:lumMod val="75000"/>
                  </a:schemeClr>
                </a:solidFill>
                <a:cs typeface="Arial"/>
                <a:hlinkClick r:id="rId4">
                  <a:extLst>
                    <a:ext uri="{A12FA001-AC4F-418D-AE19-62706E023703}">
                      <ahyp:hlinkClr xmlns:ahyp="http://schemas.microsoft.com/office/drawing/2018/hyperlinkcolor" val="tx"/>
                    </a:ext>
                  </a:extLst>
                </a:hlinkClick>
              </a:rPr>
              <a:t>) IHE </a:t>
            </a:r>
            <a:r>
              <a:rPr lang="en-US" sz="1000">
                <a:solidFill>
                  <a:srgbClr val="5C6970"/>
                </a:solidFill>
                <a:cs typeface="Arial"/>
                <a:hlinkClick r:id="rId4">
                  <a:extLst>
                    <a:ext uri="{A12FA001-AC4F-418D-AE19-62706E023703}">
                      <ahyp:hlinkClr xmlns:ahyp="http://schemas.microsoft.com/office/drawing/2018/hyperlinkcolor" val="tx"/>
                    </a:ext>
                  </a:extLst>
                </a:hlinkClick>
              </a:rPr>
              <a:t>Evidence Review: Housing and Health Inequalities, 2022</a:t>
            </a:r>
          </a:p>
        </p:txBody>
      </p:sp>
      <p:sp>
        <p:nvSpPr>
          <p:cNvPr id="6" name="TextBox 5">
            <a:extLst>
              <a:ext uri="{FF2B5EF4-FFF2-40B4-BE49-F238E27FC236}">
                <a16:creationId xmlns:a16="http://schemas.microsoft.com/office/drawing/2014/main" id="{BC59A9E1-1193-B7CA-79D5-0A40EC1ACCEA}"/>
              </a:ext>
            </a:extLst>
          </p:cNvPr>
          <p:cNvSpPr txBox="1"/>
          <p:nvPr/>
        </p:nvSpPr>
        <p:spPr>
          <a:xfrm>
            <a:off x="5494176" y="6298821"/>
            <a:ext cx="6617480" cy="507831"/>
          </a:xfrm>
          <a:prstGeom prst="rect">
            <a:avLst/>
          </a:prstGeom>
          <a:noFill/>
        </p:spPr>
        <p:txBody>
          <a:bodyPr wrap="square" lIns="91440" tIns="45720" rIns="91440" bIns="45720" anchor="t">
            <a:spAutoFit/>
          </a:bodyPr>
          <a:lstStyle/>
          <a:p>
            <a:r>
              <a:rPr lang="en-GB" sz="900" dirty="0">
                <a:solidFill>
                  <a:schemeClr val="tx2"/>
                </a:solidFill>
              </a:rPr>
              <a:t>*Note: Inclusion health includes any population group that is socially excluded. This can include people who experience homelessness, drug and alcohol dependence, vulnerable migrants, Gypsy, Roma and Traveller communities, sex workers, people in contact with the justice system and victims of modern slavery but can also include other socially excluded groups. </a:t>
            </a:r>
            <a:endParaRPr lang="en-GB" sz="900" dirty="0">
              <a:solidFill>
                <a:schemeClr val="tx2"/>
              </a:solidFill>
              <a:cs typeface="Arial"/>
            </a:endParaRPr>
          </a:p>
        </p:txBody>
      </p:sp>
    </p:spTree>
    <p:extLst>
      <p:ext uri="{BB962C8B-B14F-4D97-AF65-F5344CB8AC3E}">
        <p14:creationId xmlns:p14="http://schemas.microsoft.com/office/powerpoint/2010/main" val="628814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576186" y="442580"/>
            <a:ext cx="11447485" cy="867890"/>
          </a:xfrm>
          <a:noFill/>
          <a:ln>
            <a:noFill/>
          </a:ln>
        </p:spPr>
        <p:style>
          <a:lnRef idx="2">
            <a:schemeClr val="dk1">
              <a:shade val="50000"/>
            </a:schemeClr>
          </a:lnRef>
          <a:fillRef idx="1">
            <a:schemeClr val="dk1"/>
          </a:fillRef>
          <a:effectRef idx="0">
            <a:schemeClr val="dk1"/>
          </a:effectRef>
          <a:fontRef idx="minor">
            <a:schemeClr val="lt1"/>
          </a:fontRef>
        </p:style>
        <p:txBody>
          <a:bodyPr wrap="square" anchor="t" anchorCtr="0">
            <a:spAutoFit/>
          </a:bodyPr>
          <a:lstStyle/>
          <a:p>
            <a:r>
              <a:rPr lang="en-US" spc="190">
                <a:solidFill>
                  <a:srgbClr val="353E43"/>
                </a:solidFill>
              </a:rPr>
              <a:t>THE LONDON POPULATION IN 2021 IS THE HIGHEST ON RECORD, WITH INCREASED AVERAGE HOUSEHOLD SIZE</a:t>
            </a:r>
          </a:p>
        </p:txBody>
      </p:sp>
      <p:sp>
        <p:nvSpPr>
          <p:cNvPr id="16" name="Text Placeholder 5">
            <a:extLst>
              <a:ext uri="{FF2B5EF4-FFF2-40B4-BE49-F238E27FC236}">
                <a16:creationId xmlns:a16="http://schemas.microsoft.com/office/drawing/2014/main" id="{839DCE06-AA45-9842-BC19-D4480B9BE36F}"/>
              </a:ext>
            </a:extLst>
          </p:cNvPr>
          <p:cNvSpPr txBox="1">
            <a:spLocks/>
          </p:cNvSpPr>
          <p:nvPr/>
        </p:nvSpPr>
        <p:spPr>
          <a:xfrm>
            <a:off x="449201" y="1716563"/>
            <a:ext cx="4703197" cy="4703338"/>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a:ln>
                  <a:noFill/>
                </a:ln>
                <a:solidFill>
                  <a:srgbClr val="353E43"/>
                </a:solidFill>
                <a:effectLst/>
                <a:uLnTx/>
                <a:uFillTx/>
                <a:latin typeface="Arial"/>
                <a:cs typeface="Arial"/>
                <a:sym typeface="Arial"/>
              </a:rPr>
              <a:t>The 2021 Census estimated that London’s population was 8.8 million in March 2021, the highest Census population on record.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1200" cap="none" spc="0" normalizeH="0" baseline="0" noProof="0">
              <a:ln>
                <a:noFill/>
              </a:ln>
              <a:solidFill>
                <a:srgbClr val="353E43"/>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a:ln>
                  <a:noFill/>
                </a:ln>
                <a:solidFill>
                  <a:srgbClr val="353E43"/>
                </a:solidFill>
                <a:effectLst/>
                <a:uLnTx/>
                <a:uFillTx/>
                <a:latin typeface="Arial"/>
                <a:cs typeface="Arial"/>
                <a:sym typeface="Arial"/>
              </a:rPr>
              <a:t>Between the 2011 and 2021 Censuses, London's population was estimated to have grown by 7.7%, although there were sharp falls in a handful of central boroughs.</a:t>
            </a:r>
            <a:endParaRPr lang="en-GB" sz="1400" b="0" i="0" u="none" strike="noStrike" kern="1200" cap="none" spc="0" normalizeH="0" baseline="0" noProof="0">
              <a:ln>
                <a:noFill/>
              </a:ln>
              <a:solidFill>
                <a:srgbClr val="353E43"/>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1200" cap="none" spc="0" normalizeH="0" baseline="0" noProof="0">
              <a:ln>
                <a:noFill/>
              </a:ln>
              <a:solidFill>
                <a:srgbClr val="353E43"/>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400" b="0">
                <a:solidFill>
                  <a:srgbClr val="353E43"/>
                </a:solidFill>
                <a:latin typeface="Arial"/>
                <a:cs typeface="Arial"/>
                <a:sym typeface="Arial"/>
              </a:rPr>
              <a:t>Whilst the population has grown by 7.7%, the number of </a:t>
            </a:r>
            <a:r>
              <a:rPr kumimoji="0" lang="en-GB" sz="1400" b="0" i="0" u="none" strike="noStrike" kern="1200" cap="none" spc="0" normalizeH="0" baseline="0" noProof="0">
                <a:ln>
                  <a:noFill/>
                </a:ln>
                <a:solidFill>
                  <a:srgbClr val="353E43"/>
                </a:solidFill>
                <a:effectLst/>
                <a:uLnTx/>
                <a:uFillTx/>
                <a:latin typeface="Arial"/>
                <a:cs typeface="Arial"/>
                <a:sym typeface="Arial"/>
              </a:rPr>
              <a:t>households has </a:t>
            </a:r>
            <a:r>
              <a:rPr lang="en-GB" sz="1400" b="0">
                <a:solidFill>
                  <a:srgbClr val="353E43"/>
                </a:solidFill>
                <a:latin typeface="Arial"/>
                <a:cs typeface="Arial"/>
                <a:sym typeface="Arial"/>
              </a:rPr>
              <a:t>increased </a:t>
            </a:r>
            <a:r>
              <a:rPr kumimoji="0" lang="en-GB" sz="1400" b="0" i="0" u="none" strike="noStrike" kern="1200" cap="none" spc="0" normalizeH="0" baseline="0" noProof="0">
                <a:ln>
                  <a:noFill/>
                </a:ln>
                <a:solidFill>
                  <a:srgbClr val="353E43"/>
                </a:solidFill>
                <a:effectLst/>
                <a:uLnTx/>
                <a:uFillTx/>
                <a:latin typeface="Arial"/>
                <a:cs typeface="Arial"/>
                <a:sym typeface="Arial"/>
              </a:rPr>
              <a:t>by 4.8%, which suggests a substantial increase in the sizes of average households.</a:t>
            </a:r>
            <a:r>
              <a:rPr lang="en-GB" sz="1400" b="0" baseline="30000">
                <a:solidFill>
                  <a:srgbClr val="353E43"/>
                </a:solidFill>
                <a:latin typeface="Arial"/>
                <a:cs typeface="Arial"/>
                <a:sym typeface="Arial"/>
              </a:rPr>
              <a:t>1</a:t>
            </a:r>
            <a:endParaRPr lang="en-GB" sz="1400" b="0" i="0" u="none" strike="noStrike" kern="1200" cap="none" spc="0" normalizeH="0" baseline="30000" noProof="0">
              <a:ln>
                <a:noFill/>
              </a:ln>
              <a:solidFill>
                <a:srgbClr val="353E43"/>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1200" cap="none" spc="0" normalizeH="0" baseline="0" noProof="0">
              <a:ln>
                <a:noFill/>
              </a:ln>
              <a:solidFill>
                <a:srgbClr val="353E43"/>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a:ln>
                  <a:noFill/>
                </a:ln>
                <a:solidFill>
                  <a:srgbClr val="353E43"/>
                </a:solidFill>
                <a:effectLst/>
                <a:uLnTx/>
                <a:uFillTx/>
                <a:latin typeface="Arial"/>
                <a:cs typeface="Arial"/>
                <a:sym typeface="Arial"/>
              </a:rPr>
              <a:t>The Census was carried out when London was still experiencing the effects of the Coronavirus pandemic, and there is reason to think that London, particularly Inner London, has seen significant population changes since then.</a:t>
            </a:r>
            <a:r>
              <a:rPr lang="en-GB" sz="1400" b="0" baseline="30000">
                <a:solidFill>
                  <a:srgbClr val="353E43"/>
                </a:solidFill>
                <a:latin typeface="Arial"/>
                <a:cs typeface="Arial"/>
                <a:sym typeface="Arial"/>
              </a:rPr>
              <a:t>2</a:t>
            </a:r>
            <a:endParaRPr lang="en-GB" sz="1400" b="0" i="0" u="none" strike="noStrike" kern="1200" cap="none" spc="0" normalizeH="0" baseline="30000" noProof="0">
              <a:ln>
                <a:noFill/>
              </a:ln>
              <a:solidFill>
                <a:srgbClr val="353E43"/>
              </a:solidFill>
              <a:effectLst/>
              <a:uLnTx/>
              <a:uFillTx/>
              <a:latin typeface="Arial"/>
              <a:cs typeface="Arial"/>
            </a:endParaRPr>
          </a:p>
        </p:txBody>
      </p:sp>
      <p:sp>
        <p:nvSpPr>
          <p:cNvPr id="6" name="Rectangle 5">
            <a:extLst>
              <a:ext uri="{FF2B5EF4-FFF2-40B4-BE49-F238E27FC236}">
                <a16:creationId xmlns:a16="http://schemas.microsoft.com/office/drawing/2014/main" id="{335DCB24-08A0-48F9-BA89-8DE30D943EF5}"/>
              </a:ext>
            </a:extLst>
          </p:cNvPr>
          <p:cNvSpPr/>
          <p:nvPr/>
        </p:nvSpPr>
        <p:spPr>
          <a:xfrm>
            <a:off x="449201" y="6482749"/>
            <a:ext cx="3916457" cy="246221"/>
          </a:xfrm>
          <a:prstGeom prst="rect">
            <a:avLst/>
          </a:prstGeom>
        </p:spPr>
        <p:txBody>
          <a:bodyPr wrap="none">
            <a:spAutoFit/>
          </a:bodyPr>
          <a:lstStyle/>
          <a:p>
            <a:r>
              <a:rPr lang="en-US" sz="1000">
                <a:solidFill>
                  <a:srgbClr val="FFFFFF">
                    <a:lumMod val="50000"/>
                  </a:srgbClr>
                </a:solidFill>
                <a:cs typeface="Arial" panose="020B0604020202020204" pitchFamily="34" charset="0"/>
              </a:rPr>
              <a:t>Source: (1) ONS, </a:t>
            </a:r>
            <a:r>
              <a:rPr lang="en-US" sz="1000">
                <a:solidFill>
                  <a:srgbClr val="FFFFFF">
                    <a:lumMod val="50000"/>
                  </a:srgbClr>
                </a:solidFill>
                <a:cs typeface="Arial" panose="020B0604020202020204" pitchFamily="34" charset="0"/>
                <a:hlinkClick r:id="rId3"/>
              </a:rPr>
              <a:t>Census, 2021 </a:t>
            </a:r>
            <a:r>
              <a:rPr lang="en-US" sz="1000">
                <a:solidFill>
                  <a:srgbClr val="FFFFFF">
                    <a:lumMod val="50000"/>
                  </a:srgbClr>
                </a:solidFill>
                <a:cs typeface="Arial" panose="020B0604020202020204" pitchFamily="34" charset="0"/>
              </a:rPr>
              <a:t>(2) GLA </a:t>
            </a:r>
            <a:r>
              <a:rPr lang="en-US" sz="1000">
                <a:solidFill>
                  <a:srgbClr val="FFFFFF">
                    <a:lumMod val="50000"/>
                  </a:srgbClr>
                </a:solidFill>
                <a:cs typeface="Arial" panose="020B0604020202020204" pitchFamily="34" charset="0"/>
                <a:hlinkClick r:id="rId4"/>
              </a:rPr>
              <a:t>Housing in London, 2022</a:t>
            </a:r>
            <a:endParaRPr lang="en-US" sz="1000">
              <a:solidFill>
                <a:srgbClr val="FFFFFF">
                  <a:lumMod val="50000"/>
                </a:srgbClr>
              </a:solidFill>
              <a:cs typeface="Arial" panose="020B0604020202020204" pitchFamily="34" charset="0"/>
            </a:endParaRPr>
          </a:p>
        </p:txBody>
      </p:sp>
      <p:pic>
        <p:nvPicPr>
          <p:cNvPr id="10" name="Picture 9" descr="A picture containing diagram&#10;&#10;Description automatically generated">
            <a:extLst>
              <a:ext uri="{FF2B5EF4-FFF2-40B4-BE49-F238E27FC236}">
                <a16:creationId xmlns:a16="http://schemas.microsoft.com/office/drawing/2014/main" id="{DB85EEBE-C675-4005-9EC6-327F8852D137}"/>
              </a:ext>
            </a:extLst>
          </p:cNvPr>
          <p:cNvPicPr>
            <a:picLocks noChangeAspect="1"/>
          </p:cNvPicPr>
          <p:nvPr/>
        </p:nvPicPr>
        <p:blipFill>
          <a:blip r:embed="rId5"/>
          <a:stretch>
            <a:fillRect/>
          </a:stretch>
        </p:blipFill>
        <p:spPr>
          <a:xfrm>
            <a:off x="5454720" y="2086068"/>
            <a:ext cx="5922396" cy="4205237"/>
          </a:xfrm>
          <a:prstGeom prst="rect">
            <a:avLst/>
          </a:prstGeom>
        </p:spPr>
      </p:pic>
      <p:sp>
        <p:nvSpPr>
          <p:cNvPr id="11" name="TextBox 10">
            <a:extLst>
              <a:ext uri="{FF2B5EF4-FFF2-40B4-BE49-F238E27FC236}">
                <a16:creationId xmlns:a16="http://schemas.microsoft.com/office/drawing/2014/main" id="{FB529D23-59C7-4EE2-B00A-8CADFBEFB042}"/>
              </a:ext>
            </a:extLst>
          </p:cNvPr>
          <p:cNvSpPr txBox="1"/>
          <p:nvPr/>
        </p:nvSpPr>
        <p:spPr>
          <a:xfrm>
            <a:off x="5454720" y="1439737"/>
            <a:ext cx="6096912" cy="646331"/>
          </a:xfrm>
          <a:prstGeom prst="rect">
            <a:avLst/>
          </a:prstGeom>
          <a:noFill/>
        </p:spPr>
        <p:txBody>
          <a:bodyPr wrap="square">
            <a:spAutoFit/>
          </a:bodyPr>
          <a:lstStyle/>
          <a:p>
            <a:pPr>
              <a:buClr>
                <a:srgbClr val="000000"/>
              </a:buClr>
              <a:defRPr/>
            </a:pPr>
            <a:r>
              <a:rPr kumimoji="0" lang="en-GB" sz="1800" b="1" i="0" u="none" strike="noStrike" kern="1200" cap="none" spc="0" normalizeH="0" baseline="0" noProof="0">
                <a:ln>
                  <a:noFill/>
                </a:ln>
                <a:solidFill>
                  <a:srgbClr val="353E43"/>
                </a:solidFill>
                <a:effectLst/>
                <a:uLnTx/>
                <a:uFillTx/>
                <a:latin typeface="Arial"/>
                <a:cs typeface="Arial"/>
                <a:sym typeface="Arial"/>
              </a:rPr>
              <a:t>Fig 1. </a:t>
            </a:r>
            <a:r>
              <a:rPr lang="en-GB" b="1">
                <a:solidFill>
                  <a:srgbClr val="353E43"/>
                </a:solidFill>
                <a:latin typeface="Arial"/>
                <a:cs typeface="Arial"/>
                <a:sym typeface="Arial"/>
              </a:rPr>
              <a:t>Change in Census population and number of households by London Borough, 2011-221</a:t>
            </a:r>
            <a:endParaRPr kumimoji="0" lang="en-GB" sz="1800" b="1" i="0" u="none" strike="noStrike" kern="1200" cap="none" spc="-1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583402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498093" y="373740"/>
            <a:ext cx="11338768" cy="923289"/>
          </a:xfrm>
          <a:noFill/>
          <a:ln>
            <a:noFill/>
          </a:ln>
        </p:spPr>
        <p:style>
          <a:lnRef idx="2">
            <a:schemeClr val="dk1">
              <a:shade val="50000"/>
            </a:schemeClr>
          </a:lnRef>
          <a:fillRef idx="1">
            <a:schemeClr val="dk1"/>
          </a:fillRef>
          <a:effectRef idx="0">
            <a:schemeClr val="dk1"/>
          </a:effectRef>
          <a:fontRef idx="minor">
            <a:schemeClr val="lt1"/>
          </a:fontRef>
        </p:style>
        <p:txBody>
          <a:bodyPr wrap="square" anchor="t" anchorCtr="0">
            <a:spAutoFit/>
          </a:bodyPr>
          <a:lstStyle/>
          <a:p>
            <a:r>
              <a:rPr lang="en-US" sz="3000" spc="190">
                <a:solidFill>
                  <a:srgbClr val="353E43"/>
                </a:solidFill>
              </a:rPr>
              <a:t>THERE IS A HIGHER PREVALENCE OF RENTERS IN LONDON THAN ELSEWHERE IN ENGLAND</a:t>
            </a:r>
          </a:p>
        </p:txBody>
      </p:sp>
      <p:sp>
        <p:nvSpPr>
          <p:cNvPr id="16" name="Text Placeholder 5">
            <a:extLst>
              <a:ext uri="{FF2B5EF4-FFF2-40B4-BE49-F238E27FC236}">
                <a16:creationId xmlns:a16="http://schemas.microsoft.com/office/drawing/2014/main" id="{839DCE06-AA45-9842-BC19-D4480B9BE36F}"/>
              </a:ext>
            </a:extLst>
          </p:cNvPr>
          <p:cNvSpPr txBox="1">
            <a:spLocks/>
          </p:cNvSpPr>
          <p:nvPr/>
        </p:nvSpPr>
        <p:spPr>
          <a:xfrm>
            <a:off x="455375" y="1491316"/>
            <a:ext cx="5870512" cy="389019"/>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u="none" strike="noStrike" kern="1200" cap="none" spc="0" normalizeH="0" baseline="0" noProof="0">
                <a:ln>
                  <a:noFill/>
                </a:ln>
                <a:solidFill>
                  <a:srgbClr val="353E43"/>
                </a:solidFill>
                <a:effectLst/>
                <a:uLnTx/>
                <a:uFillTx/>
                <a:latin typeface="Arial"/>
                <a:cs typeface="Arial"/>
                <a:sym typeface="Arial"/>
              </a:rPr>
              <a:t>When compared with other English regions, London has a very different tenure profile. Renting is more prevalent and outright ownership is less prevalent in London than in the rest of England.</a:t>
            </a:r>
            <a:r>
              <a:rPr lang="en-GB" sz="1400" b="0" baseline="30000">
                <a:solidFill>
                  <a:srgbClr val="353E43"/>
                </a:solidFill>
                <a:latin typeface="Arial"/>
                <a:cs typeface="Arial"/>
                <a:sym typeface="Arial"/>
              </a:rPr>
              <a:t>1</a:t>
            </a:r>
            <a:endParaRPr kumimoji="0" lang="en-GB" sz="1400" b="0" u="none" strike="noStrike" kern="1200" cap="none" spc="0" normalizeH="0" baseline="30000" noProof="0">
              <a:ln>
                <a:noFill/>
              </a:ln>
              <a:solidFill>
                <a:srgbClr val="353E43"/>
              </a:solidFill>
              <a:effectLst/>
              <a:uLnTx/>
              <a:uFillTx/>
              <a:latin typeface="Arial"/>
              <a:cs typeface="Arial"/>
              <a:sym typeface="Arial"/>
            </a:endParaRPr>
          </a:p>
          <a:p>
            <a:pPr marL="285750" indent="-285750">
              <a:buClr>
                <a:srgbClr val="000000"/>
              </a:buClr>
              <a:buFont typeface="Arial" panose="020B0604020202020204" pitchFamily="34" charset="0"/>
              <a:buChar char="•"/>
              <a:defRPr/>
            </a:pPr>
            <a:endParaRPr lang="en-GB" sz="1400" b="0">
              <a:solidFill>
                <a:srgbClr val="353E43"/>
              </a:solidFill>
              <a:latin typeface="Arial"/>
              <a:cs typeface="Arial"/>
              <a:sym typeface="Arial"/>
            </a:endParaRPr>
          </a:p>
          <a:p>
            <a:pPr marL="285750" indent="-285750">
              <a:buClr>
                <a:srgbClr val="000000"/>
              </a:buClr>
              <a:buFont typeface="Arial" panose="020B0604020202020204" pitchFamily="34" charset="0"/>
              <a:buChar char="•"/>
              <a:defRPr/>
            </a:pPr>
            <a:r>
              <a:rPr kumimoji="0" lang="en-GB" sz="1400" b="0" i="0" u="none" strike="noStrike" kern="1200" cap="none" spc="0" normalizeH="0" baseline="0" noProof="0">
                <a:ln>
                  <a:noFill/>
                </a:ln>
                <a:solidFill>
                  <a:srgbClr val="353E43"/>
                </a:solidFill>
                <a:effectLst/>
                <a:uLnTx/>
                <a:uFillTx/>
                <a:latin typeface="Arial"/>
                <a:cs typeface="Arial"/>
                <a:sym typeface="Arial"/>
              </a:rPr>
              <a:t>In 2021-22, 29% of households in London were private renters, compared to 17% in the rest of England. A similar pattern is seen in the social rented sector, with 22% of London households being social renters, compared to 16% in the rest of England. The proportion of people living in private rental accommodation in London has implications for unequal vulnerability to the cost of living crisis, and</a:t>
            </a:r>
            <a:r>
              <a:rPr lang="en-GB" sz="1400" b="0">
                <a:solidFill>
                  <a:srgbClr val="353E43"/>
                </a:solidFill>
                <a:latin typeface="Arial"/>
                <a:cs typeface="Arial"/>
                <a:sym typeface="Arial"/>
              </a:rPr>
              <a:t> </a:t>
            </a:r>
            <a:r>
              <a:rPr kumimoji="0" lang="en-GB" sz="1400" b="0" i="0" u="none" strike="noStrike" kern="1200" cap="none" spc="0" normalizeH="0" baseline="0" noProof="0">
                <a:ln>
                  <a:noFill/>
                </a:ln>
                <a:solidFill>
                  <a:srgbClr val="353E43"/>
                </a:solidFill>
                <a:effectLst/>
                <a:uLnTx/>
                <a:uFillTx/>
                <a:latin typeface="Arial"/>
                <a:cs typeface="Arial"/>
                <a:sym typeface="Arial"/>
              </a:rPr>
              <a:t> subsequent tenure insecurity, as rents rise faster than inflation.</a:t>
            </a:r>
            <a:r>
              <a:rPr lang="en-GB" sz="1400" b="0" baseline="30000">
                <a:solidFill>
                  <a:srgbClr val="353E43"/>
                </a:solidFill>
                <a:latin typeface="Arial"/>
                <a:cs typeface="Arial"/>
                <a:sym typeface="Arial"/>
              </a:rPr>
              <a:t>2</a:t>
            </a:r>
            <a:endParaRPr lang="en-GB" sz="1400" b="0" i="0" u="none" strike="noStrike" kern="1200" cap="none" spc="0" normalizeH="0" baseline="30000" noProof="0">
              <a:ln>
                <a:noFill/>
              </a:ln>
              <a:solidFill>
                <a:srgbClr val="353E43"/>
              </a:solidFill>
              <a:effectLst/>
              <a:uLnTx/>
              <a:uFillTx/>
              <a:latin typeface="Arial"/>
              <a:cs typeface="Arial"/>
            </a:endParaRPr>
          </a:p>
          <a:p>
            <a:pPr marL="285750" indent="-285750">
              <a:buClr>
                <a:srgbClr val="000000"/>
              </a:buClr>
              <a:buFont typeface="Arial" panose="020B0604020202020204" pitchFamily="34" charset="0"/>
              <a:buChar char="•"/>
              <a:defRPr/>
            </a:pPr>
            <a:endParaRPr lang="en-GB" sz="1400" b="0">
              <a:solidFill>
                <a:srgbClr val="353E43"/>
              </a:solidFill>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a:ln>
                  <a:noFill/>
                </a:ln>
                <a:solidFill>
                  <a:srgbClr val="353E43"/>
                </a:solidFill>
                <a:effectLst/>
                <a:uLnTx/>
                <a:uFillTx/>
                <a:latin typeface="Arial"/>
                <a:cs typeface="Arial"/>
                <a:sym typeface="Arial"/>
              </a:rPr>
              <a:t>There are similar proportions of households renting from housing association in London (11%) compared to the rest of England (10%). However, the proportion of households in London (11%) renting from a local authority was much higher than the proportion in the rest of England (6%).</a:t>
            </a:r>
            <a:endParaRPr lang="en-GB" sz="1400" b="0" i="0" u="none" strike="noStrike" kern="1200" cap="none" spc="0" normalizeH="0" baseline="0" noProof="0">
              <a:ln>
                <a:noFill/>
              </a:ln>
              <a:solidFill>
                <a:srgbClr val="353E43"/>
              </a:solidFill>
              <a:effectLst/>
              <a:uLnTx/>
              <a:uFillTx/>
              <a:latin typeface="Arial"/>
              <a:cs typeface="Arial"/>
            </a:endParaRPr>
          </a:p>
          <a:p>
            <a:pPr marL="285750" indent="-285750">
              <a:buClr>
                <a:srgbClr val="000000"/>
              </a:buClr>
              <a:buFont typeface="Arial" panose="020B0604020202020204" pitchFamily="34" charset="0"/>
              <a:buChar char="•"/>
              <a:defRPr/>
            </a:pPr>
            <a:endParaRPr lang="en-GB" sz="1400" b="0">
              <a:solidFill>
                <a:srgbClr val="353E43"/>
              </a:solidFill>
              <a:latin typeface="Arial"/>
              <a:cs typeface="Arial"/>
              <a:sym typeface="Arial"/>
            </a:endParaRPr>
          </a:p>
          <a:p>
            <a:pPr marL="285750" indent="-285750">
              <a:buClr>
                <a:srgbClr val="000000"/>
              </a:buClr>
              <a:buFont typeface="Arial" panose="020B0604020202020204" pitchFamily="34" charset="0"/>
              <a:buChar char="•"/>
              <a:defRPr/>
            </a:pPr>
            <a:r>
              <a:rPr kumimoji="0" lang="en-GB" sz="1400" b="0" i="0" u="none" strike="noStrike" kern="1200" cap="none" spc="0" normalizeH="0" baseline="0" noProof="0">
                <a:ln>
                  <a:noFill/>
                </a:ln>
                <a:solidFill>
                  <a:srgbClr val="353E43"/>
                </a:solidFill>
                <a:effectLst/>
                <a:uLnTx/>
                <a:uFillTx/>
                <a:latin typeface="Arial"/>
                <a:cs typeface="Arial"/>
                <a:sym typeface="Arial"/>
              </a:rPr>
              <a:t>In 2021-22, owner occupation rates were lower in London (49%) than in the rest of England (67%). This disparity appears to be driven by a difference between the proportion of outright owners in London compared to the rest of England. In London, 22% of households are outright owners, compared to 37% in the rest of England.</a:t>
            </a:r>
            <a:r>
              <a:rPr lang="en-GB" sz="1400" b="0">
                <a:solidFill>
                  <a:srgbClr val="353E43"/>
                </a:solidFill>
                <a:latin typeface="Arial"/>
                <a:cs typeface="Arial"/>
                <a:sym typeface="Arial"/>
              </a:rPr>
              <a:t> </a:t>
            </a:r>
            <a:endParaRPr lang="en-GB" sz="1400" b="0">
              <a:solidFill>
                <a:srgbClr val="353E43"/>
              </a:solidFill>
              <a:latin typeface="Arial"/>
              <a:cs typeface="Arial"/>
            </a:endParaRPr>
          </a:p>
          <a:p>
            <a:pPr>
              <a:buClr>
                <a:srgbClr val="000000"/>
              </a:buClr>
              <a:defRPr/>
            </a:pPr>
            <a:endParaRPr lang="en-GB" sz="1400" b="0" i="0" u="none" strike="noStrike" kern="1200" cap="none" spc="0" normalizeH="0" baseline="0" noProof="0">
              <a:ln>
                <a:noFill/>
              </a:ln>
              <a:solidFill>
                <a:srgbClr val="353E43"/>
              </a:solidFill>
              <a:effectLst/>
              <a:uLnTx/>
              <a:uFillTx/>
              <a:latin typeface="Arial"/>
              <a:cs typeface="Arial"/>
            </a:endParaRPr>
          </a:p>
        </p:txBody>
      </p:sp>
      <p:sp>
        <p:nvSpPr>
          <p:cNvPr id="6" name="Rectangle 5">
            <a:extLst>
              <a:ext uri="{FF2B5EF4-FFF2-40B4-BE49-F238E27FC236}">
                <a16:creationId xmlns:a16="http://schemas.microsoft.com/office/drawing/2014/main" id="{335DCB24-08A0-48F9-BA89-8DE30D943EF5}"/>
              </a:ext>
            </a:extLst>
          </p:cNvPr>
          <p:cNvSpPr/>
          <p:nvPr/>
        </p:nvSpPr>
        <p:spPr>
          <a:xfrm>
            <a:off x="570593" y="6516206"/>
            <a:ext cx="6792244" cy="400110"/>
          </a:xfrm>
          <a:prstGeom prst="rect">
            <a:avLst/>
          </a:prstGeom>
        </p:spPr>
        <p:txBody>
          <a:bodyPr wrap="none">
            <a:spAutoFit/>
          </a:bodyPr>
          <a:lstStyle/>
          <a:p>
            <a:r>
              <a:rPr lang="en-US" sz="1000">
                <a:solidFill>
                  <a:srgbClr val="FFFFFF">
                    <a:lumMod val="50000"/>
                  </a:srgbClr>
                </a:solidFill>
                <a:cs typeface="Arial" panose="020B0604020202020204" pitchFamily="34" charset="0"/>
              </a:rPr>
              <a:t>Source: (1) </a:t>
            </a:r>
            <a:r>
              <a:rPr lang="en-GB" sz="1000">
                <a:solidFill>
                  <a:srgbClr val="FFFFFF">
                    <a:lumMod val="50000"/>
                  </a:srgbClr>
                </a:solidFill>
                <a:cs typeface="Arial" panose="020B0604020202020204" pitchFamily="34" charset="0"/>
              </a:rPr>
              <a:t>DLUHC, </a:t>
            </a:r>
            <a:r>
              <a:rPr lang="en-GB" sz="1000">
                <a:solidFill>
                  <a:srgbClr val="FFFFFF">
                    <a:lumMod val="50000"/>
                  </a:srgbClr>
                </a:solidFill>
                <a:cs typeface="Arial" panose="020B0604020202020204" pitchFamily="34" charset="0"/>
                <a:hlinkClick r:id="rId3"/>
              </a:rPr>
              <a:t>English Housing Survey 21-22</a:t>
            </a:r>
            <a:r>
              <a:rPr lang="en-GB" sz="1000">
                <a:solidFill>
                  <a:srgbClr val="FFFFFF">
                    <a:lumMod val="50000"/>
                  </a:srgbClr>
                </a:solidFill>
                <a:cs typeface="Arial" panose="020B0604020202020204" pitchFamily="34" charset="0"/>
              </a:rPr>
              <a:t>, (2) </a:t>
            </a:r>
            <a:r>
              <a:rPr lang="en-GB" sz="1000">
                <a:solidFill>
                  <a:srgbClr val="FFFFFF">
                    <a:lumMod val="50000"/>
                  </a:srgbClr>
                </a:solidFill>
                <a:cs typeface="Arial" panose="020B0604020202020204" pitchFamily="34" charset="0"/>
                <a:hlinkClick r:id="rId4"/>
              </a:rPr>
              <a:t>IHE Evidence Review: Housing and Health Inequalities, 2022</a:t>
            </a:r>
            <a:endParaRPr lang="en-GB" sz="1000">
              <a:solidFill>
                <a:srgbClr val="FFFFFF">
                  <a:lumMod val="50000"/>
                </a:srgbClr>
              </a:solidFill>
              <a:cs typeface="Arial" panose="020B0604020202020204" pitchFamily="34" charset="0"/>
            </a:endParaRPr>
          </a:p>
          <a:p>
            <a:endParaRPr lang="en-US" sz="1000">
              <a:solidFill>
                <a:srgbClr val="FFFFFF">
                  <a:lumMod val="50000"/>
                </a:srgbClr>
              </a:solidFill>
              <a:cs typeface="Arial" panose="020B0604020202020204" pitchFamily="34" charset="0"/>
            </a:endParaRPr>
          </a:p>
        </p:txBody>
      </p:sp>
      <p:sp>
        <p:nvSpPr>
          <p:cNvPr id="10" name="TextBox 9">
            <a:extLst>
              <a:ext uri="{FF2B5EF4-FFF2-40B4-BE49-F238E27FC236}">
                <a16:creationId xmlns:a16="http://schemas.microsoft.com/office/drawing/2014/main" id="{B92EAC81-A483-41BC-B01F-18DFE469DB6D}"/>
              </a:ext>
            </a:extLst>
          </p:cNvPr>
          <p:cNvSpPr txBox="1"/>
          <p:nvPr/>
        </p:nvSpPr>
        <p:spPr>
          <a:xfrm>
            <a:off x="6383037" y="1491316"/>
            <a:ext cx="5648051" cy="646331"/>
          </a:xfrm>
          <a:prstGeom prst="rect">
            <a:avLst/>
          </a:prstGeom>
          <a:noFill/>
        </p:spPr>
        <p:txBody>
          <a:bodyPr wrap="square">
            <a:spAutoFit/>
          </a:bodyPr>
          <a:lstStyle/>
          <a:p>
            <a:pPr>
              <a:buClr>
                <a:srgbClr val="000000"/>
              </a:buClr>
              <a:defRPr/>
            </a:pPr>
            <a:r>
              <a:rPr kumimoji="0" lang="en-GB" b="1" i="0" u="none" strike="noStrike" kern="1200" cap="none" spc="0" normalizeH="0" baseline="0" noProof="0">
                <a:ln>
                  <a:noFill/>
                </a:ln>
                <a:solidFill>
                  <a:srgbClr val="353E43"/>
                </a:solidFill>
                <a:effectLst/>
                <a:uLnTx/>
                <a:uFillTx/>
                <a:latin typeface="Arial"/>
                <a:cs typeface="Arial"/>
                <a:sym typeface="Arial"/>
              </a:rPr>
              <a:t>Fig </a:t>
            </a:r>
            <a:r>
              <a:rPr lang="en-GB" b="1">
                <a:solidFill>
                  <a:srgbClr val="353E43"/>
                </a:solidFill>
                <a:latin typeface="Arial"/>
                <a:cs typeface="Arial"/>
                <a:sym typeface="Arial"/>
              </a:rPr>
              <a:t>2</a:t>
            </a:r>
            <a:r>
              <a:rPr kumimoji="0" lang="en-GB" b="1" i="0" u="none" strike="noStrike" kern="1200" cap="none" spc="0" normalizeH="0" baseline="0" noProof="0">
                <a:ln>
                  <a:noFill/>
                </a:ln>
                <a:solidFill>
                  <a:srgbClr val="353E43"/>
                </a:solidFill>
                <a:effectLst/>
                <a:uLnTx/>
                <a:uFillTx/>
                <a:latin typeface="Arial"/>
                <a:cs typeface="Arial"/>
                <a:sym typeface="Arial"/>
              </a:rPr>
              <a:t>. Tenure in London and the rest of England 2021-22</a:t>
            </a:r>
            <a:endParaRPr kumimoji="0" lang="en-GB" b="1" i="0" u="none" strike="noStrike" kern="1200" cap="none" spc="-1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pic>
        <p:nvPicPr>
          <p:cNvPr id="1028" name="Picture 4" descr="Bar chart comparing the percentage of outright owners, mortgagors, private renters and social renters in London and the rest of England.  ">
            <a:extLst>
              <a:ext uri="{FF2B5EF4-FFF2-40B4-BE49-F238E27FC236}">
                <a16:creationId xmlns:a16="http://schemas.microsoft.com/office/drawing/2014/main" id="{B6DEA584-5021-4570-A881-63C8892E51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5887" y="2084334"/>
            <a:ext cx="5648051" cy="3765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4D41974-6B53-605B-B559-6761E4019145}"/>
              </a:ext>
            </a:extLst>
          </p:cNvPr>
          <p:cNvSpPr txBox="1"/>
          <p:nvPr/>
        </p:nvSpPr>
        <p:spPr>
          <a:xfrm>
            <a:off x="6644244" y="5733801"/>
            <a:ext cx="484867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a:cs typeface="Arial"/>
              </a:rPr>
              <a:t>Note: Whilst the English Housing Survey is a rich data source, it comes with a substantial time lag</a:t>
            </a:r>
            <a:r>
              <a:rPr lang="en-US" sz="1000">
                <a:cs typeface="Arial"/>
              </a:rPr>
              <a:t>​</a:t>
            </a:r>
            <a:endParaRPr lang="en-US"/>
          </a:p>
        </p:txBody>
      </p:sp>
    </p:spTree>
    <p:extLst>
      <p:ext uri="{BB962C8B-B14F-4D97-AF65-F5344CB8AC3E}">
        <p14:creationId xmlns:p14="http://schemas.microsoft.com/office/powerpoint/2010/main" val="2130210774"/>
      </p:ext>
    </p:extLst>
  </p:cSld>
  <p:clrMapOvr>
    <a:masterClrMapping/>
  </p:clrMapOvr>
</p:sld>
</file>

<file path=ppt/theme/theme1.xml><?xml version="1.0" encoding="utf-8"?>
<a:theme xmlns:a="http://schemas.openxmlformats.org/drawingml/2006/main" name="CONTENT_MOL">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mj-lt"/>
            <a:cs typeface="Brave Sans" panose="020B0504020101010102"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gn="l">
          <a:spcBef>
            <a:spcPts val="0"/>
          </a:spcBef>
          <a:defRPr sz="1600" dirty="0" err="1" smtClean="0">
            <a:latin typeface="+mn-lt"/>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2.xml><?xml version="1.0" encoding="utf-8"?>
<a:theme xmlns:a="http://schemas.openxmlformats.org/drawingml/2006/main" name="1_CONTENT_MOL">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mj-lt"/>
            <a:cs typeface="Brave Sans" panose="020B0504020101010102"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gn="l">
          <a:spcBef>
            <a:spcPts val="0"/>
          </a:spcBef>
          <a:defRPr sz="1600" dirty="0" err="1" smtClean="0">
            <a:latin typeface="+mn-lt"/>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3.xml><?xml version="1.0" encoding="utf-8"?>
<a:theme xmlns:a="http://schemas.openxmlformats.org/drawingml/2006/main" name="CIU Light Theme">
  <a:themeElements>
    <a:clrScheme name="City Intelligence">
      <a:dk1>
        <a:srgbClr val="000000"/>
      </a:dk1>
      <a:lt1>
        <a:srgbClr val="FFFFFF"/>
      </a:lt1>
      <a:dk2>
        <a:srgbClr val="353D42"/>
      </a:dk2>
      <a:lt2>
        <a:srgbClr val="868B8E"/>
      </a:lt2>
      <a:accent1>
        <a:srgbClr val="008BC1"/>
      </a:accent1>
      <a:accent2>
        <a:srgbClr val="EE266D"/>
      </a:accent2>
      <a:accent3>
        <a:srgbClr val="4C9E4C"/>
      </a:accent3>
      <a:accent4>
        <a:srgbClr val="9E0059"/>
      </a:accent4>
      <a:accent5>
        <a:srgbClr val="DD072B"/>
      </a:accent5>
      <a:accent6>
        <a:srgbClr val="C617A1"/>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TENT_MOL">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49eb763-7362-49f6-aad1-b82dbb89a54d" xsi:nil="true"/>
    <lcf76f155ced4ddcb4097134ff3c332f xmlns="f60ce3f7-453f-4666-9559-b9678b0a3ab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FA3C43E00B7C448FE661E7C98C6316" ma:contentTypeVersion="16" ma:contentTypeDescription="Create a new document." ma:contentTypeScope="" ma:versionID="cf9dd207ed708d6ac6c5de3279f16a5c">
  <xsd:schema xmlns:xsd="http://www.w3.org/2001/XMLSchema" xmlns:xs="http://www.w3.org/2001/XMLSchema" xmlns:p="http://schemas.microsoft.com/office/2006/metadata/properties" xmlns:ns2="f60ce3f7-453f-4666-9559-b9678b0a3ab4" xmlns:ns3="249eb763-7362-49f6-aad1-b82dbb89a54d" targetNamespace="http://schemas.microsoft.com/office/2006/metadata/properties" ma:root="true" ma:fieldsID="7881b52bb645cd30a65fbf9f6ff4efb8" ns2:_="" ns3:_="">
    <xsd:import namespace="f60ce3f7-453f-4666-9559-b9678b0a3ab4"/>
    <xsd:import namespace="249eb763-7362-49f6-aad1-b82dbb89a54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ce3f7-453f-4666-9559-b9678b0a3a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651981c-07c9-48be-a366-aa18a08a63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9eb763-7362-49f6-aad1-b82dbb89a54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9a69f34-00df-4230-a17b-8b82ed324bbe}" ma:internalName="TaxCatchAll" ma:showField="CatchAllData" ma:web="249eb763-7362-49f6-aad1-b82dbb89a5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67CDF4-9BD5-4B7E-AE90-C46CFDD869D2}">
  <ds:schemaRefs>
    <ds:schemaRef ds:uri="249eb763-7362-49f6-aad1-b82dbb89a54d"/>
    <ds:schemaRef ds:uri="f60ce3f7-453f-4666-9559-b9678b0a3a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970226E-03B4-4339-89C0-7B4CBA29DC81}">
  <ds:schemaRefs>
    <ds:schemaRef ds:uri="http://schemas.microsoft.com/sharepoint/v3/contenttype/forms"/>
  </ds:schemaRefs>
</ds:datastoreItem>
</file>

<file path=customXml/itemProps3.xml><?xml version="1.0" encoding="utf-8"?>
<ds:datastoreItem xmlns:ds="http://schemas.openxmlformats.org/officeDocument/2006/customXml" ds:itemID="{9BA82D3B-897D-4F76-BAF2-04B3B69C95F7}">
  <ds:schemaRefs>
    <ds:schemaRef ds:uri="249eb763-7362-49f6-aad1-b82dbb89a54d"/>
    <ds:schemaRef ds:uri="f60ce3f7-453f-4666-9559-b9678b0a3a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6853</Words>
  <Application>Microsoft Office PowerPoint</Application>
  <PresentationFormat>Widescreen</PresentationFormat>
  <Paragraphs>332</Paragraphs>
  <Slides>31</Slides>
  <Notes>31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31</vt:i4>
      </vt:variant>
    </vt:vector>
  </HeadingPairs>
  <TitlesOfParts>
    <vt:vector size="42" baseType="lpstr">
      <vt:lpstr>Arial</vt:lpstr>
      <vt:lpstr>Arial,Sans-Serif</vt:lpstr>
      <vt:lpstr>Brave Sans</vt:lpstr>
      <vt:lpstr>Calibri</vt:lpstr>
      <vt:lpstr>Courier New</vt:lpstr>
      <vt:lpstr>Symbol</vt:lpstr>
      <vt:lpstr>CONTENT_MOL</vt:lpstr>
      <vt:lpstr>1_CONTENT_MOL</vt:lpstr>
      <vt:lpstr>CIU Light Theme</vt:lpstr>
      <vt:lpstr>2_CONTENT_MOL</vt:lpstr>
      <vt:lpstr>Office Theme</vt:lpstr>
      <vt:lpstr>HOUSING AND HEALTH INEQUALITIES </vt:lpstr>
      <vt:lpstr>EXECUTIVE SUMMARY (1 of 2)</vt:lpstr>
      <vt:lpstr>EXECUTIVE SUMMARY (2 of 2)</vt:lpstr>
      <vt:lpstr>APPROACH, PURPOSE AND LIMITATIONS</vt:lpstr>
      <vt:lpstr>CONTENT NAVIGATOR</vt:lpstr>
      <vt:lpstr>PART 1: THE CONTEXT IN LONDON</vt:lpstr>
      <vt:lpstr>HOUSING QUALITY, SECURITY AND AFFORDABILITY IMPACTS HEALTH THROUGHOUT THE LIFECOURSE</vt:lpstr>
      <vt:lpstr>THE LONDON POPULATION IN 2021 IS THE HIGHEST ON RECORD, WITH INCREASED AVERAGE HOUSEHOLD SIZE</vt:lpstr>
      <vt:lpstr>THERE IS A HIGHER PREVALENCE OF RENTERS IN LONDON THAN ELSEWHERE IN ENGLAND</vt:lpstr>
      <vt:lpstr>PART 2: HOUSING QUALITY</vt:lpstr>
      <vt:lpstr>MORE THAN 1 IN 10 HOMES IN LONDON STILL FALL BELOW THE DECENT HOMES STANDARD  </vt:lpstr>
      <vt:lpstr>12% OF LONDONERS RATED HOMES AS POOR QUALITY, RISING TO 19% FOR COUNCIL TENANTS </vt:lpstr>
      <vt:lpstr>LONDONERS IN SOCIAL HOUSING AND ON LOW INCOME MORE LIKELY TO LIVE IN OVERCROWDED HOMES </vt:lpstr>
      <vt:lpstr>OVER 1 IN 4 LONDONERS IN SOCIAL HOUSING STRUGGLING TO KEEP THEIR HOMES WARM </vt:lpstr>
      <vt:lpstr>LONDONERS ALMOST TWICE AS LIKELY TO DIE FROM HEAT-RELATED CAUSES THAN ENGLAND AVERAGE</vt:lpstr>
      <vt:lpstr>PART 3: HOUSING SECURITY</vt:lpstr>
      <vt:lpstr>MORE THAN A THIRD OF RENTERS STRUGGLING TO MEET RENT PAYMENTS IN NEXT 6 MONTHS</vt:lpstr>
      <vt:lpstr>HOUSING SECURITY OF OWNER OCCUPIERS WILL ALSO BE IMPACTED BY RISING INTEREST RATES </vt:lpstr>
      <vt:lpstr>MORE HOUSEHOLDS ALREADY HOMELESS WHEN ACCESSING LOCAL AUTHORITY SUPPORT</vt:lpstr>
      <vt:lpstr>81,000 CHILDREN LIVING IN TEMPORARY ACCOMMODATON ARRANGED BY THEIR BOROUGH</vt:lpstr>
      <vt:lpstr>ROUGH SLEEPING HAS INCREASED OVER TIME, WITH THOUSANDS SLEEPING ROUGH IN LONDON EACH YEAR</vt:lpstr>
      <vt:lpstr>PART 4: AFFORDABLE HOMES</vt:lpstr>
      <vt:lpstr>MEDIAN MONTHLY RENT IN LONDON ALMOST DOUBLE OF THOSE ELSEWHERE IN ENGLAND </vt:lpstr>
      <vt:lpstr>HOUSING COSTS IN LONDON INCREASE, PARTICULARLY FOR RENTERS </vt:lpstr>
      <vt:lpstr>STARK INEQUALITIES EVIDENT IN HOUSING COSTS RELATING TO ETHNICITY AND INCOME</vt:lpstr>
      <vt:lpstr>2 IN 5 CHILDREN IN LOW INCOME FAMILIES LIVE IN POVERTY WHEN HOUSING COSTS ARE INCLUDED</vt:lpstr>
      <vt:lpstr>AVERAGE PRIVATE RENTS RISING MORE THAN EARNINGS MAKING HOUSING LESS AFFORDABLE</vt:lpstr>
      <vt:lpstr>PRIVATE AND SOCIAL HOUSING TENANTS FACING GREATEST DIFFICULTY AFFORDING BASIC NEEDS</vt:lpstr>
      <vt:lpstr>STEEP INCREASE IN WELFARE BENEFITS, PARTICULARLY AMONG PRIVATE RENTERS</vt:lpstr>
      <vt:lpstr>PART 5: GAPS AND LIMITATIONS IN AVAILABLE DATA</vt:lpstr>
      <vt:lpstr>GAPS AND LIMITATIONS IN AVAILABLE DATA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De Zoete</dc:creator>
  <cp:lastModifiedBy>Josie Garrett</cp:lastModifiedBy>
  <cp:revision>157</cp:revision>
  <dcterms:created xsi:type="dcterms:W3CDTF">2022-05-25T15:30:45Z</dcterms:created>
  <dcterms:modified xsi:type="dcterms:W3CDTF">2023-05-03T14:19:43Z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0x010100E6FA3C43E00B7C448FE661E7C98C6316</vt:lpwstr>
  </property>
  <property fmtid="{D5CDD505-2E9C-101B-9397-08002B2CF9AE}" pid="3" name="MediaServiceImageTags">
    <vt:lpwstr/>
  </property>
</Properties>
</file>