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5.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6.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7" r:id="rId4"/>
    <p:sldMasterId id="2147483699" r:id="rId5"/>
    <p:sldMasterId id="2147483721" r:id="rId6"/>
  </p:sldMasterIdLst>
  <p:notesMasterIdLst>
    <p:notesMasterId r:id="rId68"/>
  </p:notesMasterIdLst>
  <p:handoutMasterIdLst>
    <p:handoutMasterId r:id="rId69"/>
  </p:handoutMasterIdLst>
  <p:sldIdLst>
    <p:sldId id="697" r:id="rId7"/>
    <p:sldId id="726" r:id="rId8"/>
    <p:sldId id="698" r:id="rId9"/>
    <p:sldId id="755" r:id="rId10"/>
    <p:sldId id="724" r:id="rId11"/>
    <p:sldId id="752" r:id="rId12"/>
    <p:sldId id="721" r:id="rId13"/>
    <p:sldId id="731" r:id="rId14"/>
    <p:sldId id="778" r:id="rId15"/>
    <p:sldId id="772" r:id="rId16"/>
    <p:sldId id="773" r:id="rId17"/>
    <p:sldId id="774" r:id="rId18"/>
    <p:sldId id="775" r:id="rId19"/>
    <p:sldId id="776" r:id="rId20"/>
    <p:sldId id="700" r:id="rId21"/>
    <p:sldId id="737" r:id="rId22"/>
    <p:sldId id="745" r:id="rId23"/>
    <p:sldId id="753" r:id="rId24"/>
    <p:sldId id="733" r:id="rId25"/>
    <p:sldId id="702" r:id="rId26"/>
    <p:sldId id="732" r:id="rId27"/>
    <p:sldId id="743" r:id="rId28"/>
    <p:sldId id="705" r:id="rId29"/>
    <p:sldId id="704" r:id="rId30"/>
    <p:sldId id="727" r:id="rId31"/>
    <p:sldId id="706" r:id="rId32"/>
    <p:sldId id="708" r:id="rId33"/>
    <p:sldId id="765" r:id="rId34"/>
    <p:sldId id="756" r:id="rId35"/>
    <p:sldId id="729" r:id="rId36"/>
    <p:sldId id="744" r:id="rId37"/>
    <p:sldId id="709" r:id="rId38"/>
    <p:sldId id="781" r:id="rId39"/>
    <p:sldId id="782" r:id="rId40"/>
    <p:sldId id="710" r:id="rId41"/>
    <p:sldId id="738" r:id="rId42"/>
    <p:sldId id="712" r:id="rId43"/>
    <p:sldId id="757" r:id="rId44"/>
    <p:sldId id="751" r:id="rId45"/>
    <p:sldId id="730" r:id="rId46"/>
    <p:sldId id="749" r:id="rId47"/>
    <p:sldId id="767" r:id="rId48"/>
    <p:sldId id="768" r:id="rId49"/>
    <p:sldId id="769" r:id="rId50"/>
    <p:sldId id="714" r:id="rId51"/>
    <p:sldId id="783" r:id="rId52"/>
    <p:sldId id="784" r:id="rId53"/>
    <p:sldId id="715" r:id="rId54"/>
    <p:sldId id="739" r:id="rId55"/>
    <p:sldId id="780" r:id="rId56"/>
    <p:sldId id="779" r:id="rId57"/>
    <p:sldId id="758" r:id="rId58"/>
    <p:sldId id="734" r:id="rId59"/>
    <p:sldId id="722" r:id="rId60"/>
    <p:sldId id="785" r:id="rId61"/>
    <p:sldId id="786" r:id="rId62"/>
    <p:sldId id="766" r:id="rId63"/>
    <p:sldId id="759" r:id="rId64"/>
    <p:sldId id="760" r:id="rId65"/>
    <p:sldId id="735" r:id="rId66"/>
    <p:sldId id="761"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C703CF5-C563-4C97-AFCC-40FDA21D2756}">
          <p14:sldIdLst>
            <p14:sldId id="697"/>
            <p14:sldId id="726"/>
          </p14:sldIdLst>
        </p14:section>
        <p14:section name="Introduction" id="{051B8E30-68F4-49A3-B820-D8A1099301B2}">
          <p14:sldIdLst>
            <p14:sldId id="698"/>
            <p14:sldId id="755"/>
            <p14:sldId id="724"/>
            <p14:sldId id="752"/>
            <p14:sldId id="721"/>
            <p14:sldId id="731"/>
            <p14:sldId id="778"/>
            <p14:sldId id="772"/>
            <p14:sldId id="773"/>
            <p14:sldId id="774"/>
            <p14:sldId id="775"/>
            <p14:sldId id="776"/>
          </p14:sldIdLst>
        </p14:section>
        <p14:section name="Housing quality" id="{66FFB922-B469-48BE-AD61-8B5B2AF63EC9}">
          <p14:sldIdLst>
            <p14:sldId id="700"/>
            <p14:sldId id="737"/>
            <p14:sldId id="745"/>
            <p14:sldId id="753"/>
            <p14:sldId id="733"/>
            <p14:sldId id="702"/>
            <p14:sldId id="732"/>
            <p14:sldId id="743"/>
            <p14:sldId id="705"/>
            <p14:sldId id="704"/>
            <p14:sldId id="727"/>
            <p14:sldId id="706"/>
            <p14:sldId id="708"/>
            <p14:sldId id="765"/>
            <p14:sldId id="756"/>
            <p14:sldId id="729"/>
            <p14:sldId id="744"/>
            <p14:sldId id="709"/>
            <p14:sldId id="781"/>
            <p14:sldId id="782"/>
          </p14:sldIdLst>
        </p14:section>
        <p14:section name="Housing security" id="{EF951B7F-D401-41DD-B376-36FB7604E59E}">
          <p14:sldIdLst>
            <p14:sldId id="710"/>
            <p14:sldId id="738"/>
            <p14:sldId id="712"/>
            <p14:sldId id="757"/>
            <p14:sldId id="751"/>
            <p14:sldId id="730"/>
            <p14:sldId id="749"/>
            <p14:sldId id="767"/>
            <p14:sldId id="768"/>
            <p14:sldId id="769"/>
            <p14:sldId id="714"/>
            <p14:sldId id="783"/>
            <p14:sldId id="784"/>
          </p14:sldIdLst>
        </p14:section>
        <p14:section name="Housing affordability" id="{17B79E01-F5F6-41A0-B5E4-A5FDF33FB6E5}">
          <p14:sldIdLst>
            <p14:sldId id="715"/>
            <p14:sldId id="739"/>
            <p14:sldId id="780"/>
            <p14:sldId id="779"/>
            <p14:sldId id="758"/>
            <p14:sldId id="734"/>
            <p14:sldId id="722"/>
            <p14:sldId id="785"/>
            <p14:sldId id="786"/>
            <p14:sldId id="766"/>
            <p14:sldId id="759"/>
            <p14:sldId id="760"/>
            <p14:sldId id="735"/>
            <p14:sldId id="761"/>
          </p14:sldIdLst>
        </p14:section>
      </p14:sectionLst>
    </p:ext>
    <p:ext uri="{EFAFB233-063F-42B5-8137-9DF3F51BA10A}">
      <p15:sldGuideLst xmlns:p15="http://schemas.microsoft.com/office/powerpoint/2012/main">
        <p15:guide id="1" orient="horz" pos="4088" userDrawn="1">
          <p15:clr>
            <a:srgbClr val="A4A3A4"/>
          </p15:clr>
        </p15:guide>
        <p15:guide id="2" pos="529" userDrawn="1">
          <p15:clr>
            <a:srgbClr val="A4A3A4"/>
          </p15:clr>
        </p15:guide>
        <p15:guide id="3" orient="horz" pos="1162" userDrawn="1">
          <p15:clr>
            <a:srgbClr val="A4A3A4"/>
          </p15:clr>
        </p15:guide>
        <p15:guide id="4" pos="7151" userDrawn="1">
          <p15:clr>
            <a:srgbClr val="A4A3A4"/>
          </p15:clr>
        </p15:guide>
        <p15:guide id="5" orient="horz" pos="1752" userDrawn="1">
          <p15:clr>
            <a:srgbClr val="A4A3A4"/>
          </p15:clr>
        </p15:guide>
        <p15:guide id="6" pos="3795" userDrawn="1">
          <p15:clr>
            <a:srgbClr val="A4A3A4"/>
          </p15:clr>
        </p15:guide>
        <p15:guide id="7" pos="386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B991511-82AA-9FEB-58C2-427E982F8931}" name="Ellie Bloom" initials="EB" userId="S::Ellie.Bloom@london.gov.uk::cc97dbcd-6fae-492d-8f26-60e54cc9e974" providerId="AD"/>
  <p188:author id="{4732421D-C0E6-5DD8-C770-AF37D600F181}" name="James Gleeson" initials="JG" userId="S::James.Gleeson@london.gov.uk::28e6ad09-ac97-4c65-a1b3-d705d26c0c46" providerId="AD"/>
  <p188:author id="{DA12C81D-9578-1EC0-796F-8E808A97CB69}" name="Christopher Rocks" initials="CR" userId="S::Christopher.Rocks@london.gov.uk::cf8c49ce-4d7e-42ec-8739-14fae866f389" providerId="AD"/>
  <p188:author id="{2312FB27-1B4C-E44B-C091-7573519CE921}" name="Ammar Ljubijankic" initials="AL" userId="Ammar Ljubijankic" providerId="None"/>
  <p188:author id="{6DB18429-11DF-E7FF-3156-FBCB2D037E66}" name="Mark Leonardo" initials="ML" userId="S::mark.leonardo@london.gov.uk::0e9d9b4f-f3c2-4697-ae79-ca206d8a1491" providerId="AD"/>
  <p188:author id="{6AADD72A-40F0-B06D-C522-FE1B697BB37F}" name="Josie Garrett" initials="JG" userId="S::josie.garrett@london.gov.uk::2c647d28-8e6d-4cf0-84c3-092ad57364ae" providerId="AD"/>
  <p188:author id="{047ADF2A-07C6-9500-9075-60A76251CCDD}" name="Claire Mulrenan" initials="CM" userId="S::claire.mulrenan@london.gov.uk::b5543869-34d1-40df-9077-da3787ce43ed" providerId="AD"/>
  <p188:author id="{208A5336-921C-A072-F467-4607268D1BF1}" name="Mike Hope" initials="MH" userId="S::mike.hope@london.gov.uk::ab2017a8-dfbd-43ed-93fc-d71836b3fb10" providerId="AD"/>
  <p188:author id="{E5D5A93D-FE61-32E9-FBB6-225404047D1D}" name="Ellie Bloom" initials="EB" userId="S::ellie.bloom@london.gov.uk::cc97dbcd-6fae-492d-8f26-60e54cc9e974" providerId="AD"/>
  <p188:author id="{DCE16F60-0180-2F12-B021-A02748A1A83D}" name="James Watson" initials="JW" userId="S::james.watson@london.gov.uk::aca1d02b-8171-4b1c-8c15-c14cbe192f10" providerId="AD"/>
  <p188:author id="{6AA68265-BCEB-EC11-0F8E-9F537F498D80}" name="Barry Fong" initials="BF" userId="S::Barry.Fong@london.gov.uk::5bcdc38f-9c03-47c6-99e6-70b2d6ee0398" providerId="AD"/>
  <p188:author id="{E73E206C-0449-DEC0-0409-46D8909C0580}" name="Mike Hope" initials="MH" userId="S::Mike.Hope@london.gov.uk::ab2017a8-dfbd-43ed-93fc-d71836b3fb10" providerId="AD"/>
  <p188:author id="{0598DA95-0026-CE1A-AA5D-6343B1498412}" name="Vivienne Avery" initials="VA" userId="S::Vivienne.Avery@london.gov.uk::71c284bf-3258-4a4c-92fa-ac21907795ef" providerId="AD"/>
  <p188:author id="{8384E497-C4B0-6CBE-2B18-7F06FA295CB7}" name="Barry Fong" initials="BF" userId="S::barry.fong@london.gov.uk::5bcdc38f-9c03-47c6-99e6-70b2d6ee0398" providerId="AD"/>
  <p188:author id="{99F11FBD-CC9D-DBE6-9147-BE23C86A5CED}" name="Emma De Zoete" initials="EDZ" userId="S::Emma.DeZoete@london.gov.uk::59196262-3ab1-43c5-bb88-222777efded8" providerId="AD"/>
  <p188:author id="{ED74E2C2-BA1E-ACA3-B4DF-AED7EC38AEC6}" name="James Watson" initials="JW" userId="S::James.Watson@london.gov.uk::aca1d02b-8171-4b1c-8c15-c14cbe192f10" providerId="AD"/>
  <p188:author id="{7BF50FC9-2A9A-3530-EA18-6FDB6194A99E}" name="Emma De Zoete" initials="EZ" userId="S::emma.dezoete@london.gov.uk::59196262-3ab1-43c5-bb88-222777efded8" providerId="AD"/>
  <p188:author id="{BFA611CB-324B-F373-E9BE-3E41BE7AD647}" name="Sara-Jane Millar" initials="SJM" userId="S::Sara-jane.Millar@london.gov.uk::cd7219f3-eea2-4458-a325-758b29e938cc" providerId="AD"/>
  <p188:author id="{B0D32AD4-1D27-10E8-628D-320FB48E39A0}" name="Martha Clarke" initials="MC" userId="S::martha.clarke@london.gov.uk::0791090c-efd0-46c4-841d-923ab6848f50" providerId="AD"/>
  <p188:author id="{03891ED7-6C0D-BEB9-A1FA-E57CE388552C}" name="Isabella Delahunty" initials="" userId="S::Isabella.Delahunty@london.gov.uk::69a747a8-e204-43d1-acc4-1b1c7d6d748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hristine Wingfield" initials="CW" lastIdx="29" clrIdx="0">
    <p:extLst>
      <p:ext uri="{19B8F6BF-5375-455C-9EA6-DF929625EA0E}">
        <p15:presenceInfo xmlns:p15="http://schemas.microsoft.com/office/powerpoint/2012/main" userId="S::Christine.Wingfield@london.gov.uk::347ab126-493c-4708-93dd-b0e024c8ab8d" providerId="AD"/>
      </p:ext>
    </p:extLst>
  </p:cmAuthor>
  <p:cmAuthor id="2" name="Helen Moore" initials="HM" lastIdx="33" clrIdx="1"/>
  <p:cmAuthor id="3" name="Christopher Rocks" initials="CR" lastIdx="8" clrIdx="2">
    <p:extLst>
      <p:ext uri="{19B8F6BF-5375-455C-9EA6-DF929625EA0E}">
        <p15:presenceInfo xmlns:p15="http://schemas.microsoft.com/office/powerpoint/2012/main" userId="S::Christopher.Rocks@london.gov.uk::cf8c49ce-4d7e-42ec-8739-14fae866f389" providerId="AD"/>
      </p:ext>
    </p:extLst>
  </p:cmAuthor>
  <p:cmAuthor id="4" name="Spencer Thompson" initials="ST" lastIdx="3" clrIdx="3">
    <p:extLst>
      <p:ext uri="{19B8F6BF-5375-455C-9EA6-DF929625EA0E}">
        <p15:presenceInfo xmlns:p15="http://schemas.microsoft.com/office/powerpoint/2012/main" userId="S::Spencer.Thompson@london.gov.uk::571000ab-931a-4422-9b5c-c9fedf2ceca9" providerId="AD"/>
      </p:ext>
    </p:extLst>
  </p:cmAuthor>
  <p:cmAuthor id="5" name="Henry Hall" initials="HH" lastIdx="7" clrIdx="4">
    <p:extLst>
      <p:ext uri="{19B8F6BF-5375-455C-9EA6-DF929625EA0E}">
        <p15:presenceInfo xmlns:p15="http://schemas.microsoft.com/office/powerpoint/2012/main" userId="S::henry.hall@london.gov.uk::7e353a16-faf9-4ca3-84e4-f9410354c064" providerId="AD"/>
      </p:ext>
    </p:extLst>
  </p:cmAuthor>
  <p:cmAuthor id="6" name="Vivienne Avery" initials="VA" lastIdx="54" clrIdx="5">
    <p:extLst>
      <p:ext uri="{19B8F6BF-5375-455C-9EA6-DF929625EA0E}">
        <p15:presenceInfo xmlns:p15="http://schemas.microsoft.com/office/powerpoint/2012/main" userId="S::Vivienne.Avery@london.gov.uk::71c284bf-3258-4a4c-92fa-ac21907795ef" providerId="AD"/>
      </p:ext>
    </p:extLst>
  </p:cmAuthor>
  <p:cmAuthor id="7" name="Gabriele Piazza" initials="GP" lastIdx="2" clrIdx="6">
    <p:extLst>
      <p:ext uri="{19B8F6BF-5375-455C-9EA6-DF929625EA0E}">
        <p15:presenceInfo xmlns:p15="http://schemas.microsoft.com/office/powerpoint/2012/main" userId="S::Gabriele.Piazza@london.gov.uk::5659470d-6601-49d2-b55c-6e65be787faa" providerId="AD"/>
      </p:ext>
    </p:extLst>
  </p:cmAuthor>
  <p:cmAuthor id="8" name="Barry Fong" initials="BF" lastIdx="3" clrIdx="7">
    <p:extLst>
      <p:ext uri="{19B8F6BF-5375-455C-9EA6-DF929625EA0E}">
        <p15:presenceInfo xmlns:p15="http://schemas.microsoft.com/office/powerpoint/2012/main" userId="S::Barry.Fong@london.gov.uk::5bcdc38f-9c03-47c6-99e6-70b2d6ee0398" providerId="AD"/>
      </p:ext>
    </p:extLst>
  </p:cmAuthor>
  <p:cmAuthor id="9" name="Sophie Deakin" initials="SD" lastIdx="2" clrIdx="8">
    <p:extLst>
      <p:ext uri="{19B8F6BF-5375-455C-9EA6-DF929625EA0E}">
        <p15:presenceInfo xmlns:p15="http://schemas.microsoft.com/office/powerpoint/2012/main" userId="S::sophie.deakin@london.gov.uk::d757261a-c620-427d-a5a3-5db0958c38e3" providerId="AD"/>
      </p:ext>
    </p:extLst>
  </p:cmAuthor>
  <p:cmAuthor id="10" name="Luke Bruce" initials="LB" lastIdx="39" clrIdx="9">
    <p:extLst>
      <p:ext uri="{19B8F6BF-5375-455C-9EA6-DF929625EA0E}">
        <p15:presenceInfo xmlns:p15="http://schemas.microsoft.com/office/powerpoint/2012/main" userId="S::luke.bruce@london.gov.uk::e00339b1-d9a3-45e4-88e4-beb0bd37386f" providerId="AD"/>
      </p:ext>
    </p:extLst>
  </p:cmAuthor>
  <p:cmAuthor id="11" name="Libby Rogers" initials="LR" lastIdx="1" clrIdx="10">
    <p:extLst>
      <p:ext uri="{19B8F6BF-5375-455C-9EA6-DF929625EA0E}">
        <p15:presenceInfo xmlns:p15="http://schemas.microsoft.com/office/powerpoint/2012/main" userId="S::libby.rogers@london.gov.uk::b483729b-afdd-46e4-a157-a1e345e158c4" providerId="AD"/>
      </p:ext>
    </p:extLst>
  </p:cmAuthor>
  <p:cmAuthor id="12" name="Myles Wilson" initials="MW" lastIdx="2" clrIdx="11">
    <p:extLst>
      <p:ext uri="{19B8F6BF-5375-455C-9EA6-DF929625EA0E}">
        <p15:presenceInfo xmlns:p15="http://schemas.microsoft.com/office/powerpoint/2012/main" userId="S::Myles.Wilson@london.gov.uk::4dc37e72-c3b0-4a2a-9f69-e98f5613d499" providerId="AD"/>
      </p:ext>
    </p:extLst>
  </p:cmAuthor>
  <p:cmAuthor id="13" name="Nick Jacob" initials="NJ" lastIdx="2" clrIdx="12">
    <p:extLst>
      <p:ext uri="{19B8F6BF-5375-455C-9EA6-DF929625EA0E}">
        <p15:presenceInfo xmlns:p15="http://schemas.microsoft.com/office/powerpoint/2012/main" userId="S::Nick.Jacob@london.gov.uk::b3ec85f9-f432-4f02-ae3d-7ff5d4071067" providerId="AD"/>
      </p:ext>
    </p:extLst>
  </p:cmAuthor>
  <p:cmAuthor id="14" name="Ben Corr" initials="BC" lastIdx="9" clrIdx="13">
    <p:extLst>
      <p:ext uri="{19B8F6BF-5375-455C-9EA6-DF929625EA0E}">
        <p15:presenceInfo xmlns:p15="http://schemas.microsoft.com/office/powerpoint/2012/main" userId="S::Ben.Corr@london.gov.uk::a98abbd3-8d5f-48a6-861a-59e7b74800ab" providerId="AD"/>
      </p:ext>
    </p:extLst>
  </p:cmAuthor>
  <p:cmAuthor id="15" name="Joe Heywood" initials="JH" lastIdx="1" clrIdx="14">
    <p:extLst>
      <p:ext uri="{19B8F6BF-5375-455C-9EA6-DF929625EA0E}">
        <p15:presenceInfo xmlns:p15="http://schemas.microsoft.com/office/powerpoint/2012/main" userId="S::joe.heywood@london.gov.uk::ea5d79fd-0905-4fa3-b5ac-2ba14f9482c6" providerId="AD"/>
      </p:ext>
    </p:extLst>
  </p:cmAuthor>
  <p:cmAuthor id="16" name="Michele Pittini" initials="MP" lastIdx="2" clrIdx="15">
    <p:extLst>
      <p:ext uri="{19B8F6BF-5375-455C-9EA6-DF929625EA0E}">
        <p15:presenceInfo xmlns:p15="http://schemas.microsoft.com/office/powerpoint/2012/main" userId="S::Michele.Pittini@london.gov.uk::8051d34f-852f-4a0a-ae6b-f2062d242359" providerId="AD"/>
      </p:ext>
    </p:extLst>
  </p:cmAuthor>
  <p:cmAuthor id="17" name="Tia Harrop" initials="TH" lastIdx="1" clrIdx="16">
    <p:extLst>
      <p:ext uri="{19B8F6BF-5375-455C-9EA6-DF929625EA0E}">
        <p15:presenceInfo xmlns:p15="http://schemas.microsoft.com/office/powerpoint/2012/main" userId="S::tia.harrop@london.gov.uk::d5d7c781-5e12-44ac-9613-cb72d060e9b8" providerId="AD"/>
      </p:ext>
    </p:extLst>
  </p:cmAuthor>
  <p:cmAuthor id="18" name="James Watson" initials="JW" lastIdx="6" clrIdx="17">
    <p:extLst>
      <p:ext uri="{19B8F6BF-5375-455C-9EA6-DF929625EA0E}">
        <p15:presenceInfo xmlns:p15="http://schemas.microsoft.com/office/powerpoint/2012/main" userId="S::James.Watson@london.gov.uk::aca1d02b-8171-4b1c-8c15-c14cbe192f10" providerId="AD"/>
      </p:ext>
    </p:extLst>
  </p:cmAuthor>
  <p:cmAuthor id="19" name="Yvette Smith" initials="YS" lastIdx="8" clrIdx="18">
    <p:extLst>
      <p:ext uri="{19B8F6BF-5375-455C-9EA6-DF929625EA0E}">
        <p15:presenceInfo xmlns:p15="http://schemas.microsoft.com/office/powerpoint/2012/main" userId="S::yvette.smith@london.gov.uk::5547d516-bf07-4ff1-b0f4-1d8ac8570446" providerId="AD"/>
      </p:ext>
    </p:extLst>
  </p:cmAuthor>
  <p:cmAuthor id="20" name="Paul Hodgson1" initials="PH" lastIdx="2" clrIdx="19">
    <p:extLst>
      <p:ext uri="{19B8F6BF-5375-455C-9EA6-DF929625EA0E}">
        <p15:presenceInfo xmlns:p15="http://schemas.microsoft.com/office/powerpoint/2012/main" userId="S::paul.hodgson@london.gov.uk::12754b59-74cd-43a9-80e3-520cbb2a5399" providerId="AD"/>
      </p:ext>
    </p:extLst>
  </p:cmAuthor>
  <p:cmAuthor id="21" name="James Gleeson" initials="JG" lastIdx="3" clrIdx="20">
    <p:extLst>
      <p:ext uri="{19B8F6BF-5375-455C-9EA6-DF929625EA0E}">
        <p15:presenceInfo xmlns:p15="http://schemas.microsoft.com/office/powerpoint/2012/main" userId="S::james.gleeson@london.gov.uk::28e6ad09-ac97-4c65-a1b3-d705d26c0c46" providerId="AD"/>
      </p:ext>
    </p:extLst>
  </p:cmAuthor>
  <p:cmAuthor id="22" name="Mike Hope" initials="MH" lastIdx="1" clrIdx="21">
    <p:extLst>
      <p:ext uri="{19B8F6BF-5375-455C-9EA6-DF929625EA0E}">
        <p15:presenceInfo xmlns:p15="http://schemas.microsoft.com/office/powerpoint/2012/main" userId="S::mike.hope@london.gov.uk::ab2017a8-dfbd-43ed-93fc-d71836b3fb10" providerId="AD"/>
      </p:ext>
    </p:extLst>
  </p:cmAuthor>
  <p:cmAuthor id="23" name="Rachel Leeser" initials="RL" lastIdx="4" clrIdx="22">
    <p:extLst>
      <p:ext uri="{19B8F6BF-5375-455C-9EA6-DF929625EA0E}">
        <p15:presenceInfo xmlns:p15="http://schemas.microsoft.com/office/powerpoint/2012/main" userId="S::rachel.leeser@london.gov.uk::d54cb709-793e-492d-a7ec-ac7921a45649" providerId="AD"/>
      </p:ext>
    </p:extLst>
  </p:cmAuthor>
  <p:cmAuthor id="24" name="Ammar Ljubijankic" initials="AL" lastIdx="1" clrIdx="23">
    <p:extLst>
      <p:ext uri="{19B8F6BF-5375-455C-9EA6-DF929625EA0E}">
        <p15:presenceInfo xmlns:p15="http://schemas.microsoft.com/office/powerpoint/2012/main" userId="Ammar Ljubijankic"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A7DE"/>
    <a:srgbClr val="00AEEF"/>
    <a:srgbClr val="FFF200"/>
    <a:srgbClr val="FFFDD1"/>
    <a:srgbClr val="00577D"/>
    <a:srgbClr val="5EA15D"/>
    <a:srgbClr val="9E0059"/>
    <a:srgbClr val="EE266D"/>
    <a:srgbClr val="943FA6"/>
    <a:srgbClr val="D822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A76E79-1DEB-307B-72C9-8CA258D7C3D4}" v="1" dt="2025-01-28T11:51:02.250"/>
    <p1510:client id="{2DF832B3-42CF-43DB-8736-D3413326C6DA}" v="2" dt="2025-01-28T11:52:41.73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6" d="100"/>
          <a:sy n="66" d="100"/>
        </p:scale>
        <p:origin x="60" y="717"/>
      </p:cViewPr>
      <p:guideLst>
        <p:guide orient="horz" pos="4088"/>
        <p:guide pos="529"/>
        <p:guide orient="horz" pos="1162"/>
        <p:guide pos="7151"/>
        <p:guide orient="horz" pos="1752"/>
        <p:guide pos="3795"/>
        <p:guide pos="3863"/>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notesMaster" Target="notesMasters/notesMaster1.xml"/><Relationship Id="rId76" Type="http://schemas.microsoft.com/office/2018/10/relationships/authors" Target="authors.xml"/><Relationship Id="rId7" Type="http://schemas.openxmlformats.org/officeDocument/2006/relationships/slide" Target="slides/slide1.xml"/><Relationship Id="rId71"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handoutMaster" Target="handoutMasters/handoutMaster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commentAuthors" Target="commentAuthors.xml"/><Relationship Id="rId75"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oleObject" Target="https://greaterlondonauthority.sharepoint.com/sites/CI_HEY_HealthTeam/Shared%20Documents/GLA-Group%20Public%20Health%20Unit/Public%20Health/1.%20Portfolios%20&amp;%20programmes/5.%20Housing,%20inclusion%20and%20vulnerable%20adults/Housing/ICS%20Data%20Mapping/Dat"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greaterlondonauthority.sharepoint.com/sites/CI_HEY_HealthTeam/Shared%20Documents/GLA-Group%20Public%20Health%20Unit/Public%20Health/1.%20Portfolios%20&amp;%20programmes/5.%20Housing,%20inclusion%20and%20vulnerable%20adults/Housing/ICS%20Data%20Mapping/Dat"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greaterlondonauthority.sharepoint.com/sites/CI_HEY_HealthTeam/Shared%20Documents/GLA-Group%20Public%20Health%20Unit/Public%20Health/1.%20Portfolios%20&amp;%20programmes/5.%20Housing,%20inclusion%20and%20vulnerable%20adults/Housing/ICS%20Data%20Mapping/Dat"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greaterlondonauthority.sharepoint.com/sites/CI_HEY_HealthTeam/Shared%20Documents/GLA-Group%20Public%20Health%20Unit/Public%20Health/1.%20Portfolios%20&amp;%20programmes/5.%20Housing,%20inclusion%20and%20vulnerable%20adults/Housing/ICS%20Data%20Mapping/Dat"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greaterlondonauthority.sharepoint.com/sites/CI_HEY_HealthTeam/Shared%20Documents/GLA-Group%20Public%20Health%20Unit/Public%20Health/1.%20Portfolios%20&amp;%20programmes/5.%20Housing,%20inclusion%20and%20vulnerable%20adults/Housing/ICS%20Data%20Mapping/Dat"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greaterlondonauthority.sharepoint.com/sites/CI_HEY_HealthTeam/Shared%20Documents/GLA-Group%20Public%20Health%20Unit/Public%20Health/1.%20Portfolios%20&amp;%20programmes/5.%20Housing,%20inclusion%20and%20vulnerable%20adults/Housing/ICS%20Data%20Mapping/Dat"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Book3"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https://greaterlondonauthority.sharepoint.com/sites/CI_HEY_HealthTeam/Shared%20Documents/GLA-Group%20Public%20Health%20Unit/Public%20Health/1.%20Portfolios%20&amp;%20programmes/5.%20Housing,%20inclusion%20and%20vulnerable%20adults/Housing/ICS%20Data%20Mapping/Dat" TargetMode="External"/><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49050315919248"/>
          <c:y val="0.12125215669545034"/>
          <c:w val="0.76620888201164394"/>
          <c:h val="0.65750451444367775"/>
        </c:manualLayout>
      </c:layout>
      <c:barChart>
        <c:barDir val="bar"/>
        <c:grouping val="stacked"/>
        <c:varyColors val="0"/>
        <c:ser>
          <c:idx val="0"/>
          <c:order val="0"/>
          <c:tx>
            <c:strRef>
              <c:f>'[Summary of Figures  - v0.3.xlsx]F1'!$B$28</c:f>
              <c:strCache>
                <c:ptCount val="1"/>
                <c:pt idx="0">
                  <c:v>Owned or shared ownership</c:v>
                </c:pt>
              </c:strCache>
            </c:strRef>
          </c:tx>
          <c:spPr>
            <a:solidFill>
              <a:srgbClr val="6DA7DE"/>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'[Summary of Figures  - v0.3.xlsx]F1'!$A$29:$A$35</c:f>
              <c:strCache>
                <c:ptCount val="7"/>
                <c:pt idx="0">
                  <c:v>SWL</c:v>
                </c:pt>
                <c:pt idx="1">
                  <c:v>SEL</c:v>
                </c:pt>
                <c:pt idx="2">
                  <c:v>NWL</c:v>
                </c:pt>
                <c:pt idx="3">
                  <c:v>NEL</c:v>
                </c:pt>
                <c:pt idx="4">
                  <c:v>NCL</c:v>
                </c:pt>
                <c:pt idx="5">
                  <c:v>London</c:v>
                </c:pt>
                <c:pt idx="6">
                  <c:v>England</c:v>
                </c:pt>
              </c:strCache>
            </c:strRef>
          </c:cat>
          <c:val>
            <c:numRef>
              <c:f>'[Summary of Figures  - v0.3.xlsx]F1'!$B$29:$B$35</c:f>
              <c:numCache>
                <c:formatCode>0%</c:formatCode>
                <c:ptCount val="7"/>
                <c:pt idx="0">
                  <c:v>0.56309530547223263</c:v>
                </c:pt>
                <c:pt idx="1">
                  <c:v>0.47919326676488239</c:v>
                </c:pt>
                <c:pt idx="2">
                  <c:v>0.44452125604107179</c:v>
                </c:pt>
                <c:pt idx="3">
                  <c:v>0.43368759587178501</c:v>
                </c:pt>
                <c:pt idx="4">
                  <c:v>0.42733500536171642</c:v>
                </c:pt>
                <c:pt idx="5">
                  <c:v>0.46760920111604087</c:v>
                </c:pt>
                <c:pt idx="6">
                  <c:v>0.62393930967567113</c:v>
                </c:pt>
              </c:numCache>
            </c:numRef>
          </c:val>
          <c:extLst>
            <c:ext xmlns:c16="http://schemas.microsoft.com/office/drawing/2014/chart" uri="{C3380CC4-5D6E-409C-BE32-E72D297353CC}">
              <c16:uniqueId val="{00000000-566B-46DB-A37A-4E5BDBE49BC9}"/>
            </c:ext>
          </c:extLst>
        </c:ser>
        <c:ser>
          <c:idx val="1"/>
          <c:order val="1"/>
          <c:tx>
            <c:strRef>
              <c:f>'[Summary of Figures  - v0.3.xlsx]F1'!$C$28</c:f>
              <c:strCache>
                <c:ptCount val="1"/>
                <c:pt idx="0">
                  <c:v>Social rented</c:v>
                </c:pt>
              </c:strCache>
            </c:strRef>
          </c:tx>
          <c:spPr>
            <a:solidFill>
              <a:srgbClr val="943FA6"/>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'[Summary of Figures  - v0.3.xlsx]F1'!$A$29:$A$35</c:f>
              <c:strCache>
                <c:ptCount val="7"/>
                <c:pt idx="0">
                  <c:v>SWL</c:v>
                </c:pt>
                <c:pt idx="1">
                  <c:v>SEL</c:v>
                </c:pt>
                <c:pt idx="2">
                  <c:v>NWL</c:v>
                </c:pt>
                <c:pt idx="3">
                  <c:v>NEL</c:v>
                </c:pt>
                <c:pt idx="4">
                  <c:v>NCL</c:v>
                </c:pt>
                <c:pt idx="5">
                  <c:v>London</c:v>
                </c:pt>
                <c:pt idx="6">
                  <c:v>England</c:v>
                </c:pt>
              </c:strCache>
            </c:strRef>
          </c:cat>
          <c:val>
            <c:numRef>
              <c:f>'[Summary of Figures  - v0.3.xlsx]F1'!$C$29:$C$35</c:f>
              <c:numCache>
                <c:formatCode>0%</c:formatCode>
                <c:ptCount val="7"/>
                <c:pt idx="0">
                  <c:v>0.15676779715751521</c:v>
                </c:pt>
                <c:pt idx="1">
                  <c:v>0.27311753151088558</c:v>
                </c:pt>
                <c:pt idx="2">
                  <c:v>0.21235715970511038</c:v>
                </c:pt>
                <c:pt idx="3">
                  <c:v>0.26094687708379638</c:v>
                </c:pt>
                <c:pt idx="4">
                  <c:v>0.24303730159433518</c:v>
                </c:pt>
                <c:pt idx="5">
                  <c:v>0.23101157777019055</c:v>
                </c:pt>
                <c:pt idx="6">
                  <c:v>0.17112549599489502</c:v>
                </c:pt>
              </c:numCache>
            </c:numRef>
          </c:val>
          <c:extLst>
            <c:ext xmlns:c16="http://schemas.microsoft.com/office/drawing/2014/chart" uri="{C3380CC4-5D6E-409C-BE32-E72D297353CC}">
              <c16:uniqueId val="{00000001-566B-46DB-A37A-4E5BDBE49BC9}"/>
            </c:ext>
          </c:extLst>
        </c:ser>
        <c:ser>
          <c:idx val="2"/>
          <c:order val="2"/>
          <c:tx>
            <c:strRef>
              <c:f>'[Summary of Figures  - v0.3.xlsx]F1'!$D$28</c:f>
              <c:strCache>
                <c:ptCount val="1"/>
                <c:pt idx="0">
                  <c:v>Private rented or lives rent free</c:v>
                </c:pt>
              </c:strCache>
            </c:strRef>
          </c:tx>
          <c:spPr>
            <a:solidFill>
              <a:srgbClr val="5EA15D"/>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'[Summary of Figures  - v0.3.xlsx]F1'!$A$29:$A$35</c:f>
              <c:strCache>
                <c:ptCount val="7"/>
                <c:pt idx="0">
                  <c:v>SWL</c:v>
                </c:pt>
                <c:pt idx="1">
                  <c:v>SEL</c:v>
                </c:pt>
                <c:pt idx="2">
                  <c:v>NWL</c:v>
                </c:pt>
                <c:pt idx="3">
                  <c:v>NEL</c:v>
                </c:pt>
                <c:pt idx="4">
                  <c:v>NCL</c:v>
                </c:pt>
                <c:pt idx="5">
                  <c:v>London</c:v>
                </c:pt>
                <c:pt idx="6">
                  <c:v>England</c:v>
                </c:pt>
              </c:strCache>
            </c:strRef>
          </c:cat>
          <c:val>
            <c:numRef>
              <c:f>'[Summary of Figures  - v0.3.xlsx]F1'!$D$29:$D$35</c:f>
              <c:numCache>
                <c:formatCode>0%</c:formatCode>
                <c:ptCount val="7"/>
                <c:pt idx="0">
                  <c:v>0.2801368973702521</c:v>
                </c:pt>
                <c:pt idx="1">
                  <c:v>0.24768920172423201</c:v>
                </c:pt>
                <c:pt idx="2">
                  <c:v>0.34312158425381784</c:v>
                </c:pt>
                <c:pt idx="3">
                  <c:v>0.30536552704441866</c:v>
                </c:pt>
                <c:pt idx="4">
                  <c:v>0.32962769304394834</c:v>
                </c:pt>
                <c:pt idx="5">
                  <c:v>0.30137922111376858</c:v>
                </c:pt>
                <c:pt idx="6">
                  <c:v>0.20493519432943388</c:v>
                </c:pt>
              </c:numCache>
            </c:numRef>
          </c:val>
          <c:extLst>
            <c:ext xmlns:c16="http://schemas.microsoft.com/office/drawing/2014/chart" uri="{C3380CC4-5D6E-409C-BE32-E72D297353CC}">
              <c16:uniqueId val="{00000002-566B-46DB-A37A-4E5BDBE49BC9}"/>
            </c:ext>
          </c:extLst>
        </c:ser>
        <c:dLbls>
          <c:showLegendKey val="0"/>
          <c:showVal val="0"/>
          <c:showCatName val="0"/>
          <c:showSerName val="0"/>
          <c:showPercent val="0"/>
          <c:showBubbleSize val="0"/>
        </c:dLbls>
        <c:gapWidth val="100"/>
        <c:overlap val="100"/>
        <c:axId val="700934728"/>
        <c:axId val="700935088"/>
      </c:barChart>
      <c:catAx>
        <c:axId val="700934728"/>
        <c:scaling>
          <c:orientation val="minMax"/>
        </c:scaling>
        <c:delete val="0"/>
        <c:axPos val="l"/>
        <c:numFmt formatCode="General" sourceLinked="1"/>
        <c:majorTickMark val="none"/>
        <c:minorTickMark val="none"/>
        <c:tickLblPos val="nextTo"/>
        <c:spPr>
          <a:noFill/>
          <a:ln w="15875" cap="flat" cmpd="sng" algn="ctr">
            <a:solidFill>
              <a:schemeClr val="tx1"/>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00935088"/>
        <c:crosses val="autoZero"/>
        <c:auto val="1"/>
        <c:lblAlgn val="ctr"/>
        <c:lblOffset val="100"/>
        <c:noMultiLvlLbl val="0"/>
      </c:catAx>
      <c:valAx>
        <c:axId val="700935088"/>
        <c:scaling>
          <c:orientation val="minMax"/>
          <c:max val="1"/>
        </c:scaling>
        <c:delete val="0"/>
        <c:axPos val="b"/>
        <c:numFmt formatCode="0%" sourceLinked="0"/>
        <c:majorTickMark val="in"/>
        <c:minorTickMark val="none"/>
        <c:tickLblPos val="nextTo"/>
        <c:spPr>
          <a:noFill/>
          <a:ln w="15875">
            <a:solidFill>
              <a:schemeClr val="tx1"/>
            </a:solid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00934728"/>
        <c:crosses val="autoZero"/>
        <c:crossBetween val="between"/>
        <c:majorUnit val="0.2"/>
      </c:valAx>
      <c:spPr>
        <a:noFill/>
        <a:ln>
          <a:noFill/>
        </a:ln>
        <a:effectLst/>
      </c:spPr>
    </c:plotArea>
    <c:legend>
      <c:legendPos val="b"/>
      <c:layout>
        <c:manualLayout>
          <c:xMode val="edge"/>
          <c:yMode val="edge"/>
          <c:x val="0.17037640622592079"/>
          <c:y val="0.833798219735433"/>
          <c:w val="0.82682404838958234"/>
          <c:h val="0.10947000177018881"/>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'[Summary of Figures  - v0.3.xlsx]F2'!$B$22</c:f>
              <c:strCache>
                <c:ptCount val="1"/>
                <c:pt idx="0">
                  <c:v>Non-decent - number</c:v>
                </c:pt>
              </c:strCache>
            </c:strRef>
          </c:tx>
          <c:spPr>
            <a:solidFill>
              <a:srgbClr val="6DA7DE"/>
            </a:solidFill>
            <a:ln>
              <a:noFill/>
            </a:ln>
            <a:effectLst/>
          </c:spPr>
          <c:invertIfNegative val="0"/>
          <c:dPt>
            <c:idx val="0"/>
            <c:invertIfNegative val="0"/>
            <c:bubble3D val="0"/>
            <c:spPr>
              <a:solidFill>
                <a:srgbClr val="DCA000"/>
              </a:solidFill>
              <a:ln>
                <a:noFill/>
              </a:ln>
              <a:effectLst/>
            </c:spPr>
            <c:extLst>
              <c:ext xmlns:c16="http://schemas.microsoft.com/office/drawing/2014/chart" uri="{C3380CC4-5D6E-409C-BE32-E72D297353CC}">
                <c16:uniqueId val="{00000001-E2A8-453B-A88F-35497DF11130}"/>
              </c:ext>
            </c:extLst>
          </c:dPt>
          <c:dPt>
            <c:idx val="1"/>
            <c:invertIfNegative val="0"/>
            <c:bubble3D val="0"/>
            <c:spPr>
              <a:solidFill>
                <a:srgbClr val="D82222"/>
              </a:solidFill>
              <a:ln>
                <a:noFill/>
              </a:ln>
              <a:effectLst/>
            </c:spPr>
            <c:extLst>
              <c:ext xmlns:c16="http://schemas.microsoft.com/office/drawing/2014/chart" uri="{C3380CC4-5D6E-409C-BE32-E72D297353CC}">
                <c16:uniqueId val="{00000003-E2A8-453B-A88F-35497DF11130}"/>
              </c:ext>
            </c:extLst>
          </c:dPt>
          <c:dPt>
            <c:idx val="2"/>
            <c:invertIfNegative val="0"/>
            <c:bubble3D val="0"/>
            <c:spPr>
              <a:solidFill>
                <a:srgbClr val="EE266D"/>
              </a:solidFill>
              <a:ln>
                <a:noFill/>
              </a:ln>
              <a:effectLst/>
            </c:spPr>
            <c:extLst>
              <c:ext xmlns:c16="http://schemas.microsoft.com/office/drawing/2014/chart" uri="{C3380CC4-5D6E-409C-BE32-E72D297353CC}">
                <c16:uniqueId val="{00000005-E2A8-453B-A88F-35497DF11130}"/>
              </c:ext>
            </c:extLst>
          </c:dPt>
          <c:dPt>
            <c:idx val="3"/>
            <c:invertIfNegative val="0"/>
            <c:bubble3D val="0"/>
            <c:spPr>
              <a:solidFill>
                <a:srgbClr val="943FA6"/>
              </a:solidFill>
              <a:ln>
                <a:noFill/>
              </a:ln>
              <a:effectLst/>
            </c:spPr>
            <c:extLst>
              <c:ext xmlns:c16="http://schemas.microsoft.com/office/drawing/2014/chart" uri="{C3380CC4-5D6E-409C-BE32-E72D297353CC}">
                <c16:uniqueId val="{00000007-E2A8-453B-A88F-35497DF11130}"/>
              </c:ext>
            </c:extLst>
          </c:dPt>
          <c:dPt>
            <c:idx val="4"/>
            <c:invertIfNegative val="0"/>
            <c:bubble3D val="0"/>
            <c:spPr>
              <a:solidFill>
                <a:srgbClr val="00AEEF"/>
              </a:solidFill>
              <a:ln>
                <a:noFill/>
              </a:ln>
              <a:effectLst/>
            </c:spPr>
            <c:extLst>
              <c:ext xmlns:c16="http://schemas.microsoft.com/office/drawing/2014/chart" uri="{C3380CC4-5D6E-409C-BE32-E72D297353CC}">
                <c16:uniqueId val="{00000009-E2A8-453B-A88F-35497DF11130}"/>
              </c:ext>
            </c:extLst>
          </c:dPt>
          <c:dLbls>
            <c:dLbl>
              <c:idx val="0"/>
              <c:tx>
                <c:rich>
                  <a:bodyPr/>
                  <a:lstStyle/>
                  <a:p>
                    <a:fld id="{53272B19-0754-4275-B4E1-E2EA2FB626A1}" type="CELLRANGE">
                      <a:rPr lang="en-GB"/>
                      <a:pPr/>
                      <a:t>[CELLRANGE]</a:t>
                    </a:fld>
                    <a:endParaRPr lang="en-GB"/>
                  </a:p>
                </c:rich>
              </c:tx>
              <c:dLblPos val="in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E2A8-453B-A88F-35497DF11130}"/>
                </c:ext>
              </c:extLst>
            </c:dLbl>
            <c:dLbl>
              <c:idx val="1"/>
              <c:tx>
                <c:rich>
                  <a:bodyPr/>
                  <a:lstStyle/>
                  <a:p>
                    <a:fld id="{93B09380-0CA9-4F4C-9404-DBEF07059E5F}" type="CELLRANGE">
                      <a:rPr lang="en-GB"/>
                      <a:pPr/>
                      <a:t>[CELLRANGE]</a:t>
                    </a:fld>
                    <a:endParaRPr lang="en-GB"/>
                  </a:p>
                </c:rich>
              </c:tx>
              <c:dLblPos val="in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E2A8-453B-A88F-35497DF11130}"/>
                </c:ext>
              </c:extLst>
            </c:dLbl>
            <c:dLbl>
              <c:idx val="2"/>
              <c:tx>
                <c:rich>
                  <a:bodyPr/>
                  <a:lstStyle/>
                  <a:p>
                    <a:fld id="{9ECC030B-7562-40D2-99CB-C7AAA0E4A252}" type="CELLRANGE">
                      <a:rPr lang="en-US"/>
                      <a:pPr/>
                      <a:t>[CELLRANGE]</a:t>
                    </a:fld>
                    <a:endParaRPr lang="en-GB"/>
                  </a:p>
                </c:rich>
              </c:tx>
              <c:dLblPos val="inEnd"/>
              <c:showLegendKey val="0"/>
              <c:showVal val="0"/>
              <c:showCatName val="0"/>
              <c:showSerName val="0"/>
              <c:showPercent val="0"/>
              <c:showBubbleSize val="0"/>
              <c:extLst>
                <c:ext xmlns:c15="http://schemas.microsoft.com/office/drawing/2012/chart" uri="{CE6537A1-D6FC-4f65-9D91-7224C49458BB}">
                  <c15:layout>
                    <c:manualLayout>
                      <c:w val="0.20967958812840698"/>
                      <c:h val="0.13175046554934822"/>
                    </c:manualLayout>
                  </c15:layout>
                  <c15:dlblFieldTable/>
                  <c15:showDataLabelsRange val="1"/>
                </c:ext>
                <c:ext xmlns:c16="http://schemas.microsoft.com/office/drawing/2014/chart" uri="{C3380CC4-5D6E-409C-BE32-E72D297353CC}">
                  <c16:uniqueId val="{00000005-E2A8-453B-A88F-35497DF11130}"/>
                </c:ext>
              </c:extLst>
            </c:dLbl>
            <c:dLbl>
              <c:idx val="3"/>
              <c:tx>
                <c:rich>
                  <a:bodyPr/>
                  <a:lstStyle/>
                  <a:p>
                    <a:fld id="{1B7621BE-DAF8-4210-AD15-230E1080D14A}" type="CELLRANGE">
                      <a:rPr lang="en-GB"/>
                      <a:pPr/>
                      <a:t>[CELLRANGE]</a:t>
                    </a:fld>
                    <a:endParaRPr lang="en-GB"/>
                  </a:p>
                </c:rich>
              </c:tx>
              <c:dLblPos val="in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E2A8-453B-A88F-35497DF11130}"/>
                </c:ext>
              </c:extLst>
            </c:dLbl>
            <c:dLbl>
              <c:idx val="4"/>
              <c:tx>
                <c:rich>
                  <a:bodyPr/>
                  <a:lstStyle/>
                  <a:p>
                    <a:fld id="{2210B2A0-CE92-4BAE-84CF-A7B4687904DB}" type="CELLRANGE">
                      <a:rPr lang="en-GB"/>
                      <a:pPr/>
                      <a:t>[CELLRANGE]</a:t>
                    </a:fld>
                    <a:endParaRPr lang="en-GB"/>
                  </a:p>
                </c:rich>
              </c:tx>
              <c:dLblPos val="in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E2A8-453B-A88F-35497DF11130}"/>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End"/>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'[Summary of Figures  - v0.3.xlsx]F2'!$A$23:$A$27</c:f>
              <c:strCache>
                <c:ptCount val="5"/>
                <c:pt idx="0">
                  <c:v>SWL</c:v>
                </c:pt>
                <c:pt idx="1">
                  <c:v>SEL</c:v>
                </c:pt>
                <c:pt idx="2">
                  <c:v>NWL</c:v>
                </c:pt>
                <c:pt idx="3">
                  <c:v>NEL</c:v>
                </c:pt>
                <c:pt idx="4">
                  <c:v>NCL</c:v>
                </c:pt>
              </c:strCache>
            </c:strRef>
          </c:cat>
          <c:val>
            <c:numRef>
              <c:f>'[Summary of Figures  - v0.3.xlsx]F2'!$B$23:$B$27</c:f>
              <c:numCache>
                <c:formatCode>#,##0</c:formatCode>
                <c:ptCount val="5"/>
                <c:pt idx="0">
                  <c:v>70600</c:v>
                </c:pt>
                <c:pt idx="1">
                  <c:v>83000</c:v>
                </c:pt>
                <c:pt idx="2">
                  <c:v>107700</c:v>
                </c:pt>
                <c:pt idx="3">
                  <c:v>88400</c:v>
                </c:pt>
                <c:pt idx="4">
                  <c:v>73600</c:v>
                </c:pt>
              </c:numCache>
            </c:numRef>
          </c:val>
          <c:extLst>
            <c:ext xmlns:c15="http://schemas.microsoft.com/office/drawing/2012/chart" uri="{02D57815-91ED-43cb-92C2-25804820EDAC}">
              <c15:datalabelsRange>
                <c15:f>'[Summary of Figures  - v0.3.xlsx]F2'!$D$23:$D$27</c15:f>
                <c15:dlblRangeCache>
                  <c:ptCount val="5"/>
                  <c:pt idx="0">
                    <c:v>70,600 (11%)</c:v>
                  </c:pt>
                  <c:pt idx="1">
                    <c:v>83,000 (11%)</c:v>
                  </c:pt>
                  <c:pt idx="2">
                    <c:v>107,700 (13%)</c:v>
                  </c:pt>
                  <c:pt idx="3">
                    <c:v>88,400 (12%)</c:v>
                  </c:pt>
                  <c:pt idx="4">
                    <c:v>73,600 (13%)</c:v>
                  </c:pt>
                </c15:dlblRangeCache>
              </c15:datalabelsRange>
            </c:ext>
            <c:ext xmlns:c16="http://schemas.microsoft.com/office/drawing/2014/chart" uri="{C3380CC4-5D6E-409C-BE32-E72D297353CC}">
              <c16:uniqueId val="{0000000A-E2A8-453B-A88F-35497DF11130}"/>
            </c:ext>
          </c:extLst>
        </c:ser>
        <c:dLbls>
          <c:showLegendKey val="0"/>
          <c:showVal val="0"/>
          <c:showCatName val="0"/>
          <c:showSerName val="0"/>
          <c:showPercent val="0"/>
          <c:showBubbleSize val="0"/>
        </c:dLbls>
        <c:gapWidth val="25"/>
        <c:overlap val="25"/>
        <c:axId val="830891792"/>
        <c:axId val="830890352"/>
      </c:barChart>
      <c:catAx>
        <c:axId val="830891792"/>
        <c:scaling>
          <c:orientation val="minMax"/>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30890352"/>
        <c:crosses val="autoZero"/>
        <c:auto val="1"/>
        <c:lblAlgn val="ctr"/>
        <c:lblOffset val="100"/>
        <c:noMultiLvlLbl val="0"/>
      </c:catAx>
      <c:valAx>
        <c:axId val="83089035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w="15875">
            <a:solidFill>
              <a:schemeClr val="tx1"/>
            </a:solid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30891792"/>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'[Summary of Figures  - v0.3.xlsx]F3'!$B$20</c:f>
              <c:strCache>
                <c:ptCount val="1"/>
                <c:pt idx="0">
                  <c:v>Category 1 hazards - number</c:v>
                </c:pt>
              </c:strCache>
            </c:strRef>
          </c:tx>
          <c:spPr>
            <a:solidFill>
              <a:schemeClr val="accent1"/>
            </a:solidFill>
            <a:ln>
              <a:noFill/>
            </a:ln>
            <a:effectLst/>
          </c:spPr>
          <c:invertIfNegative val="0"/>
          <c:dPt>
            <c:idx val="0"/>
            <c:invertIfNegative val="0"/>
            <c:bubble3D val="0"/>
            <c:spPr>
              <a:solidFill>
                <a:srgbClr val="DCA000"/>
              </a:solidFill>
              <a:ln>
                <a:noFill/>
              </a:ln>
              <a:effectLst/>
            </c:spPr>
            <c:extLst>
              <c:ext xmlns:c16="http://schemas.microsoft.com/office/drawing/2014/chart" uri="{C3380CC4-5D6E-409C-BE32-E72D297353CC}">
                <c16:uniqueId val="{00000001-9320-4DC3-8276-FB7CFC37BDC0}"/>
              </c:ext>
            </c:extLst>
          </c:dPt>
          <c:dPt>
            <c:idx val="1"/>
            <c:invertIfNegative val="0"/>
            <c:bubble3D val="0"/>
            <c:spPr>
              <a:solidFill>
                <a:srgbClr val="D82222"/>
              </a:solidFill>
              <a:ln>
                <a:noFill/>
              </a:ln>
              <a:effectLst/>
            </c:spPr>
            <c:extLst>
              <c:ext xmlns:c16="http://schemas.microsoft.com/office/drawing/2014/chart" uri="{C3380CC4-5D6E-409C-BE32-E72D297353CC}">
                <c16:uniqueId val="{00000003-9320-4DC3-8276-FB7CFC37BDC0}"/>
              </c:ext>
            </c:extLst>
          </c:dPt>
          <c:dPt>
            <c:idx val="2"/>
            <c:invertIfNegative val="0"/>
            <c:bubble3D val="0"/>
            <c:spPr>
              <a:solidFill>
                <a:srgbClr val="EE266D"/>
              </a:solidFill>
              <a:ln>
                <a:noFill/>
              </a:ln>
              <a:effectLst/>
            </c:spPr>
            <c:extLst>
              <c:ext xmlns:c16="http://schemas.microsoft.com/office/drawing/2014/chart" uri="{C3380CC4-5D6E-409C-BE32-E72D297353CC}">
                <c16:uniqueId val="{00000005-9320-4DC3-8276-FB7CFC37BDC0}"/>
              </c:ext>
            </c:extLst>
          </c:dPt>
          <c:dPt>
            <c:idx val="3"/>
            <c:invertIfNegative val="0"/>
            <c:bubble3D val="0"/>
            <c:spPr>
              <a:solidFill>
                <a:srgbClr val="943FA6"/>
              </a:solidFill>
              <a:ln>
                <a:noFill/>
              </a:ln>
              <a:effectLst/>
            </c:spPr>
            <c:extLst>
              <c:ext xmlns:c16="http://schemas.microsoft.com/office/drawing/2014/chart" uri="{C3380CC4-5D6E-409C-BE32-E72D297353CC}">
                <c16:uniqueId val="{00000007-9320-4DC3-8276-FB7CFC37BDC0}"/>
              </c:ext>
            </c:extLst>
          </c:dPt>
          <c:dPt>
            <c:idx val="4"/>
            <c:invertIfNegative val="0"/>
            <c:bubble3D val="0"/>
            <c:spPr>
              <a:solidFill>
                <a:srgbClr val="00AEEF"/>
              </a:solidFill>
              <a:ln>
                <a:noFill/>
              </a:ln>
              <a:effectLst/>
            </c:spPr>
            <c:extLst>
              <c:ext xmlns:c16="http://schemas.microsoft.com/office/drawing/2014/chart" uri="{C3380CC4-5D6E-409C-BE32-E72D297353CC}">
                <c16:uniqueId val="{00000009-9320-4DC3-8276-FB7CFC37BDC0}"/>
              </c:ext>
            </c:extLst>
          </c:dPt>
          <c:dLbls>
            <c:dLbl>
              <c:idx val="0"/>
              <c:tx>
                <c:rich>
                  <a:bodyPr/>
                  <a:lstStyle/>
                  <a:p>
                    <a:fld id="{A4853734-D487-4CEA-BC5C-771DFEDDEAB2}" type="CELLRANGE">
                      <a:rPr lang="en-GB"/>
                      <a:pPr/>
                      <a:t>[CELLRANGE]</a:t>
                    </a:fld>
                    <a:endParaRPr lang="en-GB"/>
                  </a:p>
                </c:rich>
              </c:tx>
              <c:dLblPos val="in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9320-4DC3-8276-FB7CFC37BDC0}"/>
                </c:ext>
              </c:extLst>
            </c:dLbl>
            <c:dLbl>
              <c:idx val="1"/>
              <c:tx>
                <c:rich>
                  <a:bodyPr/>
                  <a:lstStyle/>
                  <a:p>
                    <a:fld id="{E57D0758-320B-4634-96CC-6BC89007C031}" type="CELLRANGE">
                      <a:rPr lang="en-GB"/>
                      <a:pPr/>
                      <a:t>[CELLRANGE]</a:t>
                    </a:fld>
                    <a:endParaRPr lang="en-GB"/>
                  </a:p>
                </c:rich>
              </c:tx>
              <c:dLblPos val="in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9320-4DC3-8276-FB7CFC37BDC0}"/>
                </c:ext>
              </c:extLst>
            </c:dLbl>
            <c:dLbl>
              <c:idx val="2"/>
              <c:tx>
                <c:rich>
                  <a:bodyPr/>
                  <a:lstStyle/>
                  <a:p>
                    <a:fld id="{313F5958-D342-496C-94C0-B0B287618FF2}" type="CELLRANGE">
                      <a:rPr lang="en-GB"/>
                      <a:pPr/>
                      <a:t>[CELLRANGE]</a:t>
                    </a:fld>
                    <a:endParaRPr lang="en-GB"/>
                  </a:p>
                </c:rich>
              </c:tx>
              <c:dLblPos val="in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9320-4DC3-8276-FB7CFC37BDC0}"/>
                </c:ext>
              </c:extLst>
            </c:dLbl>
            <c:dLbl>
              <c:idx val="3"/>
              <c:tx>
                <c:rich>
                  <a:bodyPr/>
                  <a:lstStyle/>
                  <a:p>
                    <a:fld id="{55C17BA7-1698-44DA-8383-203152A7C729}" type="CELLRANGE">
                      <a:rPr lang="en-GB"/>
                      <a:pPr/>
                      <a:t>[CELLRANGE]</a:t>
                    </a:fld>
                    <a:endParaRPr lang="en-GB"/>
                  </a:p>
                </c:rich>
              </c:tx>
              <c:dLblPos val="in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9320-4DC3-8276-FB7CFC37BDC0}"/>
                </c:ext>
              </c:extLst>
            </c:dLbl>
            <c:dLbl>
              <c:idx val="4"/>
              <c:tx>
                <c:rich>
                  <a:bodyPr/>
                  <a:lstStyle/>
                  <a:p>
                    <a:fld id="{92420D84-D677-44A0-869A-6C3D7804113E}" type="CELLRANGE">
                      <a:rPr lang="en-GB"/>
                      <a:pPr/>
                      <a:t>[CELLRANGE]</a:t>
                    </a:fld>
                    <a:endParaRPr lang="en-GB"/>
                  </a:p>
                </c:rich>
              </c:tx>
              <c:dLblPos val="in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9320-4DC3-8276-FB7CFC37BDC0}"/>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End"/>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'[Summary of Figures  - v0.3.xlsx]F3'!$A$21:$A$25</c:f>
              <c:strCache>
                <c:ptCount val="5"/>
                <c:pt idx="0">
                  <c:v>SWL</c:v>
                </c:pt>
                <c:pt idx="1">
                  <c:v>SEL</c:v>
                </c:pt>
                <c:pt idx="2">
                  <c:v>NWL</c:v>
                </c:pt>
                <c:pt idx="3">
                  <c:v>NEL</c:v>
                </c:pt>
                <c:pt idx="4">
                  <c:v>NCL</c:v>
                </c:pt>
              </c:strCache>
            </c:strRef>
          </c:cat>
          <c:val>
            <c:numRef>
              <c:f>'[Summary of Figures  - v0.3.xlsx]F3'!$B$21:$B$25</c:f>
              <c:numCache>
                <c:formatCode>_-* #,##0_-;\-* #,##0_-;_-* "-"??_-;_-@_-</c:formatCode>
                <c:ptCount val="5"/>
                <c:pt idx="0">
                  <c:v>32500</c:v>
                </c:pt>
                <c:pt idx="1">
                  <c:v>36100</c:v>
                </c:pt>
                <c:pt idx="2">
                  <c:v>47000</c:v>
                </c:pt>
                <c:pt idx="3">
                  <c:v>39500</c:v>
                </c:pt>
                <c:pt idx="4">
                  <c:v>32200</c:v>
                </c:pt>
              </c:numCache>
            </c:numRef>
          </c:val>
          <c:extLst>
            <c:ext xmlns:c15="http://schemas.microsoft.com/office/drawing/2012/chart" uri="{02D57815-91ED-43cb-92C2-25804820EDAC}">
              <c15:datalabelsRange>
                <c15:f>'[Summary of Figures  - v0.3.xlsx]F3'!$D$21:$D$25</c15:f>
                <c15:dlblRangeCache>
                  <c:ptCount val="5"/>
                  <c:pt idx="0">
                    <c:v>32,500 (5%)</c:v>
                  </c:pt>
                  <c:pt idx="1">
                    <c:v>36,100 (5%)</c:v>
                  </c:pt>
                  <c:pt idx="2">
                    <c:v>47,000 (6%)</c:v>
                  </c:pt>
                  <c:pt idx="3">
                    <c:v>39,500 (5%)</c:v>
                  </c:pt>
                  <c:pt idx="4">
                    <c:v>32,200 (6%)</c:v>
                  </c:pt>
                </c15:dlblRangeCache>
              </c15:datalabelsRange>
            </c:ext>
            <c:ext xmlns:c16="http://schemas.microsoft.com/office/drawing/2014/chart" uri="{C3380CC4-5D6E-409C-BE32-E72D297353CC}">
              <c16:uniqueId val="{0000000A-9320-4DC3-8276-FB7CFC37BDC0}"/>
            </c:ext>
          </c:extLst>
        </c:ser>
        <c:dLbls>
          <c:showLegendKey val="0"/>
          <c:showVal val="0"/>
          <c:showCatName val="0"/>
          <c:showSerName val="0"/>
          <c:showPercent val="0"/>
          <c:showBubbleSize val="0"/>
        </c:dLbls>
        <c:gapWidth val="25"/>
        <c:overlap val="25"/>
        <c:axId val="830891792"/>
        <c:axId val="830890352"/>
      </c:barChart>
      <c:catAx>
        <c:axId val="830891792"/>
        <c:scaling>
          <c:orientation val="minMax"/>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30890352"/>
        <c:crosses val="autoZero"/>
        <c:auto val="1"/>
        <c:lblAlgn val="ctr"/>
        <c:lblOffset val="100"/>
        <c:noMultiLvlLbl val="0"/>
      </c:catAx>
      <c:valAx>
        <c:axId val="830890352"/>
        <c:scaling>
          <c:orientation val="minMax"/>
          <c:max val="5000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w="15875">
            <a:solidFill>
              <a:schemeClr val="tx1"/>
            </a:solid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30891792"/>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[Housing_summary_output_v0.2.xlsx]decent_homes_tenure_icb!$Q$6</c:f>
              <c:strCache>
                <c:ptCount val="1"/>
                <c:pt idx="0">
                  <c:v>NCL</c:v>
                </c:pt>
              </c:strCache>
            </c:strRef>
          </c:tx>
          <c:spPr>
            <a:solidFill>
              <a:srgbClr val="6DA7DE"/>
            </a:solidFill>
            <a:ln>
              <a:noFill/>
            </a:ln>
            <a:effectLst/>
          </c:spPr>
          <c:invertIfNegative val="0"/>
          <c:dPt>
            <c:idx val="0"/>
            <c:invertIfNegative val="0"/>
            <c:bubble3D val="0"/>
            <c:spPr>
              <a:solidFill>
                <a:srgbClr val="00AEEF"/>
              </a:solidFill>
              <a:ln>
                <a:noFill/>
              </a:ln>
              <a:effectLst/>
            </c:spPr>
            <c:extLst>
              <c:ext xmlns:c16="http://schemas.microsoft.com/office/drawing/2014/chart" uri="{C3380CC4-5D6E-409C-BE32-E72D297353CC}">
                <c16:uniqueId val="{00000000-6941-42A0-BDC1-6E756F3DE8B1}"/>
              </c:ext>
            </c:extLst>
          </c:dPt>
          <c:dPt>
            <c:idx val="1"/>
            <c:invertIfNegative val="0"/>
            <c:bubble3D val="0"/>
            <c:spPr>
              <a:solidFill>
                <a:srgbClr val="00AEEF"/>
              </a:solidFill>
              <a:ln>
                <a:noFill/>
              </a:ln>
              <a:effectLst/>
            </c:spPr>
            <c:extLst>
              <c:ext xmlns:c16="http://schemas.microsoft.com/office/drawing/2014/chart" uri="{C3380CC4-5D6E-409C-BE32-E72D297353CC}">
                <c16:uniqueId val="{00000001-6941-42A0-BDC1-6E756F3DE8B1}"/>
              </c:ext>
            </c:extLst>
          </c:dPt>
          <c:dPt>
            <c:idx val="2"/>
            <c:invertIfNegative val="0"/>
            <c:bubble3D val="0"/>
            <c:spPr>
              <a:solidFill>
                <a:srgbClr val="00AEEF"/>
              </a:solidFill>
              <a:ln>
                <a:noFill/>
              </a:ln>
              <a:effectLst/>
            </c:spPr>
            <c:extLst>
              <c:ext xmlns:c16="http://schemas.microsoft.com/office/drawing/2014/chart" uri="{C3380CC4-5D6E-409C-BE32-E72D297353CC}">
                <c16:uniqueId val="{00000002-6941-42A0-BDC1-6E756F3DE8B1}"/>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[Housing_summary_output_v0.2.xlsx]decent_homes_tenure_icb!$S$5:$U$5</c:f>
              <c:strCache>
                <c:ptCount val="3"/>
                <c:pt idx="0">
                  <c:v>Owner occupied</c:v>
                </c:pt>
                <c:pt idx="1">
                  <c:v>Private rented</c:v>
                </c:pt>
                <c:pt idx="2">
                  <c:v>Social</c:v>
                </c:pt>
              </c:strCache>
            </c:strRef>
          </c:cat>
          <c:val>
            <c:numRef>
              <c:f>[Housing_summary_output_v0.2.xlsx]decent_homes_tenure_icb!$S$6:$U$6</c:f>
              <c:numCache>
                <c:formatCode>0%</c:formatCode>
                <c:ptCount val="3"/>
                <c:pt idx="0">
                  <c:v>0.08</c:v>
                </c:pt>
                <c:pt idx="1">
                  <c:v>0.21</c:v>
                </c:pt>
                <c:pt idx="2">
                  <c:v>0.12</c:v>
                </c:pt>
              </c:numCache>
            </c:numRef>
          </c:val>
          <c:extLst>
            <c:ext xmlns:c16="http://schemas.microsoft.com/office/drawing/2014/chart" uri="{C3380CC4-5D6E-409C-BE32-E72D297353CC}">
              <c16:uniqueId val="{00000000-BA3D-44F6-92AF-66E232EED5BF}"/>
            </c:ext>
          </c:extLst>
        </c:ser>
        <c:ser>
          <c:idx val="1"/>
          <c:order val="1"/>
          <c:tx>
            <c:strRef>
              <c:f>[Housing_summary_output_v0.2.xlsx]decent_homes_tenure_icb!$Q$7</c:f>
              <c:strCache>
                <c:ptCount val="1"/>
                <c:pt idx="0">
                  <c:v>NEL</c:v>
                </c:pt>
              </c:strCache>
            </c:strRef>
          </c:tx>
          <c:spPr>
            <a:solidFill>
              <a:srgbClr val="943FA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[Housing_summary_output_v0.2.xlsx]decent_homes_tenure_icb!$S$5:$U$5</c:f>
              <c:strCache>
                <c:ptCount val="3"/>
                <c:pt idx="0">
                  <c:v>Owner occupied</c:v>
                </c:pt>
                <c:pt idx="1">
                  <c:v>Private rented</c:v>
                </c:pt>
                <c:pt idx="2">
                  <c:v>Social</c:v>
                </c:pt>
              </c:strCache>
            </c:strRef>
          </c:cat>
          <c:val>
            <c:numRef>
              <c:f>[Housing_summary_output_v0.2.xlsx]decent_homes_tenure_icb!$S$7:$U$7</c:f>
              <c:numCache>
                <c:formatCode>0%</c:formatCode>
                <c:ptCount val="3"/>
                <c:pt idx="0">
                  <c:v>0.08</c:v>
                </c:pt>
                <c:pt idx="1">
                  <c:v>0.19</c:v>
                </c:pt>
                <c:pt idx="2">
                  <c:v>0.11</c:v>
                </c:pt>
              </c:numCache>
            </c:numRef>
          </c:val>
          <c:extLst>
            <c:ext xmlns:c16="http://schemas.microsoft.com/office/drawing/2014/chart" uri="{C3380CC4-5D6E-409C-BE32-E72D297353CC}">
              <c16:uniqueId val="{00000001-BA3D-44F6-92AF-66E232EED5BF}"/>
            </c:ext>
          </c:extLst>
        </c:ser>
        <c:ser>
          <c:idx val="2"/>
          <c:order val="2"/>
          <c:tx>
            <c:strRef>
              <c:f>[Housing_summary_output_v0.2.xlsx]decent_homes_tenure_icb!$Q$8</c:f>
              <c:strCache>
                <c:ptCount val="1"/>
                <c:pt idx="0">
                  <c:v>NWL</c:v>
                </c:pt>
              </c:strCache>
            </c:strRef>
          </c:tx>
          <c:spPr>
            <a:solidFill>
              <a:srgbClr val="EE266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[Housing_summary_output_v0.2.xlsx]decent_homes_tenure_icb!$S$5:$U$5</c:f>
              <c:strCache>
                <c:ptCount val="3"/>
                <c:pt idx="0">
                  <c:v>Owner occupied</c:v>
                </c:pt>
                <c:pt idx="1">
                  <c:v>Private rented</c:v>
                </c:pt>
                <c:pt idx="2">
                  <c:v>Social</c:v>
                </c:pt>
              </c:strCache>
            </c:strRef>
          </c:cat>
          <c:val>
            <c:numRef>
              <c:f>[Housing_summary_output_v0.2.xlsx]decent_homes_tenure_icb!$S$8:$U$8</c:f>
              <c:numCache>
                <c:formatCode>0%</c:formatCode>
                <c:ptCount val="3"/>
                <c:pt idx="0">
                  <c:v>0.08</c:v>
                </c:pt>
                <c:pt idx="1">
                  <c:v>0.22</c:v>
                </c:pt>
                <c:pt idx="2">
                  <c:v>0.13</c:v>
                </c:pt>
              </c:numCache>
            </c:numRef>
          </c:val>
          <c:extLst>
            <c:ext xmlns:c16="http://schemas.microsoft.com/office/drawing/2014/chart" uri="{C3380CC4-5D6E-409C-BE32-E72D297353CC}">
              <c16:uniqueId val="{00000002-BA3D-44F6-92AF-66E232EED5BF}"/>
            </c:ext>
          </c:extLst>
        </c:ser>
        <c:ser>
          <c:idx val="3"/>
          <c:order val="3"/>
          <c:tx>
            <c:strRef>
              <c:f>[Housing_summary_output_v0.2.xlsx]decent_homes_tenure_icb!$Q$9</c:f>
              <c:strCache>
                <c:ptCount val="1"/>
                <c:pt idx="0">
                  <c:v>SEL</c:v>
                </c:pt>
              </c:strCache>
            </c:strRef>
          </c:tx>
          <c:spPr>
            <a:solidFill>
              <a:srgbClr val="D822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[Housing_summary_output_v0.2.xlsx]decent_homes_tenure_icb!$S$5:$U$5</c:f>
              <c:strCache>
                <c:ptCount val="3"/>
                <c:pt idx="0">
                  <c:v>Owner occupied</c:v>
                </c:pt>
                <c:pt idx="1">
                  <c:v>Private rented</c:v>
                </c:pt>
                <c:pt idx="2">
                  <c:v>Social</c:v>
                </c:pt>
              </c:strCache>
            </c:strRef>
          </c:cat>
          <c:val>
            <c:numRef>
              <c:f>[Housing_summary_output_v0.2.xlsx]decent_homes_tenure_icb!$S$9:$U$9</c:f>
              <c:numCache>
                <c:formatCode>0%</c:formatCode>
                <c:ptCount val="3"/>
                <c:pt idx="0">
                  <c:v>7.0000000000000007E-2</c:v>
                </c:pt>
                <c:pt idx="1">
                  <c:v>0.19</c:v>
                </c:pt>
                <c:pt idx="2">
                  <c:v>0.11</c:v>
                </c:pt>
              </c:numCache>
            </c:numRef>
          </c:val>
          <c:extLst>
            <c:ext xmlns:c16="http://schemas.microsoft.com/office/drawing/2014/chart" uri="{C3380CC4-5D6E-409C-BE32-E72D297353CC}">
              <c16:uniqueId val="{00000003-BA3D-44F6-92AF-66E232EED5BF}"/>
            </c:ext>
          </c:extLst>
        </c:ser>
        <c:ser>
          <c:idx val="4"/>
          <c:order val="4"/>
          <c:tx>
            <c:strRef>
              <c:f>[Housing_summary_output_v0.2.xlsx]decent_homes_tenure_icb!$Q$10</c:f>
              <c:strCache>
                <c:ptCount val="1"/>
                <c:pt idx="0">
                  <c:v>SWL</c:v>
                </c:pt>
              </c:strCache>
            </c:strRef>
          </c:tx>
          <c:spPr>
            <a:solidFill>
              <a:srgbClr val="DCA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[Housing_summary_output_v0.2.xlsx]decent_homes_tenure_icb!$S$5:$U$5</c:f>
              <c:strCache>
                <c:ptCount val="3"/>
                <c:pt idx="0">
                  <c:v>Owner occupied</c:v>
                </c:pt>
                <c:pt idx="1">
                  <c:v>Private rented</c:v>
                </c:pt>
                <c:pt idx="2">
                  <c:v>Social</c:v>
                </c:pt>
              </c:strCache>
            </c:strRef>
          </c:cat>
          <c:val>
            <c:numRef>
              <c:f>[Housing_summary_output_v0.2.xlsx]decent_homes_tenure_icb!$S$10:$U$10</c:f>
              <c:numCache>
                <c:formatCode>0%</c:formatCode>
                <c:ptCount val="3"/>
                <c:pt idx="0">
                  <c:v>0.08</c:v>
                </c:pt>
                <c:pt idx="1">
                  <c:v>0.2</c:v>
                </c:pt>
                <c:pt idx="2">
                  <c:v>0.12</c:v>
                </c:pt>
              </c:numCache>
            </c:numRef>
          </c:val>
          <c:extLst>
            <c:ext xmlns:c16="http://schemas.microsoft.com/office/drawing/2014/chart" uri="{C3380CC4-5D6E-409C-BE32-E72D297353CC}">
              <c16:uniqueId val="{00000004-BA3D-44F6-92AF-66E232EED5BF}"/>
            </c:ext>
          </c:extLst>
        </c:ser>
        <c:dLbls>
          <c:showLegendKey val="0"/>
          <c:showVal val="0"/>
          <c:showCatName val="0"/>
          <c:showSerName val="0"/>
          <c:showPercent val="0"/>
          <c:showBubbleSize val="0"/>
        </c:dLbls>
        <c:gapWidth val="118"/>
        <c:overlap val="-21"/>
        <c:axId val="885613280"/>
        <c:axId val="885615800"/>
      </c:barChart>
      <c:catAx>
        <c:axId val="885613280"/>
        <c:scaling>
          <c:orientation val="minMax"/>
        </c:scaling>
        <c:delete val="0"/>
        <c:axPos val="b"/>
        <c:numFmt formatCode="General" sourceLinked="1"/>
        <c:majorTickMark val="none"/>
        <c:minorTickMark val="none"/>
        <c:tickLblPos val="nextTo"/>
        <c:spPr>
          <a:noFill/>
          <a:ln w="15875" cap="flat" cmpd="sng" algn="ctr">
            <a:solidFill>
              <a:schemeClr val="tx1"/>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85615800"/>
        <c:crosses val="autoZero"/>
        <c:auto val="1"/>
        <c:lblAlgn val="ctr"/>
        <c:lblOffset val="100"/>
        <c:noMultiLvlLbl val="0"/>
      </c:catAx>
      <c:valAx>
        <c:axId val="88561580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w="12700">
            <a:solidFill>
              <a:schemeClr val="tx1"/>
            </a:solid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856132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4"/>
          <c:order val="0"/>
          <c:tx>
            <c:strRef>
              <c:f>'[Summary of Figures  - v0.3.xlsx]F5'!$A$38</c:f>
              <c:strCache>
                <c:ptCount val="1"/>
                <c:pt idx="0">
                  <c:v>SWL</c:v>
                </c:pt>
              </c:strCache>
            </c:strRef>
          </c:tx>
          <c:spPr>
            <a:solidFill>
              <a:srgbClr val="DCA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'[Summary of Figures  - v0.3.xlsx]F5'!$B$33:$F$33</c:f>
              <c:strCache>
                <c:ptCount val="5"/>
                <c:pt idx="0">
                  <c:v>Detached</c:v>
                </c:pt>
                <c:pt idx="1">
                  <c:v>Semi-detached</c:v>
                </c:pt>
                <c:pt idx="2">
                  <c:v>Bungalow</c:v>
                </c:pt>
                <c:pt idx="3">
                  <c:v>Terraced</c:v>
                </c:pt>
                <c:pt idx="4">
                  <c:v>Flats</c:v>
                </c:pt>
              </c:strCache>
            </c:strRef>
          </c:cat>
          <c:val>
            <c:numRef>
              <c:f>'[Summary of Figures  - v0.3.xlsx]F5'!$B$38:$F$38</c:f>
              <c:numCache>
                <c:formatCode>0%</c:formatCode>
                <c:ptCount val="5"/>
                <c:pt idx="0">
                  <c:v>0.1</c:v>
                </c:pt>
                <c:pt idx="1">
                  <c:v>0.09</c:v>
                </c:pt>
                <c:pt idx="2">
                  <c:v>0.21</c:v>
                </c:pt>
                <c:pt idx="3">
                  <c:v>0.08</c:v>
                </c:pt>
                <c:pt idx="4">
                  <c:v>0.14000000000000001</c:v>
                </c:pt>
              </c:numCache>
            </c:numRef>
          </c:val>
          <c:extLst>
            <c:ext xmlns:c16="http://schemas.microsoft.com/office/drawing/2014/chart" uri="{C3380CC4-5D6E-409C-BE32-E72D297353CC}">
              <c16:uniqueId val="{00000000-7AC3-452C-BA21-AA64E33D6554}"/>
            </c:ext>
          </c:extLst>
        </c:ser>
        <c:ser>
          <c:idx val="3"/>
          <c:order val="1"/>
          <c:tx>
            <c:strRef>
              <c:f>'[Summary of Figures  - v0.3.xlsx]F5'!$A$37</c:f>
              <c:strCache>
                <c:ptCount val="1"/>
                <c:pt idx="0">
                  <c:v>SEL</c:v>
                </c:pt>
              </c:strCache>
            </c:strRef>
          </c:tx>
          <c:spPr>
            <a:solidFill>
              <a:srgbClr val="D822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'[Summary of Figures  - v0.3.xlsx]F5'!$B$33:$F$33</c:f>
              <c:strCache>
                <c:ptCount val="5"/>
                <c:pt idx="0">
                  <c:v>Detached</c:v>
                </c:pt>
                <c:pt idx="1">
                  <c:v>Semi-detached</c:v>
                </c:pt>
                <c:pt idx="2">
                  <c:v>Bungalow</c:v>
                </c:pt>
                <c:pt idx="3">
                  <c:v>Terraced</c:v>
                </c:pt>
                <c:pt idx="4">
                  <c:v>Flats</c:v>
                </c:pt>
              </c:strCache>
            </c:strRef>
          </c:cat>
          <c:val>
            <c:numRef>
              <c:f>'[Summary of Figures  - v0.3.xlsx]F5'!$B$37:$F$37</c:f>
              <c:numCache>
                <c:formatCode>0%</c:formatCode>
                <c:ptCount val="5"/>
                <c:pt idx="0">
                  <c:v>0.08</c:v>
                </c:pt>
                <c:pt idx="1">
                  <c:v>0.08</c:v>
                </c:pt>
                <c:pt idx="2">
                  <c:v>0.18</c:v>
                </c:pt>
                <c:pt idx="3">
                  <c:v>0.08</c:v>
                </c:pt>
                <c:pt idx="4">
                  <c:v>0.13</c:v>
                </c:pt>
              </c:numCache>
            </c:numRef>
          </c:val>
          <c:extLst>
            <c:ext xmlns:c16="http://schemas.microsoft.com/office/drawing/2014/chart" uri="{C3380CC4-5D6E-409C-BE32-E72D297353CC}">
              <c16:uniqueId val="{00000001-7AC3-452C-BA21-AA64E33D6554}"/>
            </c:ext>
          </c:extLst>
        </c:ser>
        <c:ser>
          <c:idx val="2"/>
          <c:order val="2"/>
          <c:tx>
            <c:strRef>
              <c:f>'[Summary of Figures  - v0.3.xlsx]F5'!$A$36</c:f>
              <c:strCache>
                <c:ptCount val="1"/>
                <c:pt idx="0">
                  <c:v>NWL</c:v>
                </c:pt>
              </c:strCache>
            </c:strRef>
          </c:tx>
          <c:spPr>
            <a:solidFill>
              <a:srgbClr val="EE266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'[Summary of Figures  - v0.3.xlsx]F5'!$B$33:$F$33</c:f>
              <c:strCache>
                <c:ptCount val="5"/>
                <c:pt idx="0">
                  <c:v>Detached</c:v>
                </c:pt>
                <c:pt idx="1">
                  <c:v>Semi-detached</c:v>
                </c:pt>
                <c:pt idx="2">
                  <c:v>Bungalow</c:v>
                </c:pt>
                <c:pt idx="3">
                  <c:v>Terraced</c:v>
                </c:pt>
                <c:pt idx="4">
                  <c:v>Flats</c:v>
                </c:pt>
              </c:strCache>
            </c:strRef>
          </c:cat>
          <c:val>
            <c:numRef>
              <c:f>'[Summary of Figures  - v0.3.xlsx]F5'!$B$36:$F$36</c:f>
              <c:numCache>
                <c:formatCode>0%</c:formatCode>
                <c:ptCount val="5"/>
                <c:pt idx="0">
                  <c:v>0.1</c:v>
                </c:pt>
                <c:pt idx="1">
                  <c:v>0.1</c:v>
                </c:pt>
                <c:pt idx="2">
                  <c:v>0.28000000000000003</c:v>
                </c:pt>
                <c:pt idx="3">
                  <c:v>0.09</c:v>
                </c:pt>
                <c:pt idx="4">
                  <c:v>0.16</c:v>
                </c:pt>
              </c:numCache>
            </c:numRef>
          </c:val>
          <c:extLst>
            <c:ext xmlns:c16="http://schemas.microsoft.com/office/drawing/2014/chart" uri="{C3380CC4-5D6E-409C-BE32-E72D297353CC}">
              <c16:uniqueId val="{00000002-7AC3-452C-BA21-AA64E33D6554}"/>
            </c:ext>
          </c:extLst>
        </c:ser>
        <c:ser>
          <c:idx val="1"/>
          <c:order val="3"/>
          <c:tx>
            <c:strRef>
              <c:f>'[Summary of Figures  - v0.3.xlsx]F5'!$A$35</c:f>
              <c:strCache>
                <c:ptCount val="1"/>
                <c:pt idx="0">
                  <c:v>NEL</c:v>
                </c:pt>
              </c:strCache>
            </c:strRef>
          </c:tx>
          <c:spPr>
            <a:solidFill>
              <a:srgbClr val="943FA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'[Summary of Figures  - v0.3.xlsx]F5'!$B$33:$F$33</c:f>
              <c:strCache>
                <c:ptCount val="5"/>
                <c:pt idx="0">
                  <c:v>Detached</c:v>
                </c:pt>
                <c:pt idx="1">
                  <c:v>Semi-detached</c:v>
                </c:pt>
                <c:pt idx="2">
                  <c:v>Bungalow</c:v>
                </c:pt>
                <c:pt idx="3">
                  <c:v>Terraced</c:v>
                </c:pt>
                <c:pt idx="4">
                  <c:v>Flats</c:v>
                </c:pt>
              </c:strCache>
            </c:strRef>
          </c:cat>
          <c:val>
            <c:numRef>
              <c:f>'[Summary of Figures  - v0.3.xlsx]F5'!$B$35:$F$35</c:f>
              <c:numCache>
                <c:formatCode>0%</c:formatCode>
                <c:ptCount val="5"/>
                <c:pt idx="0">
                  <c:v>0.09</c:v>
                </c:pt>
                <c:pt idx="1">
                  <c:v>0.09</c:v>
                </c:pt>
                <c:pt idx="2">
                  <c:v>0.18</c:v>
                </c:pt>
                <c:pt idx="3">
                  <c:v>0.1</c:v>
                </c:pt>
                <c:pt idx="4">
                  <c:v>0.13</c:v>
                </c:pt>
              </c:numCache>
            </c:numRef>
          </c:val>
          <c:extLst>
            <c:ext xmlns:c16="http://schemas.microsoft.com/office/drawing/2014/chart" uri="{C3380CC4-5D6E-409C-BE32-E72D297353CC}">
              <c16:uniqueId val="{00000003-7AC3-452C-BA21-AA64E33D6554}"/>
            </c:ext>
          </c:extLst>
        </c:ser>
        <c:ser>
          <c:idx val="0"/>
          <c:order val="4"/>
          <c:tx>
            <c:strRef>
              <c:f>'[Summary of Figures  - v0.3.xlsx]F5'!$A$34</c:f>
              <c:strCache>
                <c:ptCount val="1"/>
                <c:pt idx="0">
                  <c:v>NCL</c:v>
                </c:pt>
              </c:strCache>
            </c:strRef>
          </c:tx>
          <c:spPr>
            <a:solidFill>
              <a:srgbClr val="00AEE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'[Summary of Figures  - v0.3.xlsx]F5'!$B$33:$F$33</c:f>
              <c:strCache>
                <c:ptCount val="5"/>
                <c:pt idx="0">
                  <c:v>Detached</c:v>
                </c:pt>
                <c:pt idx="1">
                  <c:v>Semi-detached</c:v>
                </c:pt>
                <c:pt idx="2">
                  <c:v>Bungalow</c:v>
                </c:pt>
                <c:pt idx="3">
                  <c:v>Terraced</c:v>
                </c:pt>
                <c:pt idx="4">
                  <c:v>Flats</c:v>
                </c:pt>
              </c:strCache>
            </c:strRef>
          </c:cat>
          <c:val>
            <c:numRef>
              <c:f>'[Summary of Figures  - v0.3.xlsx]F5'!$B$34:$F$34</c:f>
              <c:numCache>
                <c:formatCode>0%</c:formatCode>
                <c:ptCount val="5"/>
                <c:pt idx="0">
                  <c:v>0.09</c:v>
                </c:pt>
                <c:pt idx="1">
                  <c:v>0.09</c:v>
                </c:pt>
                <c:pt idx="2">
                  <c:v>0.24</c:v>
                </c:pt>
                <c:pt idx="3">
                  <c:v>0.1</c:v>
                </c:pt>
                <c:pt idx="4">
                  <c:v>0.15</c:v>
                </c:pt>
              </c:numCache>
            </c:numRef>
          </c:val>
          <c:extLst>
            <c:ext xmlns:c16="http://schemas.microsoft.com/office/drawing/2014/chart" uri="{C3380CC4-5D6E-409C-BE32-E72D297353CC}">
              <c16:uniqueId val="{00000004-7AC3-452C-BA21-AA64E33D6554}"/>
            </c:ext>
          </c:extLst>
        </c:ser>
        <c:dLbls>
          <c:showLegendKey val="0"/>
          <c:showVal val="0"/>
          <c:showCatName val="0"/>
          <c:showSerName val="0"/>
          <c:showPercent val="0"/>
          <c:showBubbleSize val="0"/>
        </c:dLbls>
        <c:gapWidth val="100"/>
        <c:overlap val="-10"/>
        <c:axId val="447565808"/>
        <c:axId val="447566168"/>
      </c:barChart>
      <c:catAx>
        <c:axId val="447565808"/>
        <c:scaling>
          <c:orientation val="minMax"/>
        </c:scaling>
        <c:delete val="0"/>
        <c:axPos val="l"/>
        <c:numFmt formatCode="General" sourceLinked="1"/>
        <c:majorTickMark val="none"/>
        <c:minorTickMark val="none"/>
        <c:tickLblPos val="nextTo"/>
        <c:spPr>
          <a:noFill/>
          <a:ln w="15875" cap="flat" cmpd="sng" algn="ctr">
            <a:solidFill>
              <a:schemeClr val="tx1"/>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447566168"/>
        <c:crosses val="autoZero"/>
        <c:auto val="1"/>
        <c:lblAlgn val="ctr"/>
        <c:lblOffset val="100"/>
        <c:noMultiLvlLbl val="0"/>
      </c:catAx>
      <c:valAx>
        <c:axId val="44756616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w="15875">
            <a:solidFill>
              <a:schemeClr val="tx1"/>
            </a:solid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447565808"/>
        <c:crosses val="autoZero"/>
        <c:crossBetween val="between"/>
      </c:valAx>
      <c:spPr>
        <a:noFill/>
        <a:ln>
          <a:noFill/>
        </a:ln>
        <a:effectLst/>
      </c:spPr>
    </c:plotArea>
    <c:legend>
      <c:legendPos val="b"/>
      <c:layout>
        <c:manualLayout>
          <c:xMode val="edge"/>
          <c:yMode val="edge"/>
          <c:x val="0.31965308982973989"/>
          <c:y val="0.92997772024599734"/>
          <c:w val="0.43922785175413281"/>
          <c:h val="4.516259992318946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[Housing_summary_output_v0.2.xlsx]hhsrs_cat1_tenure_icb!$P$6</c:f>
              <c:strCache>
                <c:ptCount val="1"/>
                <c:pt idx="0">
                  <c:v>NCL</c:v>
                </c:pt>
              </c:strCache>
            </c:strRef>
          </c:tx>
          <c:spPr>
            <a:solidFill>
              <a:srgbClr val="00AEEF"/>
            </a:solidFill>
            <a:ln>
              <a:noFill/>
            </a:ln>
            <a:effectLst/>
          </c:spPr>
          <c:invertIfNegative val="0"/>
          <c:cat>
            <c:strRef>
              <c:f>[Housing_summary_output_v0.2.xlsx]hhsrs_cat1_tenure_icb!$Q$5:$S$5</c:f>
              <c:strCache>
                <c:ptCount val="3"/>
                <c:pt idx="0">
                  <c:v>Owner occupied</c:v>
                </c:pt>
                <c:pt idx="1">
                  <c:v>Private rented</c:v>
                </c:pt>
                <c:pt idx="2">
                  <c:v>Social</c:v>
                </c:pt>
              </c:strCache>
            </c:strRef>
          </c:cat>
          <c:val>
            <c:numRef>
              <c:f>[Housing_summary_output_v0.2.xlsx]hhsrs_cat1_tenure_icb!$Q$6:$S$6</c:f>
              <c:numCache>
                <c:formatCode>General</c:formatCode>
                <c:ptCount val="3"/>
                <c:pt idx="0">
                  <c:v>0.03</c:v>
                </c:pt>
                <c:pt idx="1">
                  <c:v>0.1</c:v>
                </c:pt>
                <c:pt idx="2">
                  <c:v>0.05</c:v>
                </c:pt>
              </c:numCache>
            </c:numRef>
          </c:val>
          <c:extLst>
            <c:ext xmlns:c16="http://schemas.microsoft.com/office/drawing/2014/chart" uri="{C3380CC4-5D6E-409C-BE32-E72D297353CC}">
              <c16:uniqueId val="{00000000-8DCC-45C1-9AF5-8A913EB25345}"/>
            </c:ext>
          </c:extLst>
        </c:ser>
        <c:ser>
          <c:idx val="1"/>
          <c:order val="1"/>
          <c:tx>
            <c:strRef>
              <c:f>[Housing_summary_output_v0.2.xlsx]hhsrs_cat1_tenure_icb!$P$7</c:f>
              <c:strCache>
                <c:ptCount val="1"/>
                <c:pt idx="0">
                  <c:v>NEL</c:v>
                </c:pt>
              </c:strCache>
            </c:strRef>
          </c:tx>
          <c:spPr>
            <a:solidFill>
              <a:srgbClr val="943FA6"/>
            </a:solidFill>
            <a:ln>
              <a:noFill/>
            </a:ln>
            <a:effectLst/>
          </c:spPr>
          <c:invertIfNegative val="0"/>
          <c:cat>
            <c:strRef>
              <c:f>[Housing_summary_output_v0.2.xlsx]hhsrs_cat1_tenure_icb!$Q$5:$S$5</c:f>
              <c:strCache>
                <c:ptCount val="3"/>
                <c:pt idx="0">
                  <c:v>Owner occupied</c:v>
                </c:pt>
                <c:pt idx="1">
                  <c:v>Private rented</c:v>
                </c:pt>
                <c:pt idx="2">
                  <c:v>Social</c:v>
                </c:pt>
              </c:strCache>
            </c:strRef>
          </c:cat>
          <c:val>
            <c:numRef>
              <c:f>[Housing_summary_output_v0.2.xlsx]hhsrs_cat1_tenure_icb!$Q$7:$S$7</c:f>
              <c:numCache>
                <c:formatCode>General</c:formatCode>
                <c:ptCount val="3"/>
                <c:pt idx="0">
                  <c:v>0.03</c:v>
                </c:pt>
                <c:pt idx="1">
                  <c:v>0.09</c:v>
                </c:pt>
                <c:pt idx="2">
                  <c:v>0.04</c:v>
                </c:pt>
              </c:numCache>
            </c:numRef>
          </c:val>
          <c:extLst>
            <c:ext xmlns:c16="http://schemas.microsoft.com/office/drawing/2014/chart" uri="{C3380CC4-5D6E-409C-BE32-E72D297353CC}">
              <c16:uniqueId val="{00000001-8DCC-45C1-9AF5-8A913EB25345}"/>
            </c:ext>
          </c:extLst>
        </c:ser>
        <c:ser>
          <c:idx val="2"/>
          <c:order val="2"/>
          <c:tx>
            <c:strRef>
              <c:f>[Housing_summary_output_v0.2.xlsx]hhsrs_cat1_tenure_icb!$P$8</c:f>
              <c:strCache>
                <c:ptCount val="1"/>
                <c:pt idx="0">
                  <c:v>NWL</c:v>
                </c:pt>
              </c:strCache>
            </c:strRef>
          </c:tx>
          <c:spPr>
            <a:solidFill>
              <a:srgbClr val="EE266D"/>
            </a:solidFill>
            <a:ln>
              <a:noFill/>
            </a:ln>
            <a:effectLst/>
          </c:spPr>
          <c:invertIfNegative val="0"/>
          <c:cat>
            <c:strRef>
              <c:f>[Housing_summary_output_v0.2.xlsx]hhsrs_cat1_tenure_icb!$Q$5:$S$5</c:f>
              <c:strCache>
                <c:ptCount val="3"/>
                <c:pt idx="0">
                  <c:v>Owner occupied</c:v>
                </c:pt>
                <c:pt idx="1">
                  <c:v>Private rented</c:v>
                </c:pt>
                <c:pt idx="2">
                  <c:v>Social</c:v>
                </c:pt>
              </c:strCache>
            </c:strRef>
          </c:cat>
          <c:val>
            <c:numRef>
              <c:f>[Housing_summary_output_v0.2.xlsx]hhsrs_cat1_tenure_icb!$Q$8:$S$8</c:f>
              <c:numCache>
                <c:formatCode>General</c:formatCode>
                <c:ptCount val="3"/>
                <c:pt idx="0">
                  <c:v>0.03</c:v>
                </c:pt>
                <c:pt idx="1">
                  <c:v>0.1</c:v>
                </c:pt>
                <c:pt idx="2">
                  <c:v>0.05</c:v>
                </c:pt>
              </c:numCache>
            </c:numRef>
          </c:val>
          <c:extLst>
            <c:ext xmlns:c16="http://schemas.microsoft.com/office/drawing/2014/chart" uri="{C3380CC4-5D6E-409C-BE32-E72D297353CC}">
              <c16:uniqueId val="{00000002-8DCC-45C1-9AF5-8A913EB25345}"/>
            </c:ext>
          </c:extLst>
        </c:ser>
        <c:ser>
          <c:idx val="3"/>
          <c:order val="3"/>
          <c:tx>
            <c:strRef>
              <c:f>[Housing_summary_output_v0.2.xlsx]hhsrs_cat1_tenure_icb!$P$9</c:f>
              <c:strCache>
                <c:ptCount val="1"/>
                <c:pt idx="0">
                  <c:v>SEL</c:v>
                </c:pt>
              </c:strCache>
            </c:strRef>
          </c:tx>
          <c:spPr>
            <a:solidFill>
              <a:srgbClr val="D82222"/>
            </a:solidFill>
            <a:ln>
              <a:noFill/>
            </a:ln>
            <a:effectLst/>
          </c:spPr>
          <c:invertIfNegative val="0"/>
          <c:cat>
            <c:strRef>
              <c:f>[Housing_summary_output_v0.2.xlsx]hhsrs_cat1_tenure_icb!$Q$5:$S$5</c:f>
              <c:strCache>
                <c:ptCount val="3"/>
                <c:pt idx="0">
                  <c:v>Owner occupied</c:v>
                </c:pt>
                <c:pt idx="1">
                  <c:v>Private rented</c:v>
                </c:pt>
                <c:pt idx="2">
                  <c:v>Social</c:v>
                </c:pt>
              </c:strCache>
            </c:strRef>
          </c:cat>
          <c:val>
            <c:numRef>
              <c:f>[Housing_summary_output_v0.2.xlsx]hhsrs_cat1_tenure_icb!$Q$9:$S$9</c:f>
              <c:numCache>
                <c:formatCode>General</c:formatCode>
                <c:ptCount val="3"/>
                <c:pt idx="0">
                  <c:v>0.03</c:v>
                </c:pt>
                <c:pt idx="1">
                  <c:v>0.09</c:v>
                </c:pt>
                <c:pt idx="2">
                  <c:v>0.04</c:v>
                </c:pt>
              </c:numCache>
            </c:numRef>
          </c:val>
          <c:extLst>
            <c:ext xmlns:c16="http://schemas.microsoft.com/office/drawing/2014/chart" uri="{C3380CC4-5D6E-409C-BE32-E72D297353CC}">
              <c16:uniqueId val="{00000003-8DCC-45C1-9AF5-8A913EB25345}"/>
            </c:ext>
          </c:extLst>
        </c:ser>
        <c:ser>
          <c:idx val="4"/>
          <c:order val="4"/>
          <c:tx>
            <c:strRef>
              <c:f>[Housing_summary_output_v0.2.xlsx]hhsrs_cat1_tenure_icb!$P$10</c:f>
              <c:strCache>
                <c:ptCount val="1"/>
                <c:pt idx="0">
                  <c:v>SWL</c:v>
                </c:pt>
              </c:strCache>
            </c:strRef>
          </c:tx>
          <c:spPr>
            <a:solidFill>
              <a:srgbClr val="DCA000"/>
            </a:solidFill>
            <a:ln>
              <a:noFill/>
            </a:ln>
            <a:effectLst/>
          </c:spPr>
          <c:invertIfNegative val="0"/>
          <c:cat>
            <c:strRef>
              <c:f>[Housing_summary_output_v0.2.xlsx]hhsrs_cat1_tenure_icb!$Q$5:$S$5</c:f>
              <c:strCache>
                <c:ptCount val="3"/>
                <c:pt idx="0">
                  <c:v>Owner occupied</c:v>
                </c:pt>
                <c:pt idx="1">
                  <c:v>Private rented</c:v>
                </c:pt>
                <c:pt idx="2">
                  <c:v>Social</c:v>
                </c:pt>
              </c:strCache>
            </c:strRef>
          </c:cat>
          <c:val>
            <c:numRef>
              <c:f>[Housing_summary_output_v0.2.xlsx]hhsrs_cat1_tenure_icb!$Q$10:$S$10</c:f>
              <c:numCache>
                <c:formatCode>General</c:formatCode>
                <c:ptCount val="3"/>
                <c:pt idx="0">
                  <c:v>0.03</c:v>
                </c:pt>
                <c:pt idx="1">
                  <c:v>0.1</c:v>
                </c:pt>
                <c:pt idx="2">
                  <c:v>0.05</c:v>
                </c:pt>
              </c:numCache>
            </c:numRef>
          </c:val>
          <c:extLst>
            <c:ext xmlns:c16="http://schemas.microsoft.com/office/drawing/2014/chart" uri="{C3380CC4-5D6E-409C-BE32-E72D297353CC}">
              <c16:uniqueId val="{00000004-8DCC-45C1-9AF5-8A913EB25345}"/>
            </c:ext>
          </c:extLst>
        </c:ser>
        <c:dLbls>
          <c:showLegendKey val="0"/>
          <c:showVal val="0"/>
          <c:showCatName val="0"/>
          <c:showSerName val="0"/>
          <c:showPercent val="0"/>
          <c:showBubbleSize val="0"/>
        </c:dLbls>
        <c:gapWidth val="219"/>
        <c:overlap val="-27"/>
        <c:axId val="885613280"/>
        <c:axId val="885615800"/>
      </c:barChart>
      <c:catAx>
        <c:axId val="885613280"/>
        <c:scaling>
          <c:orientation val="minMax"/>
        </c:scaling>
        <c:delete val="0"/>
        <c:axPos val="b"/>
        <c:numFmt formatCode="General" sourceLinked="1"/>
        <c:majorTickMark val="none"/>
        <c:minorTickMark val="none"/>
        <c:tickLblPos val="nextTo"/>
        <c:spPr>
          <a:noFill/>
          <a:ln w="15875" cap="flat" cmpd="sng" algn="ctr">
            <a:solidFill>
              <a:schemeClr val="tx1"/>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85615800"/>
        <c:crosses val="autoZero"/>
        <c:auto val="1"/>
        <c:lblAlgn val="ctr"/>
        <c:lblOffset val="100"/>
        <c:noMultiLvlLbl val="0"/>
      </c:catAx>
      <c:valAx>
        <c:axId val="88561580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w="12700">
            <a:solidFill>
              <a:schemeClr val="tx1"/>
            </a:solid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856132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717067096472562"/>
          <c:y val="5.7196519939223062E-2"/>
          <c:w val="0.73384925075400875"/>
          <c:h val="0.84128712871287126"/>
        </c:manualLayout>
      </c:layout>
      <c:barChart>
        <c:barDir val="bar"/>
        <c:grouping val="clustered"/>
        <c:varyColors val="0"/>
        <c:ser>
          <c:idx val="0"/>
          <c:order val="0"/>
          <c:spPr>
            <a:solidFill>
              <a:srgbClr val="00AEEF"/>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Sheet1!$A$18:$A$27</c:f>
              <c:strCache>
                <c:ptCount val="10"/>
                <c:pt idx="0">
                  <c:v>Ergonomics</c:v>
                </c:pt>
                <c:pt idx="1">
                  <c:v>Hot surfaces</c:v>
                </c:pt>
                <c:pt idx="2">
                  <c:v>Damp and mould</c:v>
                </c:pt>
                <c:pt idx="3">
                  <c:v>Domestic hygiene</c:v>
                </c:pt>
                <c:pt idx="4">
                  <c:v>Falls between levels</c:v>
                </c:pt>
                <c:pt idx="5">
                  <c:v>Fire</c:v>
                </c:pt>
                <c:pt idx="6">
                  <c:v>Falls on the level</c:v>
                </c:pt>
                <c:pt idx="7">
                  <c:v>Overcrowding</c:v>
                </c:pt>
                <c:pt idx="8">
                  <c:v>Cold homes (SAP 2012)</c:v>
                </c:pt>
                <c:pt idx="9">
                  <c:v>Falls on stairs</c:v>
                </c:pt>
              </c:strCache>
            </c:strRef>
          </c:cat>
          <c:val>
            <c:numRef>
              <c:f>Sheet1!$B$18:$B$27</c:f>
              <c:numCache>
                <c:formatCode>General</c:formatCode>
                <c:ptCount val="10"/>
                <c:pt idx="0">
                  <c:v>7826</c:v>
                </c:pt>
                <c:pt idx="1">
                  <c:v>8394</c:v>
                </c:pt>
                <c:pt idx="2">
                  <c:v>9740</c:v>
                </c:pt>
                <c:pt idx="3">
                  <c:v>10540</c:v>
                </c:pt>
                <c:pt idx="4">
                  <c:v>14496</c:v>
                </c:pt>
                <c:pt idx="5">
                  <c:v>15316</c:v>
                </c:pt>
                <c:pt idx="6">
                  <c:v>23183</c:v>
                </c:pt>
                <c:pt idx="7">
                  <c:v>25417</c:v>
                </c:pt>
                <c:pt idx="8">
                  <c:v>54622</c:v>
                </c:pt>
                <c:pt idx="9">
                  <c:v>84061</c:v>
                </c:pt>
              </c:numCache>
            </c:numRef>
          </c:val>
          <c:extLst>
            <c:ext xmlns:c16="http://schemas.microsoft.com/office/drawing/2014/chart" uri="{C3380CC4-5D6E-409C-BE32-E72D297353CC}">
              <c16:uniqueId val="{00000000-21D9-4EC2-B420-2E65D5CA900D}"/>
            </c:ext>
          </c:extLst>
        </c:ser>
        <c:dLbls>
          <c:showLegendKey val="0"/>
          <c:showVal val="0"/>
          <c:showCatName val="0"/>
          <c:showSerName val="0"/>
          <c:showPercent val="0"/>
          <c:showBubbleSize val="0"/>
        </c:dLbls>
        <c:gapWidth val="55"/>
        <c:axId val="1017554992"/>
        <c:axId val="1017556072"/>
      </c:barChart>
      <c:catAx>
        <c:axId val="1017554992"/>
        <c:scaling>
          <c:orientation val="minMax"/>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17556072"/>
        <c:crosses val="autoZero"/>
        <c:auto val="1"/>
        <c:lblAlgn val="ctr"/>
        <c:lblOffset val="100"/>
        <c:noMultiLvlLbl val="0"/>
      </c:catAx>
      <c:valAx>
        <c:axId val="1017556072"/>
        <c:scaling>
          <c:orientation val="minMax"/>
        </c:scaling>
        <c:delete val="0"/>
        <c:axPos val="b"/>
        <c:numFmt formatCode="#,##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17554992"/>
        <c:crosses val="autoZero"/>
        <c:crossBetween val="between"/>
        <c:majorUnit val="20000"/>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34446631671041"/>
          <c:y val="5.783385909568875E-2"/>
          <c:w val="0.82915266841644797"/>
          <c:h val="0.82660357518401684"/>
        </c:manualLayout>
      </c:layout>
      <c:barChart>
        <c:barDir val="bar"/>
        <c:grouping val="clustered"/>
        <c:varyColors val="0"/>
        <c:ser>
          <c:idx val="0"/>
          <c:order val="0"/>
          <c:tx>
            <c:strRef>
              <c:f>'[Summary of Figures  - v0.3.xlsx]F14'!$B$26</c:f>
              <c:strCache>
                <c:ptCount val="1"/>
                <c:pt idx="0">
                  <c:v>Number of households in fuel poverty</c:v>
                </c:pt>
              </c:strCache>
            </c:strRef>
          </c:tx>
          <c:spPr>
            <a:solidFill>
              <a:schemeClr val="accent1"/>
            </a:solidFill>
            <a:ln>
              <a:noFill/>
            </a:ln>
            <a:effectLst/>
          </c:spPr>
          <c:invertIfNegative val="0"/>
          <c:dPt>
            <c:idx val="0"/>
            <c:invertIfNegative val="0"/>
            <c:bubble3D val="0"/>
            <c:spPr>
              <a:solidFill>
                <a:srgbClr val="DCA000"/>
              </a:solidFill>
              <a:ln>
                <a:noFill/>
              </a:ln>
              <a:effectLst/>
            </c:spPr>
            <c:extLst>
              <c:ext xmlns:c16="http://schemas.microsoft.com/office/drawing/2014/chart" uri="{C3380CC4-5D6E-409C-BE32-E72D297353CC}">
                <c16:uniqueId val="{00000001-F468-4968-B370-475CB8C3D96B}"/>
              </c:ext>
            </c:extLst>
          </c:dPt>
          <c:dPt>
            <c:idx val="1"/>
            <c:invertIfNegative val="0"/>
            <c:bubble3D val="0"/>
            <c:spPr>
              <a:solidFill>
                <a:srgbClr val="D82222"/>
              </a:solidFill>
              <a:ln>
                <a:noFill/>
              </a:ln>
              <a:effectLst/>
            </c:spPr>
            <c:extLst>
              <c:ext xmlns:c16="http://schemas.microsoft.com/office/drawing/2014/chart" uri="{C3380CC4-5D6E-409C-BE32-E72D297353CC}">
                <c16:uniqueId val="{00000003-F468-4968-B370-475CB8C3D96B}"/>
              </c:ext>
            </c:extLst>
          </c:dPt>
          <c:dPt>
            <c:idx val="2"/>
            <c:invertIfNegative val="0"/>
            <c:bubble3D val="0"/>
            <c:spPr>
              <a:solidFill>
                <a:srgbClr val="EE266D"/>
              </a:solidFill>
              <a:ln>
                <a:noFill/>
              </a:ln>
              <a:effectLst/>
            </c:spPr>
            <c:extLst>
              <c:ext xmlns:c16="http://schemas.microsoft.com/office/drawing/2014/chart" uri="{C3380CC4-5D6E-409C-BE32-E72D297353CC}">
                <c16:uniqueId val="{00000005-F468-4968-B370-475CB8C3D96B}"/>
              </c:ext>
            </c:extLst>
          </c:dPt>
          <c:dPt>
            <c:idx val="3"/>
            <c:invertIfNegative val="0"/>
            <c:bubble3D val="0"/>
            <c:spPr>
              <a:solidFill>
                <a:srgbClr val="943FA6"/>
              </a:solidFill>
              <a:ln>
                <a:noFill/>
              </a:ln>
              <a:effectLst/>
            </c:spPr>
            <c:extLst>
              <c:ext xmlns:c16="http://schemas.microsoft.com/office/drawing/2014/chart" uri="{C3380CC4-5D6E-409C-BE32-E72D297353CC}">
                <c16:uniqueId val="{00000007-F468-4968-B370-475CB8C3D96B}"/>
              </c:ext>
            </c:extLst>
          </c:dPt>
          <c:dPt>
            <c:idx val="4"/>
            <c:invertIfNegative val="0"/>
            <c:bubble3D val="0"/>
            <c:spPr>
              <a:solidFill>
                <a:srgbClr val="00AEEF"/>
              </a:solidFill>
              <a:ln>
                <a:noFill/>
              </a:ln>
              <a:effectLst/>
            </c:spPr>
            <c:extLst>
              <c:ext xmlns:c16="http://schemas.microsoft.com/office/drawing/2014/chart" uri="{C3380CC4-5D6E-409C-BE32-E72D297353CC}">
                <c16:uniqueId val="{00000009-F468-4968-B370-475CB8C3D96B}"/>
              </c:ext>
            </c:extLst>
          </c:dPt>
          <c:dLbls>
            <c:dLbl>
              <c:idx val="0"/>
              <c:tx>
                <c:rich>
                  <a:bodyPr/>
                  <a:lstStyle/>
                  <a:p>
                    <a:fld id="{7972B57B-B877-4DD7-B6D0-ED3DB719DCCB}" type="CELLRANGE">
                      <a:rPr lang="en-US"/>
                      <a:pPr/>
                      <a:t>[CELLRANGE]</a:t>
                    </a:fld>
                    <a:endParaRPr lang="en-GB"/>
                  </a:p>
                </c:rich>
              </c:tx>
              <c:dLblPos val="inEnd"/>
              <c:showLegendKey val="0"/>
              <c:showVal val="0"/>
              <c:showCatName val="0"/>
              <c:showSerName val="0"/>
              <c:showPercent val="0"/>
              <c:showBubbleSize val="0"/>
              <c:extLst>
                <c:ext xmlns:c15="http://schemas.microsoft.com/office/drawing/2012/chart" uri="{CE6537A1-D6FC-4f65-9D91-7224C49458BB}">
                  <c15:layout>
                    <c:manualLayout>
                      <c:w val="0.2102190115590046"/>
                      <c:h val="0.10168539325842697"/>
                    </c:manualLayout>
                  </c15:layout>
                  <c15:dlblFieldTable/>
                  <c15:showDataLabelsRange val="1"/>
                </c:ext>
                <c:ext xmlns:c16="http://schemas.microsoft.com/office/drawing/2014/chart" uri="{C3380CC4-5D6E-409C-BE32-E72D297353CC}">
                  <c16:uniqueId val="{00000001-F468-4968-B370-475CB8C3D96B}"/>
                </c:ext>
              </c:extLst>
            </c:dLbl>
            <c:dLbl>
              <c:idx val="1"/>
              <c:tx>
                <c:rich>
                  <a:bodyPr/>
                  <a:lstStyle/>
                  <a:p>
                    <a:fld id="{09131CC6-5A6F-4330-8302-D286CA86E5E7}" type="CELLRANGE">
                      <a:rPr lang="en-US"/>
                      <a:pPr/>
                      <a:t>[CELLRANGE]</a:t>
                    </a:fld>
                    <a:endParaRPr lang="en-GB"/>
                  </a:p>
                </c:rich>
              </c:tx>
              <c:dLblPos val="inEnd"/>
              <c:showLegendKey val="0"/>
              <c:showVal val="0"/>
              <c:showCatName val="0"/>
              <c:showSerName val="0"/>
              <c:showPercent val="0"/>
              <c:showBubbleSize val="0"/>
              <c:extLst>
                <c:ext xmlns:c15="http://schemas.microsoft.com/office/drawing/2012/chart" uri="{CE6537A1-D6FC-4f65-9D91-7224C49458BB}">
                  <c15:layout>
                    <c:manualLayout>
                      <c:w val="0.24380257623843801"/>
                      <c:h val="0.10168539325842697"/>
                    </c:manualLayout>
                  </c15:layout>
                  <c15:dlblFieldTable/>
                  <c15:showDataLabelsRange val="1"/>
                </c:ext>
                <c:ext xmlns:c16="http://schemas.microsoft.com/office/drawing/2014/chart" uri="{C3380CC4-5D6E-409C-BE32-E72D297353CC}">
                  <c16:uniqueId val="{00000003-F468-4968-B370-475CB8C3D96B}"/>
                </c:ext>
              </c:extLst>
            </c:dLbl>
            <c:dLbl>
              <c:idx val="2"/>
              <c:tx>
                <c:rich>
                  <a:bodyPr/>
                  <a:lstStyle/>
                  <a:p>
                    <a:fld id="{912D49E7-CF1B-4A4D-8927-D14454967FDF}" type="CELLRANGE">
                      <a:rPr lang="en-US"/>
                      <a:pPr/>
                      <a:t>[CELLRANGE]</a:t>
                    </a:fld>
                    <a:endParaRPr lang="en-GB"/>
                  </a:p>
                </c:rich>
              </c:tx>
              <c:dLblPos val="inEnd"/>
              <c:showLegendKey val="0"/>
              <c:showVal val="0"/>
              <c:showCatName val="0"/>
              <c:showSerName val="0"/>
              <c:showPercent val="0"/>
              <c:showBubbleSize val="0"/>
              <c:extLst>
                <c:ext xmlns:c15="http://schemas.microsoft.com/office/drawing/2012/chart" uri="{CE6537A1-D6FC-4f65-9D91-7224C49458BB}">
                  <c15:layout>
                    <c:manualLayout>
                      <c:w val="0.24280917263230356"/>
                      <c:h val="0.10168539325842697"/>
                    </c:manualLayout>
                  </c15:layout>
                  <c15:dlblFieldTable/>
                  <c15:showDataLabelsRange val="1"/>
                </c:ext>
                <c:ext xmlns:c16="http://schemas.microsoft.com/office/drawing/2014/chart" uri="{C3380CC4-5D6E-409C-BE32-E72D297353CC}">
                  <c16:uniqueId val="{00000005-F468-4968-B370-475CB8C3D96B}"/>
                </c:ext>
              </c:extLst>
            </c:dLbl>
            <c:dLbl>
              <c:idx val="3"/>
              <c:tx>
                <c:rich>
                  <a:bodyPr/>
                  <a:lstStyle/>
                  <a:p>
                    <a:fld id="{B1C97DAA-9D5A-4093-926C-E084C2243687}" type="CELLRANGE">
                      <a:rPr lang="en-US"/>
                      <a:pPr/>
                      <a:t>[CELLRANGE]</a:t>
                    </a:fld>
                    <a:endParaRPr lang="en-GB"/>
                  </a:p>
                </c:rich>
              </c:tx>
              <c:dLblPos val="inEnd"/>
              <c:showLegendKey val="0"/>
              <c:showVal val="0"/>
              <c:showCatName val="0"/>
              <c:showSerName val="0"/>
              <c:showPercent val="0"/>
              <c:showBubbleSize val="0"/>
              <c:extLst>
                <c:ext xmlns:c15="http://schemas.microsoft.com/office/drawing/2012/chart" uri="{CE6537A1-D6FC-4f65-9D91-7224C49458BB}">
                  <c15:layout>
                    <c:manualLayout>
                      <c:w val="0.25680232458206748"/>
                      <c:h val="0.10168539325842697"/>
                    </c:manualLayout>
                  </c15:layout>
                  <c15:dlblFieldTable/>
                  <c15:showDataLabelsRange val="1"/>
                </c:ext>
                <c:ext xmlns:c16="http://schemas.microsoft.com/office/drawing/2014/chart" uri="{C3380CC4-5D6E-409C-BE32-E72D297353CC}">
                  <c16:uniqueId val="{00000007-F468-4968-B370-475CB8C3D96B}"/>
                </c:ext>
              </c:extLst>
            </c:dLbl>
            <c:dLbl>
              <c:idx val="4"/>
              <c:tx>
                <c:rich>
                  <a:bodyPr/>
                  <a:lstStyle/>
                  <a:p>
                    <a:fld id="{FB9E17A7-7BCD-4D66-BF50-7C2EC5142070}" type="CELLRANGE">
                      <a:rPr lang="en-US"/>
                      <a:pPr/>
                      <a:t>[CELLRANGE]</a:t>
                    </a:fld>
                    <a:endParaRPr lang="en-GB"/>
                  </a:p>
                </c:rich>
              </c:tx>
              <c:dLblPos val="inEnd"/>
              <c:showLegendKey val="0"/>
              <c:showVal val="0"/>
              <c:showCatName val="0"/>
              <c:showSerName val="0"/>
              <c:showPercent val="0"/>
              <c:showBubbleSize val="0"/>
              <c:extLst>
                <c:ext xmlns:c15="http://schemas.microsoft.com/office/drawing/2012/chart" uri="{CE6537A1-D6FC-4f65-9D91-7224C49458BB}">
                  <c15:layout>
                    <c:manualLayout>
                      <c:w val="0.22601739029258686"/>
                      <c:h val="0.10168539325842697"/>
                    </c:manualLayout>
                  </c15:layout>
                  <c15:dlblFieldTable/>
                  <c15:showDataLabelsRange val="1"/>
                </c:ext>
                <c:ext xmlns:c16="http://schemas.microsoft.com/office/drawing/2014/chart" uri="{C3380CC4-5D6E-409C-BE32-E72D297353CC}">
                  <c16:uniqueId val="{00000009-F468-4968-B370-475CB8C3D96B}"/>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End"/>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'[Summary of Figures  - v0.3.xlsx]F14'!$A$27:$A$31</c:f>
              <c:strCache>
                <c:ptCount val="5"/>
                <c:pt idx="0">
                  <c:v>SWL</c:v>
                </c:pt>
                <c:pt idx="1">
                  <c:v>SEL</c:v>
                </c:pt>
                <c:pt idx="2">
                  <c:v>NWL</c:v>
                </c:pt>
                <c:pt idx="3">
                  <c:v>NEL</c:v>
                </c:pt>
                <c:pt idx="4">
                  <c:v>NCL</c:v>
                </c:pt>
              </c:strCache>
            </c:strRef>
          </c:cat>
          <c:val>
            <c:numRef>
              <c:f>'[Summary of Figures  - v0.3.xlsx]F14'!$B$27:$B$31</c:f>
              <c:numCache>
                <c:formatCode>#,##0</c:formatCode>
                <c:ptCount val="5"/>
                <c:pt idx="0">
                  <c:v>61400</c:v>
                </c:pt>
                <c:pt idx="1">
                  <c:v>75200</c:v>
                </c:pt>
                <c:pt idx="2">
                  <c:v>91200</c:v>
                </c:pt>
                <c:pt idx="3">
                  <c:v>90100</c:v>
                </c:pt>
                <c:pt idx="4">
                  <c:v>65900</c:v>
                </c:pt>
              </c:numCache>
            </c:numRef>
          </c:val>
          <c:extLst>
            <c:ext xmlns:c15="http://schemas.microsoft.com/office/drawing/2012/chart" uri="{02D57815-91ED-43cb-92C2-25804820EDAC}">
              <c15:datalabelsRange>
                <c15:f>'[Summary of Figures  - v0.3.xlsx]F14'!$D$27:$D$31</c15:f>
                <c15:dlblRangeCache>
                  <c:ptCount val="5"/>
                  <c:pt idx="0">
                    <c:v>61,400 (9.5%)</c:v>
                  </c:pt>
                  <c:pt idx="1">
                    <c:v>75,200 (9.5%)</c:v>
                  </c:pt>
                  <c:pt idx="2">
                    <c:v>91,200 (10.6%)</c:v>
                  </c:pt>
                  <c:pt idx="3">
                    <c:v>90,100 (11.5%)</c:v>
                  </c:pt>
                  <c:pt idx="4">
                    <c:v>65,900 (10.9%)</c:v>
                  </c:pt>
                </c15:dlblRangeCache>
              </c15:datalabelsRange>
            </c:ext>
            <c:ext xmlns:c16="http://schemas.microsoft.com/office/drawing/2014/chart" uri="{C3380CC4-5D6E-409C-BE32-E72D297353CC}">
              <c16:uniqueId val="{0000000A-F468-4968-B370-475CB8C3D96B}"/>
            </c:ext>
          </c:extLst>
        </c:ser>
        <c:dLbls>
          <c:showLegendKey val="0"/>
          <c:showVal val="0"/>
          <c:showCatName val="0"/>
          <c:showSerName val="0"/>
          <c:showPercent val="0"/>
          <c:showBubbleSize val="0"/>
        </c:dLbls>
        <c:gapWidth val="100"/>
        <c:overlap val="25"/>
        <c:axId val="830891792"/>
        <c:axId val="830890352"/>
      </c:barChart>
      <c:catAx>
        <c:axId val="830891792"/>
        <c:scaling>
          <c:orientation val="minMax"/>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30890352"/>
        <c:crosses val="autoZero"/>
        <c:auto val="1"/>
        <c:lblAlgn val="ctr"/>
        <c:lblOffset val="100"/>
        <c:noMultiLvlLbl val="0"/>
      </c:catAx>
      <c:valAx>
        <c:axId val="83089035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w="15875">
            <a:solidFill>
              <a:schemeClr val="tx1"/>
            </a:solid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30891792"/>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08AB828-947E-4517-B5B9-0EB8EA9779F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933E0C4F-304A-4FB1-8A28-4F53C09FCB9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F165FF0-E698-45AF-9BC4-D800A122D31F}" type="datetimeFigureOut">
              <a:rPr lang="en-GB" smtClean="0"/>
              <a:t>28/01/2025</a:t>
            </a:fld>
            <a:endParaRPr lang="en-GB"/>
          </a:p>
        </p:txBody>
      </p:sp>
      <p:sp>
        <p:nvSpPr>
          <p:cNvPr id="4" name="Footer Placeholder 3">
            <a:extLst>
              <a:ext uri="{FF2B5EF4-FFF2-40B4-BE49-F238E27FC236}">
                <a16:creationId xmlns:a16="http://schemas.microsoft.com/office/drawing/2014/main" id="{212A9916-18E8-46C9-8627-237F4E30BB2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8BA40381-DE2A-4220-B1FA-944C3A88E24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5815EBD-948B-425A-BDA4-E35A6799B51C}" type="slidenum">
              <a:rPr lang="en-GB" smtClean="0"/>
              <a:t>‹#›</a:t>
            </a:fld>
            <a:endParaRPr lang="en-GB"/>
          </a:p>
        </p:txBody>
      </p:sp>
    </p:spTree>
    <p:extLst>
      <p:ext uri="{BB962C8B-B14F-4D97-AF65-F5344CB8AC3E}">
        <p14:creationId xmlns:p14="http://schemas.microsoft.com/office/powerpoint/2010/main" val="15903225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17C0AE-C077-4C66-9CE0-A8E699979BB8}" type="datetimeFigureOut">
              <a:rPr lang="en-GB" smtClean="0"/>
              <a:t>28/01/2025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EEF8D0-1A4F-4F90-88A6-9131633B0343}" type="slidenum">
              <a:rPr lang="en-GB" smtClean="0"/>
              <a:t>‹#›</a:t>
            </a:fld>
            <a:endParaRPr lang="en-GB"/>
          </a:p>
        </p:txBody>
      </p:sp>
    </p:spTree>
    <p:extLst>
      <p:ext uri="{BB962C8B-B14F-4D97-AF65-F5344CB8AC3E}">
        <p14:creationId xmlns:p14="http://schemas.microsoft.com/office/powerpoint/2010/main" val="18380711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EEF8D0-1A4F-4F90-88A6-9131633B034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54515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6EEF8D0-1A4F-4F90-88A6-9131633B0343}" type="slidenum">
              <a:rPr lang="en-GB" smtClean="0"/>
              <a:t>33</a:t>
            </a:fld>
            <a:endParaRPr lang="en-GB"/>
          </a:p>
        </p:txBody>
      </p:sp>
    </p:spTree>
    <p:extLst>
      <p:ext uri="{BB962C8B-B14F-4D97-AF65-F5344CB8AC3E}">
        <p14:creationId xmlns:p14="http://schemas.microsoft.com/office/powerpoint/2010/main" val="34102896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6EEF8D0-1A4F-4F90-88A6-9131633B0343}" type="slidenum">
              <a:rPr lang="en-GB" smtClean="0"/>
              <a:t>34</a:t>
            </a:fld>
            <a:endParaRPr lang="en-GB"/>
          </a:p>
        </p:txBody>
      </p:sp>
    </p:spTree>
    <p:extLst>
      <p:ext uri="{BB962C8B-B14F-4D97-AF65-F5344CB8AC3E}">
        <p14:creationId xmlns:p14="http://schemas.microsoft.com/office/powerpoint/2010/main" val="7760218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6EEF8D0-1A4F-4F90-88A6-9131633B0343}" type="slidenum">
              <a:rPr lang="en-GB" smtClean="0"/>
              <a:t>39</a:t>
            </a:fld>
            <a:endParaRPr lang="en-GB"/>
          </a:p>
        </p:txBody>
      </p:sp>
    </p:spTree>
    <p:extLst>
      <p:ext uri="{BB962C8B-B14F-4D97-AF65-F5344CB8AC3E}">
        <p14:creationId xmlns:p14="http://schemas.microsoft.com/office/powerpoint/2010/main" val="37453533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6EEF8D0-1A4F-4F90-88A6-9131633B0343}" type="slidenum">
              <a:rPr lang="en-GB" smtClean="0"/>
              <a:t>41</a:t>
            </a:fld>
            <a:endParaRPr lang="en-GB"/>
          </a:p>
        </p:txBody>
      </p:sp>
    </p:spTree>
    <p:extLst>
      <p:ext uri="{BB962C8B-B14F-4D97-AF65-F5344CB8AC3E}">
        <p14:creationId xmlns:p14="http://schemas.microsoft.com/office/powerpoint/2010/main" val="15918192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6EEF8D0-1A4F-4F90-88A6-9131633B0343}" type="slidenum">
              <a:rPr lang="en-GB" smtClean="0"/>
              <a:t>43</a:t>
            </a:fld>
            <a:endParaRPr lang="en-GB"/>
          </a:p>
        </p:txBody>
      </p:sp>
    </p:spTree>
    <p:extLst>
      <p:ext uri="{BB962C8B-B14F-4D97-AF65-F5344CB8AC3E}">
        <p14:creationId xmlns:p14="http://schemas.microsoft.com/office/powerpoint/2010/main" val="29095075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6EEF8D0-1A4F-4F90-88A6-9131633B0343}" type="slidenum">
              <a:rPr lang="en-GB" smtClean="0"/>
              <a:t>44</a:t>
            </a:fld>
            <a:endParaRPr lang="en-GB"/>
          </a:p>
        </p:txBody>
      </p:sp>
    </p:spTree>
    <p:extLst>
      <p:ext uri="{BB962C8B-B14F-4D97-AF65-F5344CB8AC3E}">
        <p14:creationId xmlns:p14="http://schemas.microsoft.com/office/powerpoint/2010/main" val="25815348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6EEF8D0-1A4F-4F90-88A6-9131633B0343}" type="slidenum">
              <a:rPr lang="en-GB" smtClean="0"/>
              <a:t>46</a:t>
            </a:fld>
            <a:endParaRPr lang="en-GB"/>
          </a:p>
        </p:txBody>
      </p:sp>
    </p:spTree>
    <p:extLst>
      <p:ext uri="{BB962C8B-B14F-4D97-AF65-F5344CB8AC3E}">
        <p14:creationId xmlns:p14="http://schemas.microsoft.com/office/powerpoint/2010/main" val="7112716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6EEF8D0-1A4F-4F90-88A6-9131633B0343}" type="slidenum">
              <a:rPr lang="en-GB" smtClean="0"/>
              <a:t>47</a:t>
            </a:fld>
            <a:endParaRPr lang="en-GB"/>
          </a:p>
        </p:txBody>
      </p:sp>
    </p:spTree>
    <p:extLst>
      <p:ext uri="{BB962C8B-B14F-4D97-AF65-F5344CB8AC3E}">
        <p14:creationId xmlns:p14="http://schemas.microsoft.com/office/powerpoint/2010/main" val="20212267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6EEF8D0-1A4F-4F90-88A6-9131633B0343}" type="slidenum">
              <a:rPr lang="en-GB" smtClean="0"/>
              <a:t>52</a:t>
            </a:fld>
            <a:endParaRPr lang="en-GB"/>
          </a:p>
        </p:txBody>
      </p:sp>
    </p:spTree>
    <p:extLst>
      <p:ext uri="{BB962C8B-B14F-4D97-AF65-F5344CB8AC3E}">
        <p14:creationId xmlns:p14="http://schemas.microsoft.com/office/powerpoint/2010/main" val="10445232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6EEF8D0-1A4F-4F90-88A6-9131633B0343}" type="slidenum">
              <a:rPr lang="en-GB" smtClean="0"/>
              <a:t>53</a:t>
            </a:fld>
            <a:endParaRPr lang="en-GB"/>
          </a:p>
        </p:txBody>
      </p:sp>
    </p:spTree>
    <p:extLst>
      <p:ext uri="{BB962C8B-B14F-4D97-AF65-F5344CB8AC3E}">
        <p14:creationId xmlns:p14="http://schemas.microsoft.com/office/powerpoint/2010/main" val="11965586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6EEF8D0-1A4F-4F90-88A6-9131633B0343}" type="slidenum">
              <a:rPr lang="en-GB" smtClean="0"/>
              <a:t>4</a:t>
            </a:fld>
            <a:endParaRPr lang="en-GB"/>
          </a:p>
        </p:txBody>
      </p:sp>
    </p:spTree>
    <p:extLst>
      <p:ext uri="{BB962C8B-B14F-4D97-AF65-F5344CB8AC3E}">
        <p14:creationId xmlns:p14="http://schemas.microsoft.com/office/powerpoint/2010/main" val="6950108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6EEF8D0-1A4F-4F90-88A6-9131633B0343}" type="slidenum">
              <a:rPr lang="en-GB" smtClean="0"/>
              <a:t>55</a:t>
            </a:fld>
            <a:endParaRPr lang="en-GB"/>
          </a:p>
        </p:txBody>
      </p:sp>
    </p:spTree>
    <p:extLst>
      <p:ext uri="{BB962C8B-B14F-4D97-AF65-F5344CB8AC3E}">
        <p14:creationId xmlns:p14="http://schemas.microsoft.com/office/powerpoint/2010/main" val="28834437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6EEF8D0-1A4F-4F90-88A6-9131633B0343}" type="slidenum">
              <a:rPr lang="en-GB" smtClean="0"/>
              <a:t>56</a:t>
            </a:fld>
            <a:endParaRPr lang="en-GB"/>
          </a:p>
        </p:txBody>
      </p:sp>
    </p:spTree>
    <p:extLst>
      <p:ext uri="{BB962C8B-B14F-4D97-AF65-F5344CB8AC3E}">
        <p14:creationId xmlns:p14="http://schemas.microsoft.com/office/powerpoint/2010/main" val="25935455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6EEF8D0-1A4F-4F90-88A6-9131633B0343}" type="slidenum">
              <a:rPr lang="en-GB" smtClean="0"/>
              <a:t>5</a:t>
            </a:fld>
            <a:endParaRPr lang="en-GB"/>
          </a:p>
        </p:txBody>
      </p:sp>
    </p:spTree>
    <p:extLst>
      <p:ext uri="{BB962C8B-B14F-4D97-AF65-F5344CB8AC3E}">
        <p14:creationId xmlns:p14="http://schemas.microsoft.com/office/powerpoint/2010/main" val="1174150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6EEF8D0-1A4F-4F90-88A6-9131633B0343}" type="slidenum">
              <a:rPr lang="en-GB" smtClean="0"/>
              <a:t>7</a:t>
            </a:fld>
            <a:endParaRPr lang="en-GB"/>
          </a:p>
        </p:txBody>
      </p:sp>
    </p:spTree>
    <p:extLst>
      <p:ext uri="{BB962C8B-B14F-4D97-AF65-F5344CB8AC3E}">
        <p14:creationId xmlns:p14="http://schemas.microsoft.com/office/powerpoint/2010/main" val="39384249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6EEF8D0-1A4F-4F90-88A6-9131633B0343}" type="slidenum">
              <a:rPr lang="en-GB" smtClean="0"/>
              <a:t>23</a:t>
            </a:fld>
            <a:endParaRPr lang="en-GB"/>
          </a:p>
        </p:txBody>
      </p:sp>
    </p:spTree>
    <p:extLst>
      <p:ext uri="{BB962C8B-B14F-4D97-AF65-F5344CB8AC3E}">
        <p14:creationId xmlns:p14="http://schemas.microsoft.com/office/powerpoint/2010/main" val="37373494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6EEF8D0-1A4F-4F90-88A6-9131633B0343}" type="slidenum">
              <a:rPr lang="en-GB" smtClean="0"/>
              <a:t>25</a:t>
            </a:fld>
            <a:endParaRPr lang="en-GB"/>
          </a:p>
        </p:txBody>
      </p:sp>
    </p:spTree>
    <p:extLst>
      <p:ext uri="{BB962C8B-B14F-4D97-AF65-F5344CB8AC3E}">
        <p14:creationId xmlns:p14="http://schemas.microsoft.com/office/powerpoint/2010/main" val="19019412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6EEF8D0-1A4F-4F90-88A6-9131633B0343}" type="slidenum">
              <a:rPr lang="en-GB" smtClean="0"/>
              <a:t>26</a:t>
            </a:fld>
            <a:endParaRPr lang="en-GB"/>
          </a:p>
        </p:txBody>
      </p:sp>
    </p:spTree>
    <p:extLst>
      <p:ext uri="{BB962C8B-B14F-4D97-AF65-F5344CB8AC3E}">
        <p14:creationId xmlns:p14="http://schemas.microsoft.com/office/powerpoint/2010/main" val="418097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6EEF8D0-1A4F-4F90-88A6-9131633B0343}" type="slidenum">
              <a:rPr lang="en-GB" smtClean="0"/>
              <a:t>28</a:t>
            </a:fld>
            <a:endParaRPr lang="en-GB"/>
          </a:p>
        </p:txBody>
      </p:sp>
    </p:spTree>
    <p:extLst>
      <p:ext uri="{BB962C8B-B14F-4D97-AF65-F5344CB8AC3E}">
        <p14:creationId xmlns:p14="http://schemas.microsoft.com/office/powerpoint/2010/main" val="16559515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6EEF8D0-1A4F-4F90-88A6-9131633B0343}" type="slidenum">
              <a:rPr lang="en-GB" smtClean="0"/>
              <a:t>32</a:t>
            </a:fld>
            <a:endParaRPr lang="en-GB"/>
          </a:p>
        </p:txBody>
      </p:sp>
    </p:spTree>
    <p:extLst>
      <p:ext uri="{BB962C8B-B14F-4D97-AF65-F5344CB8AC3E}">
        <p14:creationId xmlns:p14="http://schemas.microsoft.com/office/powerpoint/2010/main" val="18506583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CDC4E-818D-4CFE-ACB9-5325153756EC}"/>
              </a:ext>
            </a:extLst>
          </p:cNvPr>
          <p:cNvSpPr>
            <a:spLocks noGrp="1"/>
          </p:cNvSpPr>
          <p:nvPr>
            <p:ph type="ctrTitle"/>
          </p:nvPr>
        </p:nvSpPr>
        <p:spPr>
          <a:xfrm>
            <a:off x="1524000" y="1122363"/>
            <a:ext cx="9144000" cy="2387600"/>
          </a:xfrm>
        </p:spPr>
        <p:txBody>
          <a:bodyPr anchor="b"/>
          <a:lstStyle>
            <a:lvl1pPr algn="l">
              <a:defRPr sz="6000">
                <a:solidFill>
                  <a:srgbClr val="353D42"/>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76F0AD7C-6114-4009-B012-5F41EACC416F}"/>
              </a:ext>
            </a:extLst>
          </p:cNvPr>
          <p:cNvSpPr>
            <a:spLocks noGrp="1"/>
          </p:cNvSpPr>
          <p:nvPr>
            <p:ph type="subTitle" idx="1"/>
          </p:nvPr>
        </p:nvSpPr>
        <p:spPr>
          <a:xfrm>
            <a:off x="1524000" y="3602038"/>
            <a:ext cx="9144000" cy="1655762"/>
          </a:xfrm>
        </p:spPr>
        <p:txBody>
          <a:bodyPr/>
          <a:lstStyle>
            <a:lvl1pPr marL="0" indent="0" algn="l">
              <a:buNone/>
              <a:defRPr sz="2400">
                <a:solidFill>
                  <a:srgbClr val="353D4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grpSp>
        <p:nvGrpSpPr>
          <p:cNvPr id="7" name="Group 6">
            <a:extLst>
              <a:ext uri="{FF2B5EF4-FFF2-40B4-BE49-F238E27FC236}">
                <a16:creationId xmlns:a16="http://schemas.microsoft.com/office/drawing/2014/main" id="{3E85BC0E-8CDC-4817-B071-3EFFD002A68D}"/>
              </a:ext>
            </a:extLst>
          </p:cNvPr>
          <p:cNvGrpSpPr/>
          <p:nvPr userDrawn="1"/>
        </p:nvGrpSpPr>
        <p:grpSpPr>
          <a:xfrm>
            <a:off x="1180806" y="960120"/>
            <a:ext cx="97200" cy="4937760"/>
            <a:chOff x="1180806" y="2240010"/>
            <a:chExt cx="172278" cy="2377980"/>
          </a:xfrm>
        </p:grpSpPr>
        <p:sp>
          <p:nvSpPr>
            <p:cNvPr id="8" name="Rectangle 7">
              <a:extLst>
                <a:ext uri="{FF2B5EF4-FFF2-40B4-BE49-F238E27FC236}">
                  <a16:creationId xmlns:a16="http://schemas.microsoft.com/office/drawing/2014/main" id="{262198DA-53F7-4181-AA7E-F24DA9548EA5}"/>
                </a:ext>
              </a:extLst>
            </p:cNvPr>
            <p:cNvSpPr/>
            <p:nvPr/>
          </p:nvSpPr>
          <p:spPr>
            <a:xfrm>
              <a:off x="1180806" y="4077990"/>
              <a:ext cx="172278" cy="540000"/>
            </a:xfrm>
            <a:prstGeom prst="rect">
              <a:avLst/>
            </a:prstGeom>
            <a:solidFill>
              <a:srgbClr val="FFF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D76C6836-5015-40AD-90FA-3D30AA3FCC19}"/>
                </a:ext>
              </a:extLst>
            </p:cNvPr>
            <p:cNvSpPr/>
            <p:nvPr/>
          </p:nvSpPr>
          <p:spPr>
            <a:xfrm>
              <a:off x="1180806" y="2240010"/>
              <a:ext cx="172278" cy="540000"/>
            </a:xfrm>
            <a:prstGeom prst="rect">
              <a:avLst/>
            </a:prstGeom>
            <a:solidFill>
              <a:srgbClr val="EE2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1D462169-F53D-472E-B9F0-8BCAF010191A}"/>
                </a:ext>
              </a:extLst>
            </p:cNvPr>
            <p:cNvSpPr/>
            <p:nvPr/>
          </p:nvSpPr>
          <p:spPr>
            <a:xfrm>
              <a:off x="1180806" y="2852670"/>
              <a:ext cx="172278" cy="540000"/>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1CCB3D9-D2C3-4887-B78B-3D946E2278E9}"/>
                </a:ext>
              </a:extLst>
            </p:cNvPr>
            <p:cNvSpPr/>
            <p:nvPr/>
          </p:nvSpPr>
          <p:spPr>
            <a:xfrm>
              <a:off x="1180806" y="3465330"/>
              <a:ext cx="172278" cy="540000"/>
            </a:xfrm>
            <a:prstGeom prst="rect">
              <a:avLst/>
            </a:prstGeom>
            <a:solidFill>
              <a:srgbClr val="008D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3011075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all Content Yell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DB183-039D-4124-BB89-00414261404D}"/>
              </a:ext>
            </a:extLst>
          </p:cNvPr>
          <p:cNvSpPr>
            <a:spLocks noGrp="1"/>
          </p:cNvSpPr>
          <p:nvPr>
            <p:ph type="title"/>
          </p:nvPr>
        </p:nvSpPr>
        <p:spPr>
          <a:xfrm>
            <a:off x="838200" y="423526"/>
            <a:ext cx="10515600" cy="309600"/>
          </a:xfrm>
        </p:spPr>
        <p:txBody>
          <a:bodyPr>
            <a:noAutofit/>
          </a:bodyPr>
          <a:lstStyle>
            <a:lvl1pPr>
              <a:defRPr sz="28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460A010-7174-4C4E-B713-4F3A59E92F5C}"/>
              </a:ext>
            </a:extLst>
          </p:cNvPr>
          <p:cNvSpPr>
            <a:spLocks noGrp="1"/>
          </p:cNvSpPr>
          <p:nvPr>
            <p:ph idx="1"/>
          </p:nvPr>
        </p:nvSpPr>
        <p:spPr>
          <a:xfrm>
            <a:off x="838200" y="1027906"/>
            <a:ext cx="10515600" cy="511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EA17C3A4-8EA0-4145-8790-905346091B74}"/>
              </a:ext>
            </a:extLst>
          </p:cNvPr>
          <p:cNvSpPr/>
          <p:nvPr userDrawn="1"/>
        </p:nvSpPr>
        <p:spPr>
          <a:xfrm>
            <a:off x="631669" y="387032"/>
            <a:ext cx="97200" cy="382588"/>
          </a:xfrm>
          <a:prstGeom prst="rect">
            <a:avLst/>
          </a:prstGeom>
          <a:solidFill>
            <a:srgbClr val="FFF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43147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all Content Pur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DB183-039D-4124-BB89-00414261404D}"/>
              </a:ext>
            </a:extLst>
          </p:cNvPr>
          <p:cNvSpPr>
            <a:spLocks noGrp="1"/>
          </p:cNvSpPr>
          <p:nvPr>
            <p:ph type="title"/>
          </p:nvPr>
        </p:nvSpPr>
        <p:spPr>
          <a:xfrm>
            <a:off x="838200" y="423526"/>
            <a:ext cx="10515600" cy="309600"/>
          </a:xfrm>
        </p:spPr>
        <p:txBody>
          <a:bodyPr>
            <a:noAutofit/>
          </a:bodyPr>
          <a:lstStyle>
            <a:lvl1pPr>
              <a:defRPr sz="28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460A010-7174-4C4E-B713-4F3A59E92F5C}"/>
              </a:ext>
            </a:extLst>
          </p:cNvPr>
          <p:cNvSpPr>
            <a:spLocks noGrp="1"/>
          </p:cNvSpPr>
          <p:nvPr>
            <p:ph idx="1"/>
          </p:nvPr>
        </p:nvSpPr>
        <p:spPr>
          <a:xfrm>
            <a:off x="838200" y="1027906"/>
            <a:ext cx="10515600" cy="511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Rectangle 5">
            <a:extLst>
              <a:ext uri="{FF2B5EF4-FFF2-40B4-BE49-F238E27FC236}">
                <a16:creationId xmlns:a16="http://schemas.microsoft.com/office/drawing/2014/main" id="{A6FDFC76-2A4A-4A7E-8CCD-2D159D47F2C2}"/>
              </a:ext>
            </a:extLst>
          </p:cNvPr>
          <p:cNvSpPr/>
          <p:nvPr userDrawn="1"/>
        </p:nvSpPr>
        <p:spPr>
          <a:xfrm>
            <a:off x="631669" y="387032"/>
            <a:ext cx="97200" cy="382588"/>
          </a:xfrm>
          <a:prstGeom prst="rect">
            <a:avLst/>
          </a:prstGeom>
          <a:solidFill>
            <a:srgbClr val="9E00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28103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i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1F83B-937A-4614-BC8D-1F080E6682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EB7927B-A156-469B-9F2F-5DFBCBC4F2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Rectangle 6">
            <a:extLst>
              <a:ext uri="{FF2B5EF4-FFF2-40B4-BE49-F238E27FC236}">
                <a16:creationId xmlns:a16="http://schemas.microsoft.com/office/drawing/2014/main" id="{47095277-1FEB-4CDE-B25E-8AA9C0A881B6}"/>
              </a:ext>
            </a:extLst>
          </p:cNvPr>
          <p:cNvSpPr/>
          <p:nvPr userDrawn="1"/>
        </p:nvSpPr>
        <p:spPr>
          <a:xfrm>
            <a:off x="556591" y="1709738"/>
            <a:ext cx="97200" cy="2852737"/>
          </a:xfrm>
          <a:prstGeom prst="rect">
            <a:avLst/>
          </a:prstGeom>
          <a:solidFill>
            <a:srgbClr val="EE2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78441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1F83B-937A-4614-BC8D-1F080E6682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EB7927B-A156-469B-9F2F-5DFBCBC4F2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Rectangle 4">
            <a:extLst>
              <a:ext uri="{FF2B5EF4-FFF2-40B4-BE49-F238E27FC236}">
                <a16:creationId xmlns:a16="http://schemas.microsoft.com/office/drawing/2014/main" id="{8C281048-5CA2-44E4-A753-29972A116E2D}"/>
              </a:ext>
            </a:extLst>
          </p:cNvPr>
          <p:cNvSpPr/>
          <p:nvPr userDrawn="1"/>
        </p:nvSpPr>
        <p:spPr>
          <a:xfrm>
            <a:off x="556591" y="1709738"/>
            <a:ext cx="97200" cy="2852737"/>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59717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1F83B-937A-4614-BC8D-1F080E6682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EB7927B-A156-469B-9F2F-5DFBCBC4F2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Rectangle 4">
            <a:extLst>
              <a:ext uri="{FF2B5EF4-FFF2-40B4-BE49-F238E27FC236}">
                <a16:creationId xmlns:a16="http://schemas.microsoft.com/office/drawing/2014/main" id="{6ED5722E-8D7C-4F62-89F5-12A42A4601D4}"/>
              </a:ext>
            </a:extLst>
          </p:cNvPr>
          <p:cNvSpPr/>
          <p:nvPr userDrawn="1"/>
        </p:nvSpPr>
        <p:spPr>
          <a:xfrm>
            <a:off x="556591" y="1709738"/>
            <a:ext cx="97200" cy="2852737"/>
          </a:xfrm>
          <a:prstGeom prst="rect">
            <a:avLst/>
          </a:prstGeom>
          <a:solidFill>
            <a:srgbClr val="008D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33427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Yell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1F83B-937A-4614-BC8D-1F080E6682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EB7927B-A156-469B-9F2F-5DFBCBC4F2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Rectangle 5">
            <a:extLst>
              <a:ext uri="{FF2B5EF4-FFF2-40B4-BE49-F238E27FC236}">
                <a16:creationId xmlns:a16="http://schemas.microsoft.com/office/drawing/2014/main" id="{44D48D96-3103-457A-A2FD-7002BE6E61E6}"/>
              </a:ext>
            </a:extLst>
          </p:cNvPr>
          <p:cNvSpPr/>
          <p:nvPr userDrawn="1"/>
        </p:nvSpPr>
        <p:spPr>
          <a:xfrm>
            <a:off x="556591" y="1709738"/>
            <a:ext cx="97200" cy="2852737"/>
          </a:xfrm>
          <a:prstGeom prst="rect">
            <a:avLst/>
          </a:prstGeom>
          <a:solidFill>
            <a:srgbClr val="FFF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29623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ur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1F83B-937A-4614-BC8D-1F080E6682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EB7927B-A156-469B-9F2F-5DFBCBC4F2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Rectangle 5">
            <a:extLst>
              <a:ext uri="{FF2B5EF4-FFF2-40B4-BE49-F238E27FC236}">
                <a16:creationId xmlns:a16="http://schemas.microsoft.com/office/drawing/2014/main" id="{8536DBD1-D888-4D34-9A3D-59132998F70A}"/>
              </a:ext>
            </a:extLst>
          </p:cNvPr>
          <p:cNvSpPr/>
          <p:nvPr userDrawn="1"/>
        </p:nvSpPr>
        <p:spPr>
          <a:xfrm>
            <a:off x="556591" y="1709738"/>
            <a:ext cx="97200" cy="2852737"/>
          </a:xfrm>
          <a:prstGeom prst="rect">
            <a:avLst/>
          </a:prstGeom>
          <a:solidFill>
            <a:srgbClr val="9E00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95853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i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1494C-21CD-4651-A786-0AFB256FB8A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5882BFD-1748-43DE-B3C7-3AE7165300A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838DA7F-5BE9-4D56-B3FE-2FFB85E9727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Rectangle 5">
            <a:extLst>
              <a:ext uri="{FF2B5EF4-FFF2-40B4-BE49-F238E27FC236}">
                <a16:creationId xmlns:a16="http://schemas.microsoft.com/office/drawing/2014/main" id="{B6F05F84-5AA6-4A84-B528-1DB8E335E0C8}"/>
              </a:ext>
            </a:extLst>
          </p:cNvPr>
          <p:cNvSpPr/>
          <p:nvPr userDrawn="1"/>
        </p:nvSpPr>
        <p:spPr>
          <a:xfrm>
            <a:off x="631767" y="481012"/>
            <a:ext cx="97102" cy="1093788"/>
          </a:xfrm>
          <a:prstGeom prst="rect">
            <a:avLst/>
          </a:prstGeom>
          <a:solidFill>
            <a:srgbClr val="EE2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94590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1494C-21CD-4651-A786-0AFB256FB8A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5882BFD-1748-43DE-B3C7-3AE7165300A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838DA7F-5BE9-4D56-B3FE-2FFB85E9727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6">
            <a:extLst>
              <a:ext uri="{FF2B5EF4-FFF2-40B4-BE49-F238E27FC236}">
                <a16:creationId xmlns:a16="http://schemas.microsoft.com/office/drawing/2014/main" id="{0E5E0F69-15B5-489C-B5D4-DDA2A74895CE}"/>
              </a:ext>
            </a:extLst>
          </p:cNvPr>
          <p:cNvSpPr/>
          <p:nvPr userDrawn="1"/>
        </p:nvSpPr>
        <p:spPr>
          <a:xfrm>
            <a:off x="631767" y="481012"/>
            <a:ext cx="97102" cy="1093788"/>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85497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1494C-21CD-4651-A786-0AFB256FB8A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5882BFD-1748-43DE-B3C7-3AE7165300A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838DA7F-5BE9-4D56-B3FE-2FFB85E9727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6">
            <a:extLst>
              <a:ext uri="{FF2B5EF4-FFF2-40B4-BE49-F238E27FC236}">
                <a16:creationId xmlns:a16="http://schemas.microsoft.com/office/drawing/2014/main" id="{C5A88D74-66C0-40CA-8272-A8366D7E6837}"/>
              </a:ext>
            </a:extLst>
          </p:cNvPr>
          <p:cNvSpPr/>
          <p:nvPr userDrawn="1"/>
        </p:nvSpPr>
        <p:spPr>
          <a:xfrm>
            <a:off x="631767" y="481012"/>
            <a:ext cx="97102" cy="1093788"/>
          </a:xfrm>
          <a:prstGeom prst="rect">
            <a:avLst/>
          </a:prstGeom>
          <a:solidFill>
            <a:srgbClr val="008D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21182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ntent Pi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DB183-039D-4124-BB89-00414261404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460A010-7174-4C4E-B713-4F3A59E92F5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6">
            <a:extLst>
              <a:ext uri="{FF2B5EF4-FFF2-40B4-BE49-F238E27FC236}">
                <a16:creationId xmlns:a16="http://schemas.microsoft.com/office/drawing/2014/main" id="{7F3360BC-E53B-4B54-928D-D93681B77E0B}"/>
              </a:ext>
            </a:extLst>
          </p:cNvPr>
          <p:cNvSpPr/>
          <p:nvPr userDrawn="1"/>
        </p:nvSpPr>
        <p:spPr>
          <a:xfrm>
            <a:off x="631767" y="481012"/>
            <a:ext cx="97102" cy="1093788"/>
          </a:xfrm>
          <a:prstGeom prst="rect">
            <a:avLst/>
          </a:prstGeom>
          <a:solidFill>
            <a:srgbClr val="EE2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74387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Yell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1494C-21CD-4651-A786-0AFB256FB8A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5882BFD-1748-43DE-B3C7-3AE7165300A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838DA7F-5BE9-4D56-B3FE-2FFB85E9727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6">
            <a:extLst>
              <a:ext uri="{FF2B5EF4-FFF2-40B4-BE49-F238E27FC236}">
                <a16:creationId xmlns:a16="http://schemas.microsoft.com/office/drawing/2014/main" id="{0973F0F0-2B5B-48CB-9F07-B3AC788AE4F8}"/>
              </a:ext>
            </a:extLst>
          </p:cNvPr>
          <p:cNvSpPr/>
          <p:nvPr userDrawn="1"/>
        </p:nvSpPr>
        <p:spPr>
          <a:xfrm>
            <a:off x="631767" y="481012"/>
            <a:ext cx="97102" cy="1093788"/>
          </a:xfrm>
          <a:prstGeom prst="rect">
            <a:avLst/>
          </a:prstGeom>
          <a:solidFill>
            <a:srgbClr val="FFF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12217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ur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1494C-21CD-4651-A786-0AFB256FB8A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5882BFD-1748-43DE-B3C7-3AE7165300A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838DA7F-5BE9-4D56-B3FE-2FFB85E9727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6">
            <a:extLst>
              <a:ext uri="{FF2B5EF4-FFF2-40B4-BE49-F238E27FC236}">
                <a16:creationId xmlns:a16="http://schemas.microsoft.com/office/drawing/2014/main" id="{74CC2CC3-ED51-4C63-9B75-589BEA5EE2CF}"/>
              </a:ext>
            </a:extLst>
          </p:cNvPr>
          <p:cNvSpPr/>
          <p:nvPr userDrawn="1"/>
        </p:nvSpPr>
        <p:spPr>
          <a:xfrm>
            <a:off x="631767" y="481012"/>
            <a:ext cx="97102" cy="1093788"/>
          </a:xfrm>
          <a:prstGeom prst="rect">
            <a:avLst/>
          </a:prstGeom>
          <a:solidFill>
            <a:srgbClr val="9E00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71571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wo Content Pink">
    <p:bg>
      <p:bgPr>
        <a:solidFill>
          <a:srgbClr val="353D4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1494C-21CD-4651-A786-0AFB256FB8A8}"/>
              </a:ext>
            </a:extLst>
          </p:cNvPr>
          <p:cNvSpPr>
            <a:spLocks noGrp="1"/>
          </p:cNvSpPr>
          <p:nvPr>
            <p:ph type="title"/>
          </p:nvPr>
        </p:nvSpPr>
        <p:spPr>
          <a:xfrm>
            <a:off x="813600" y="507600"/>
            <a:ext cx="5058000" cy="838800"/>
          </a:xfrm>
        </p:spPr>
        <p:txBody>
          <a:bodyPr/>
          <a:lstStyle/>
          <a:p>
            <a:r>
              <a:rPr lang="en-US"/>
              <a:t>Click to edit Master title style</a:t>
            </a:r>
            <a:endParaRPr lang="en-GB"/>
          </a:p>
        </p:txBody>
      </p:sp>
      <p:sp>
        <p:nvSpPr>
          <p:cNvPr id="6" name="Rectangle 5">
            <a:extLst>
              <a:ext uri="{FF2B5EF4-FFF2-40B4-BE49-F238E27FC236}">
                <a16:creationId xmlns:a16="http://schemas.microsoft.com/office/drawing/2014/main" id="{B6F05F84-5AA6-4A84-B528-1DB8E335E0C8}"/>
              </a:ext>
            </a:extLst>
          </p:cNvPr>
          <p:cNvSpPr/>
          <p:nvPr userDrawn="1"/>
        </p:nvSpPr>
        <p:spPr>
          <a:xfrm>
            <a:off x="631767" y="481012"/>
            <a:ext cx="97102" cy="1093788"/>
          </a:xfrm>
          <a:prstGeom prst="rect">
            <a:avLst/>
          </a:prstGeom>
          <a:solidFill>
            <a:srgbClr val="EE2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87835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ink">
    <p:bg>
      <p:bgPr>
        <a:solidFill>
          <a:srgbClr val="353D4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1494C-21CD-4651-A786-0AFB256FB8A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5882BFD-1748-43DE-B3C7-3AE7165300A1}"/>
              </a:ext>
            </a:extLst>
          </p:cNvPr>
          <p:cNvSpPr>
            <a:spLocks noGrp="1"/>
          </p:cNvSpPr>
          <p:nvPr>
            <p:ph sz="half" idx="1"/>
          </p:nvPr>
        </p:nvSpPr>
        <p:spPr>
          <a:xfrm>
            <a:off x="838200" y="1825625"/>
            <a:ext cx="5181600" cy="4351338"/>
          </a:xfrm>
        </p:spPr>
        <p:txBody>
          <a:bodyPr/>
          <a:lstStyle>
            <a:lvl1pPr>
              <a:defRPr>
                <a:solidFill>
                  <a:srgbClr val="353D42"/>
                </a:solidFill>
              </a:defRPr>
            </a:lvl1pPr>
            <a:lvl2pPr>
              <a:defRPr>
                <a:solidFill>
                  <a:srgbClr val="353D42"/>
                </a:solidFill>
              </a:defRPr>
            </a:lvl2pPr>
            <a:lvl3pPr>
              <a:defRPr>
                <a:solidFill>
                  <a:srgbClr val="353D42"/>
                </a:solidFill>
              </a:defRPr>
            </a:lvl3pPr>
            <a:lvl4pPr>
              <a:defRPr>
                <a:solidFill>
                  <a:srgbClr val="353D42"/>
                </a:solidFill>
              </a:defRPr>
            </a:lvl4pPr>
            <a:lvl5pPr>
              <a:defRPr>
                <a:solidFill>
                  <a:srgbClr val="353D4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838DA7F-5BE9-4D56-B3FE-2FFB85E9727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Rectangle 5">
            <a:extLst>
              <a:ext uri="{FF2B5EF4-FFF2-40B4-BE49-F238E27FC236}">
                <a16:creationId xmlns:a16="http://schemas.microsoft.com/office/drawing/2014/main" id="{B6F05F84-5AA6-4A84-B528-1DB8E335E0C8}"/>
              </a:ext>
            </a:extLst>
          </p:cNvPr>
          <p:cNvSpPr/>
          <p:nvPr userDrawn="1"/>
        </p:nvSpPr>
        <p:spPr>
          <a:xfrm>
            <a:off x="631767" y="481012"/>
            <a:ext cx="97102" cy="1093788"/>
          </a:xfrm>
          <a:prstGeom prst="rect">
            <a:avLst/>
          </a:prstGeom>
          <a:solidFill>
            <a:srgbClr val="EE2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5524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1494C-21CD-4651-A786-0AFB256FB8A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5882BFD-1748-43DE-B3C7-3AE7165300A1}"/>
              </a:ext>
            </a:extLst>
          </p:cNvPr>
          <p:cNvSpPr>
            <a:spLocks noGrp="1"/>
          </p:cNvSpPr>
          <p:nvPr>
            <p:ph sz="half" idx="1"/>
          </p:nvPr>
        </p:nvSpPr>
        <p:spPr>
          <a:xfrm>
            <a:off x="838200" y="1825625"/>
            <a:ext cx="5181600" cy="4351338"/>
          </a:xfrm>
        </p:spPr>
        <p:txBody>
          <a:bodyPr/>
          <a:lstStyle>
            <a:lvl1pPr>
              <a:defRPr>
                <a:solidFill>
                  <a:srgbClr val="353D42"/>
                </a:solidFill>
              </a:defRPr>
            </a:lvl1pPr>
            <a:lvl2pPr>
              <a:defRPr>
                <a:solidFill>
                  <a:srgbClr val="353D42"/>
                </a:solidFill>
              </a:defRPr>
            </a:lvl2pPr>
            <a:lvl3pPr>
              <a:defRPr>
                <a:solidFill>
                  <a:srgbClr val="353D42"/>
                </a:solidFill>
              </a:defRPr>
            </a:lvl3pPr>
            <a:lvl4pPr>
              <a:defRPr>
                <a:solidFill>
                  <a:srgbClr val="353D42"/>
                </a:solidFill>
              </a:defRPr>
            </a:lvl4pPr>
            <a:lvl5pPr>
              <a:defRPr>
                <a:solidFill>
                  <a:srgbClr val="353D4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838DA7F-5BE9-4D56-B3FE-2FFB85E9727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6">
            <a:extLst>
              <a:ext uri="{FF2B5EF4-FFF2-40B4-BE49-F238E27FC236}">
                <a16:creationId xmlns:a16="http://schemas.microsoft.com/office/drawing/2014/main" id="{0E5E0F69-15B5-489C-B5D4-DDA2A74895CE}"/>
              </a:ext>
            </a:extLst>
          </p:cNvPr>
          <p:cNvSpPr/>
          <p:nvPr userDrawn="1"/>
        </p:nvSpPr>
        <p:spPr>
          <a:xfrm>
            <a:off x="631767" y="481012"/>
            <a:ext cx="97102" cy="1093788"/>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47603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1494C-21CD-4651-A786-0AFB256FB8A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5882BFD-1748-43DE-B3C7-3AE7165300A1}"/>
              </a:ext>
            </a:extLst>
          </p:cNvPr>
          <p:cNvSpPr>
            <a:spLocks noGrp="1"/>
          </p:cNvSpPr>
          <p:nvPr>
            <p:ph sz="half" idx="1"/>
          </p:nvPr>
        </p:nvSpPr>
        <p:spPr>
          <a:xfrm>
            <a:off x="838200" y="1825625"/>
            <a:ext cx="5181600" cy="4351338"/>
          </a:xfrm>
        </p:spPr>
        <p:txBody>
          <a:bodyPr/>
          <a:lstStyle>
            <a:lvl1pPr>
              <a:defRPr>
                <a:solidFill>
                  <a:srgbClr val="353D42"/>
                </a:solidFill>
              </a:defRPr>
            </a:lvl1pPr>
            <a:lvl2pPr>
              <a:defRPr>
                <a:solidFill>
                  <a:srgbClr val="353D42"/>
                </a:solidFill>
              </a:defRPr>
            </a:lvl2pPr>
            <a:lvl3pPr>
              <a:defRPr>
                <a:solidFill>
                  <a:srgbClr val="353D42"/>
                </a:solidFill>
              </a:defRPr>
            </a:lvl3pPr>
            <a:lvl4pPr>
              <a:defRPr>
                <a:solidFill>
                  <a:srgbClr val="353D42"/>
                </a:solidFill>
              </a:defRPr>
            </a:lvl4pPr>
            <a:lvl5pPr>
              <a:defRPr>
                <a:solidFill>
                  <a:srgbClr val="353D4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838DA7F-5BE9-4D56-B3FE-2FFB85E9727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6">
            <a:extLst>
              <a:ext uri="{FF2B5EF4-FFF2-40B4-BE49-F238E27FC236}">
                <a16:creationId xmlns:a16="http://schemas.microsoft.com/office/drawing/2014/main" id="{C5A88D74-66C0-40CA-8272-A8366D7E6837}"/>
              </a:ext>
            </a:extLst>
          </p:cNvPr>
          <p:cNvSpPr/>
          <p:nvPr userDrawn="1"/>
        </p:nvSpPr>
        <p:spPr>
          <a:xfrm>
            <a:off x="631767" y="481012"/>
            <a:ext cx="97102" cy="1093788"/>
          </a:xfrm>
          <a:prstGeom prst="rect">
            <a:avLst/>
          </a:prstGeom>
          <a:solidFill>
            <a:srgbClr val="008D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77971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Yell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1494C-21CD-4651-A786-0AFB256FB8A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5882BFD-1748-43DE-B3C7-3AE7165300A1}"/>
              </a:ext>
            </a:extLst>
          </p:cNvPr>
          <p:cNvSpPr>
            <a:spLocks noGrp="1"/>
          </p:cNvSpPr>
          <p:nvPr>
            <p:ph sz="half" idx="1"/>
          </p:nvPr>
        </p:nvSpPr>
        <p:spPr>
          <a:xfrm>
            <a:off x="838200" y="1825625"/>
            <a:ext cx="5181600" cy="4351338"/>
          </a:xfrm>
        </p:spPr>
        <p:txBody>
          <a:bodyPr/>
          <a:lstStyle>
            <a:lvl1pPr>
              <a:defRPr>
                <a:solidFill>
                  <a:srgbClr val="353D42"/>
                </a:solidFill>
              </a:defRPr>
            </a:lvl1pPr>
            <a:lvl2pPr>
              <a:defRPr>
                <a:solidFill>
                  <a:srgbClr val="353D42"/>
                </a:solidFill>
              </a:defRPr>
            </a:lvl2pPr>
            <a:lvl3pPr>
              <a:defRPr>
                <a:solidFill>
                  <a:srgbClr val="353D42"/>
                </a:solidFill>
              </a:defRPr>
            </a:lvl3pPr>
            <a:lvl4pPr>
              <a:defRPr>
                <a:solidFill>
                  <a:srgbClr val="353D42"/>
                </a:solidFill>
              </a:defRPr>
            </a:lvl4pPr>
            <a:lvl5pPr>
              <a:defRPr>
                <a:solidFill>
                  <a:srgbClr val="353D4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838DA7F-5BE9-4D56-B3FE-2FFB85E9727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6">
            <a:extLst>
              <a:ext uri="{FF2B5EF4-FFF2-40B4-BE49-F238E27FC236}">
                <a16:creationId xmlns:a16="http://schemas.microsoft.com/office/drawing/2014/main" id="{0973F0F0-2B5B-48CB-9F07-B3AC788AE4F8}"/>
              </a:ext>
            </a:extLst>
          </p:cNvPr>
          <p:cNvSpPr/>
          <p:nvPr userDrawn="1"/>
        </p:nvSpPr>
        <p:spPr>
          <a:xfrm>
            <a:off x="631767" y="481012"/>
            <a:ext cx="97102" cy="1093788"/>
          </a:xfrm>
          <a:prstGeom prst="rect">
            <a:avLst/>
          </a:prstGeom>
          <a:solidFill>
            <a:srgbClr val="FFF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79000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ur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1494C-21CD-4651-A786-0AFB256FB8A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5882BFD-1748-43DE-B3C7-3AE7165300A1}"/>
              </a:ext>
            </a:extLst>
          </p:cNvPr>
          <p:cNvSpPr>
            <a:spLocks noGrp="1"/>
          </p:cNvSpPr>
          <p:nvPr>
            <p:ph sz="half" idx="1"/>
          </p:nvPr>
        </p:nvSpPr>
        <p:spPr>
          <a:xfrm>
            <a:off x="838200" y="1825625"/>
            <a:ext cx="5181600" cy="4351338"/>
          </a:xfrm>
        </p:spPr>
        <p:txBody>
          <a:bodyPr/>
          <a:lstStyle>
            <a:lvl1pPr>
              <a:defRPr>
                <a:solidFill>
                  <a:srgbClr val="353D42"/>
                </a:solidFill>
              </a:defRPr>
            </a:lvl1pPr>
            <a:lvl2pPr>
              <a:defRPr>
                <a:solidFill>
                  <a:srgbClr val="353D42"/>
                </a:solidFill>
              </a:defRPr>
            </a:lvl2pPr>
            <a:lvl3pPr>
              <a:defRPr>
                <a:solidFill>
                  <a:srgbClr val="353D42"/>
                </a:solidFill>
              </a:defRPr>
            </a:lvl3pPr>
            <a:lvl4pPr>
              <a:defRPr>
                <a:solidFill>
                  <a:srgbClr val="353D42"/>
                </a:solidFill>
              </a:defRPr>
            </a:lvl4pPr>
            <a:lvl5pPr>
              <a:defRPr>
                <a:solidFill>
                  <a:srgbClr val="353D4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838DA7F-5BE9-4D56-B3FE-2FFB85E9727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6">
            <a:extLst>
              <a:ext uri="{FF2B5EF4-FFF2-40B4-BE49-F238E27FC236}">
                <a16:creationId xmlns:a16="http://schemas.microsoft.com/office/drawing/2014/main" id="{74CC2CC3-ED51-4C63-9B75-589BEA5EE2CF}"/>
              </a:ext>
            </a:extLst>
          </p:cNvPr>
          <p:cNvSpPr/>
          <p:nvPr userDrawn="1"/>
        </p:nvSpPr>
        <p:spPr>
          <a:xfrm>
            <a:off x="631767" y="481012"/>
            <a:ext cx="97102" cy="1093788"/>
          </a:xfrm>
          <a:prstGeom prst="rect">
            <a:avLst/>
          </a:prstGeom>
          <a:solidFill>
            <a:srgbClr val="9E00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04797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CDC4E-818D-4CFE-ACB9-5325153756EC}"/>
              </a:ext>
            </a:extLst>
          </p:cNvPr>
          <p:cNvSpPr>
            <a:spLocks noGrp="1"/>
          </p:cNvSpPr>
          <p:nvPr>
            <p:ph type="ctrTitle"/>
          </p:nvPr>
        </p:nvSpPr>
        <p:spPr>
          <a:xfrm>
            <a:off x="1524000" y="1122363"/>
            <a:ext cx="9144000" cy="2387600"/>
          </a:xfrm>
        </p:spPr>
        <p:txBody>
          <a:bodyPr anchor="b"/>
          <a:lstStyle>
            <a:lvl1pPr algn="l">
              <a:defRPr sz="60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76F0AD7C-6114-4009-B012-5F41EACC416F}"/>
              </a:ext>
            </a:extLst>
          </p:cNvPr>
          <p:cNvSpPr>
            <a:spLocks noGrp="1"/>
          </p:cNvSpPr>
          <p:nvPr>
            <p:ph type="subTitle" idx="1"/>
          </p:nvPr>
        </p:nvSpPr>
        <p:spPr>
          <a:xfrm>
            <a:off x="1524000" y="3602038"/>
            <a:ext cx="91440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grpSp>
        <p:nvGrpSpPr>
          <p:cNvPr id="7" name="Group 6">
            <a:extLst>
              <a:ext uri="{FF2B5EF4-FFF2-40B4-BE49-F238E27FC236}">
                <a16:creationId xmlns:a16="http://schemas.microsoft.com/office/drawing/2014/main" id="{3E85BC0E-8CDC-4817-B071-3EFFD002A68D}"/>
              </a:ext>
            </a:extLst>
          </p:cNvPr>
          <p:cNvGrpSpPr/>
          <p:nvPr userDrawn="1"/>
        </p:nvGrpSpPr>
        <p:grpSpPr>
          <a:xfrm>
            <a:off x="1180806" y="960120"/>
            <a:ext cx="97200" cy="4937760"/>
            <a:chOff x="1180806" y="2240010"/>
            <a:chExt cx="172278" cy="2377980"/>
          </a:xfrm>
        </p:grpSpPr>
        <p:sp>
          <p:nvSpPr>
            <p:cNvPr id="8" name="Rectangle 7">
              <a:extLst>
                <a:ext uri="{FF2B5EF4-FFF2-40B4-BE49-F238E27FC236}">
                  <a16:creationId xmlns:a16="http://schemas.microsoft.com/office/drawing/2014/main" id="{262198DA-53F7-4181-AA7E-F24DA9548EA5}"/>
                </a:ext>
              </a:extLst>
            </p:cNvPr>
            <p:cNvSpPr/>
            <p:nvPr/>
          </p:nvSpPr>
          <p:spPr>
            <a:xfrm>
              <a:off x="1180806" y="4077990"/>
              <a:ext cx="172278" cy="540000"/>
            </a:xfrm>
            <a:prstGeom prst="rect">
              <a:avLst/>
            </a:prstGeom>
            <a:solidFill>
              <a:srgbClr val="FFF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9" name="Rectangle 8">
              <a:extLst>
                <a:ext uri="{FF2B5EF4-FFF2-40B4-BE49-F238E27FC236}">
                  <a16:creationId xmlns:a16="http://schemas.microsoft.com/office/drawing/2014/main" id="{D76C6836-5015-40AD-90FA-3D30AA3FCC19}"/>
                </a:ext>
              </a:extLst>
            </p:cNvPr>
            <p:cNvSpPr/>
            <p:nvPr/>
          </p:nvSpPr>
          <p:spPr>
            <a:xfrm>
              <a:off x="1180806" y="2240010"/>
              <a:ext cx="172278" cy="540000"/>
            </a:xfrm>
            <a:prstGeom prst="rect">
              <a:avLst/>
            </a:prstGeom>
            <a:solidFill>
              <a:srgbClr val="EE2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10" name="Rectangle 9">
              <a:extLst>
                <a:ext uri="{FF2B5EF4-FFF2-40B4-BE49-F238E27FC236}">
                  <a16:creationId xmlns:a16="http://schemas.microsoft.com/office/drawing/2014/main" id="{1D462169-F53D-472E-B9F0-8BCAF010191A}"/>
                </a:ext>
              </a:extLst>
            </p:cNvPr>
            <p:cNvSpPr/>
            <p:nvPr/>
          </p:nvSpPr>
          <p:spPr>
            <a:xfrm>
              <a:off x="1180806" y="2852670"/>
              <a:ext cx="172278" cy="540000"/>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11" name="Rectangle 10">
              <a:extLst>
                <a:ext uri="{FF2B5EF4-FFF2-40B4-BE49-F238E27FC236}">
                  <a16:creationId xmlns:a16="http://schemas.microsoft.com/office/drawing/2014/main" id="{11CCB3D9-D2C3-4887-B78B-3D946E2278E9}"/>
                </a:ext>
              </a:extLst>
            </p:cNvPr>
            <p:cNvSpPr/>
            <p:nvPr/>
          </p:nvSpPr>
          <p:spPr>
            <a:xfrm>
              <a:off x="1180806" y="3465330"/>
              <a:ext cx="172278" cy="540000"/>
            </a:xfrm>
            <a:prstGeom prst="rect">
              <a:avLst/>
            </a:prstGeom>
            <a:solidFill>
              <a:srgbClr val="008D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grpSp>
    </p:spTree>
    <p:extLst>
      <p:ext uri="{BB962C8B-B14F-4D97-AF65-F5344CB8AC3E}">
        <p14:creationId xmlns:p14="http://schemas.microsoft.com/office/powerpoint/2010/main" val="15869991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Content Pi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DB183-039D-4124-BB89-00414261404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460A010-7174-4C4E-B713-4F3A59E92F5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6">
            <a:extLst>
              <a:ext uri="{FF2B5EF4-FFF2-40B4-BE49-F238E27FC236}">
                <a16:creationId xmlns:a16="http://schemas.microsoft.com/office/drawing/2014/main" id="{7F3360BC-E53B-4B54-928D-D93681B77E0B}"/>
              </a:ext>
            </a:extLst>
          </p:cNvPr>
          <p:cNvSpPr/>
          <p:nvPr userDrawn="1"/>
        </p:nvSpPr>
        <p:spPr>
          <a:xfrm>
            <a:off x="631767" y="481012"/>
            <a:ext cx="97102" cy="1093788"/>
          </a:xfrm>
          <a:prstGeom prst="rect">
            <a:avLst/>
          </a:prstGeom>
          <a:solidFill>
            <a:srgbClr val="EE2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Tree>
    <p:extLst>
      <p:ext uri="{BB962C8B-B14F-4D97-AF65-F5344CB8AC3E}">
        <p14:creationId xmlns:p14="http://schemas.microsoft.com/office/powerpoint/2010/main" val="32437306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Content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DB183-039D-4124-BB89-00414261404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460A010-7174-4C4E-B713-4F3A59E92F5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Rectangle 5">
            <a:extLst>
              <a:ext uri="{FF2B5EF4-FFF2-40B4-BE49-F238E27FC236}">
                <a16:creationId xmlns:a16="http://schemas.microsoft.com/office/drawing/2014/main" id="{5664E6FF-7F48-4E3D-A23C-F90B3484792B}"/>
              </a:ext>
            </a:extLst>
          </p:cNvPr>
          <p:cNvSpPr/>
          <p:nvPr userDrawn="1"/>
        </p:nvSpPr>
        <p:spPr>
          <a:xfrm>
            <a:off x="631767" y="481012"/>
            <a:ext cx="97102" cy="1093788"/>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90019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Content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DB183-039D-4124-BB89-00414261404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460A010-7174-4C4E-B713-4F3A59E92F5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Rectangle 5">
            <a:extLst>
              <a:ext uri="{FF2B5EF4-FFF2-40B4-BE49-F238E27FC236}">
                <a16:creationId xmlns:a16="http://schemas.microsoft.com/office/drawing/2014/main" id="{5664E6FF-7F48-4E3D-A23C-F90B3484792B}"/>
              </a:ext>
            </a:extLst>
          </p:cNvPr>
          <p:cNvSpPr/>
          <p:nvPr userDrawn="1"/>
        </p:nvSpPr>
        <p:spPr>
          <a:xfrm>
            <a:off x="631767" y="481012"/>
            <a:ext cx="97102" cy="1093788"/>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Tree>
    <p:extLst>
      <p:ext uri="{BB962C8B-B14F-4D97-AF65-F5344CB8AC3E}">
        <p14:creationId xmlns:p14="http://schemas.microsoft.com/office/powerpoint/2010/main" val="12745221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Content 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DB183-039D-4124-BB89-00414261404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460A010-7174-4C4E-B713-4F3A59E92F5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DABDBFA5-FA16-43B0-B8B0-D8050CE97301}"/>
              </a:ext>
            </a:extLst>
          </p:cNvPr>
          <p:cNvSpPr/>
          <p:nvPr userDrawn="1"/>
        </p:nvSpPr>
        <p:spPr>
          <a:xfrm>
            <a:off x="631767" y="481012"/>
            <a:ext cx="97102" cy="1093788"/>
          </a:xfrm>
          <a:prstGeom prst="rect">
            <a:avLst/>
          </a:prstGeom>
          <a:solidFill>
            <a:srgbClr val="008D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Tree>
    <p:extLst>
      <p:ext uri="{BB962C8B-B14F-4D97-AF65-F5344CB8AC3E}">
        <p14:creationId xmlns:p14="http://schemas.microsoft.com/office/powerpoint/2010/main" val="17859840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Content Yell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DB183-039D-4124-BB89-00414261404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460A010-7174-4C4E-B713-4F3A59E92F5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Rectangle 5">
            <a:extLst>
              <a:ext uri="{FF2B5EF4-FFF2-40B4-BE49-F238E27FC236}">
                <a16:creationId xmlns:a16="http://schemas.microsoft.com/office/drawing/2014/main" id="{18565CC2-48FE-4807-BC1F-228C581D3634}"/>
              </a:ext>
            </a:extLst>
          </p:cNvPr>
          <p:cNvSpPr/>
          <p:nvPr userDrawn="1"/>
        </p:nvSpPr>
        <p:spPr>
          <a:xfrm>
            <a:off x="631767" y="481012"/>
            <a:ext cx="97102" cy="1093788"/>
          </a:xfrm>
          <a:prstGeom prst="rect">
            <a:avLst/>
          </a:prstGeom>
          <a:solidFill>
            <a:srgbClr val="FFF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Tree>
    <p:extLst>
      <p:ext uri="{BB962C8B-B14F-4D97-AF65-F5344CB8AC3E}">
        <p14:creationId xmlns:p14="http://schemas.microsoft.com/office/powerpoint/2010/main" val="5299249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Content Pur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DB183-039D-4124-BB89-00414261404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460A010-7174-4C4E-B713-4F3A59E92F5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499A0B44-40F0-4082-918F-ECE64121F3EB}"/>
              </a:ext>
            </a:extLst>
          </p:cNvPr>
          <p:cNvSpPr/>
          <p:nvPr userDrawn="1"/>
        </p:nvSpPr>
        <p:spPr>
          <a:xfrm>
            <a:off x="631767" y="481012"/>
            <a:ext cx="97102" cy="1093788"/>
          </a:xfrm>
          <a:prstGeom prst="rect">
            <a:avLst/>
          </a:prstGeom>
          <a:solidFill>
            <a:srgbClr val="9E00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Tree>
    <p:extLst>
      <p:ext uri="{BB962C8B-B14F-4D97-AF65-F5344CB8AC3E}">
        <p14:creationId xmlns:p14="http://schemas.microsoft.com/office/powerpoint/2010/main" val="41571237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all Content Pi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DB183-039D-4124-BB89-00414261404D}"/>
              </a:ext>
            </a:extLst>
          </p:cNvPr>
          <p:cNvSpPr>
            <a:spLocks noGrp="1"/>
          </p:cNvSpPr>
          <p:nvPr>
            <p:ph type="title"/>
          </p:nvPr>
        </p:nvSpPr>
        <p:spPr>
          <a:xfrm>
            <a:off x="838200" y="423526"/>
            <a:ext cx="10515600" cy="309600"/>
          </a:xfrm>
        </p:spPr>
        <p:txBody>
          <a:bodyPr>
            <a:noAutofit/>
          </a:bodyPr>
          <a:lstStyle>
            <a:lvl1pPr>
              <a:defRPr sz="28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460A010-7174-4C4E-B713-4F3A59E92F5C}"/>
              </a:ext>
            </a:extLst>
          </p:cNvPr>
          <p:cNvSpPr>
            <a:spLocks noGrp="1"/>
          </p:cNvSpPr>
          <p:nvPr>
            <p:ph idx="1"/>
          </p:nvPr>
        </p:nvSpPr>
        <p:spPr>
          <a:xfrm>
            <a:off x="838200" y="1027906"/>
            <a:ext cx="10515600" cy="511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8E55127E-B30C-4914-B78D-3DDA509194C9}"/>
              </a:ext>
            </a:extLst>
          </p:cNvPr>
          <p:cNvSpPr/>
          <p:nvPr userDrawn="1"/>
        </p:nvSpPr>
        <p:spPr>
          <a:xfrm>
            <a:off x="631669" y="387032"/>
            <a:ext cx="97200" cy="382588"/>
          </a:xfrm>
          <a:prstGeom prst="rect">
            <a:avLst/>
          </a:prstGeom>
          <a:solidFill>
            <a:srgbClr val="EE2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Tree>
    <p:extLst>
      <p:ext uri="{BB962C8B-B14F-4D97-AF65-F5344CB8AC3E}">
        <p14:creationId xmlns:p14="http://schemas.microsoft.com/office/powerpoint/2010/main" val="3764948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all Content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DB183-039D-4124-BB89-00414261404D}"/>
              </a:ext>
            </a:extLst>
          </p:cNvPr>
          <p:cNvSpPr>
            <a:spLocks noGrp="1"/>
          </p:cNvSpPr>
          <p:nvPr>
            <p:ph type="title"/>
          </p:nvPr>
        </p:nvSpPr>
        <p:spPr>
          <a:xfrm>
            <a:off x="838200" y="423526"/>
            <a:ext cx="10515600" cy="309600"/>
          </a:xfrm>
        </p:spPr>
        <p:txBody>
          <a:bodyPr>
            <a:noAutofit/>
          </a:bodyPr>
          <a:lstStyle>
            <a:lvl1pPr>
              <a:defRPr sz="28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460A010-7174-4C4E-B713-4F3A59E92F5C}"/>
              </a:ext>
            </a:extLst>
          </p:cNvPr>
          <p:cNvSpPr>
            <a:spLocks noGrp="1"/>
          </p:cNvSpPr>
          <p:nvPr>
            <p:ph idx="1"/>
          </p:nvPr>
        </p:nvSpPr>
        <p:spPr>
          <a:xfrm>
            <a:off x="838200" y="1027906"/>
            <a:ext cx="10515600" cy="511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5817D743-7AE0-440A-B15A-60464AA4E7F9}"/>
              </a:ext>
            </a:extLst>
          </p:cNvPr>
          <p:cNvSpPr/>
          <p:nvPr userDrawn="1"/>
        </p:nvSpPr>
        <p:spPr>
          <a:xfrm>
            <a:off x="631669" y="387032"/>
            <a:ext cx="97200" cy="382588"/>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Tree>
    <p:extLst>
      <p:ext uri="{BB962C8B-B14F-4D97-AF65-F5344CB8AC3E}">
        <p14:creationId xmlns:p14="http://schemas.microsoft.com/office/powerpoint/2010/main" val="28837038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all Content 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DB183-039D-4124-BB89-00414261404D}"/>
              </a:ext>
            </a:extLst>
          </p:cNvPr>
          <p:cNvSpPr>
            <a:spLocks noGrp="1"/>
          </p:cNvSpPr>
          <p:nvPr>
            <p:ph type="title"/>
          </p:nvPr>
        </p:nvSpPr>
        <p:spPr>
          <a:xfrm>
            <a:off x="838200" y="423526"/>
            <a:ext cx="10515600" cy="309600"/>
          </a:xfrm>
        </p:spPr>
        <p:txBody>
          <a:bodyPr>
            <a:noAutofit/>
          </a:bodyPr>
          <a:lstStyle>
            <a:lvl1pPr>
              <a:defRPr sz="28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460A010-7174-4C4E-B713-4F3A59E92F5C}"/>
              </a:ext>
            </a:extLst>
          </p:cNvPr>
          <p:cNvSpPr>
            <a:spLocks noGrp="1"/>
          </p:cNvSpPr>
          <p:nvPr>
            <p:ph idx="1"/>
          </p:nvPr>
        </p:nvSpPr>
        <p:spPr>
          <a:xfrm>
            <a:off x="838200" y="1027906"/>
            <a:ext cx="10515600" cy="511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Rectangle 5">
            <a:extLst>
              <a:ext uri="{FF2B5EF4-FFF2-40B4-BE49-F238E27FC236}">
                <a16:creationId xmlns:a16="http://schemas.microsoft.com/office/drawing/2014/main" id="{880C2362-CB36-4D46-BA08-89833C947ADC}"/>
              </a:ext>
            </a:extLst>
          </p:cNvPr>
          <p:cNvSpPr/>
          <p:nvPr userDrawn="1"/>
        </p:nvSpPr>
        <p:spPr>
          <a:xfrm>
            <a:off x="631669" y="387032"/>
            <a:ext cx="97200" cy="382588"/>
          </a:xfrm>
          <a:prstGeom prst="rect">
            <a:avLst/>
          </a:prstGeom>
          <a:solidFill>
            <a:srgbClr val="008D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Tree>
    <p:extLst>
      <p:ext uri="{BB962C8B-B14F-4D97-AF65-F5344CB8AC3E}">
        <p14:creationId xmlns:p14="http://schemas.microsoft.com/office/powerpoint/2010/main" val="11898838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all Content Yell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DB183-039D-4124-BB89-00414261404D}"/>
              </a:ext>
            </a:extLst>
          </p:cNvPr>
          <p:cNvSpPr>
            <a:spLocks noGrp="1"/>
          </p:cNvSpPr>
          <p:nvPr>
            <p:ph type="title"/>
          </p:nvPr>
        </p:nvSpPr>
        <p:spPr>
          <a:xfrm>
            <a:off x="838200" y="423526"/>
            <a:ext cx="10515600" cy="309600"/>
          </a:xfrm>
        </p:spPr>
        <p:txBody>
          <a:bodyPr>
            <a:noAutofit/>
          </a:bodyPr>
          <a:lstStyle>
            <a:lvl1pPr>
              <a:defRPr sz="28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460A010-7174-4C4E-B713-4F3A59E92F5C}"/>
              </a:ext>
            </a:extLst>
          </p:cNvPr>
          <p:cNvSpPr>
            <a:spLocks noGrp="1"/>
          </p:cNvSpPr>
          <p:nvPr>
            <p:ph idx="1"/>
          </p:nvPr>
        </p:nvSpPr>
        <p:spPr>
          <a:xfrm>
            <a:off x="838200" y="1027906"/>
            <a:ext cx="10515600" cy="511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EA17C3A4-8EA0-4145-8790-905346091B74}"/>
              </a:ext>
            </a:extLst>
          </p:cNvPr>
          <p:cNvSpPr/>
          <p:nvPr userDrawn="1"/>
        </p:nvSpPr>
        <p:spPr>
          <a:xfrm>
            <a:off x="631669" y="387032"/>
            <a:ext cx="97200" cy="382588"/>
          </a:xfrm>
          <a:prstGeom prst="rect">
            <a:avLst/>
          </a:prstGeom>
          <a:solidFill>
            <a:srgbClr val="FFF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Tree>
    <p:extLst>
      <p:ext uri="{BB962C8B-B14F-4D97-AF65-F5344CB8AC3E}">
        <p14:creationId xmlns:p14="http://schemas.microsoft.com/office/powerpoint/2010/main" val="7342378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all Content Pur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DB183-039D-4124-BB89-00414261404D}"/>
              </a:ext>
            </a:extLst>
          </p:cNvPr>
          <p:cNvSpPr>
            <a:spLocks noGrp="1"/>
          </p:cNvSpPr>
          <p:nvPr>
            <p:ph type="title"/>
          </p:nvPr>
        </p:nvSpPr>
        <p:spPr>
          <a:xfrm>
            <a:off x="838200" y="423526"/>
            <a:ext cx="10515600" cy="309600"/>
          </a:xfrm>
        </p:spPr>
        <p:txBody>
          <a:bodyPr>
            <a:noAutofit/>
          </a:bodyPr>
          <a:lstStyle>
            <a:lvl1pPr>
              <a:defRPr sz="28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460A010-7174-4C4E-B713-4F3A59E92F5C}"/>
              </a:ext>
            </a:extLst>
          </p:cNvPr>
          <p:cNvSpPr>
            <a:spLocks noGrp="1"/>
          </p:cNvSpPr>
          <p:nvPr>
            <p:ph idx="1"/>
          </p:nvPr>
        </p:nvSpPr>
        <p:spPr>
          <a:xfrm>
            <a:off x="838200" y="1027906"/>
            <a:ext cx="10515600" cy="511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Rectangle 5">
            <a:extLst>
              <a:ext uri="{FF2B5EF4-FFF2-40B4-BE49-F238E27FC236}">
                <a16:creationId xmlns:a16="http://schemas.microsoft.com/office/drawing/2014/main" id="{A6FDFC76-2A4A-4A7E-8CCD-2D159D47F2C2}"/>
              </a:ext>
            </a:extLst>
          </p:cNvPr>
          <p:cNvSpPr/>
          <p:nvPr userDrawn="1"/>
        </p:nvSpPr>
        <p:spPr>
          <a:xfrm>
            <a:off x="631669" y="387032"/>
            <a:ext cx="97200" cy="382588"/>
          </a:xfrm>
          <a:prstGeom prst="rect">
            <a:avLst/>
          </a:prstGeom>
          <a:solidFill>
            <a:srgbClr val="9E00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Tree>
    <p:extLst>
      <p:ext uri="{BB962C8B-B14F-4D97-AF65-F5344CB8AC3E}">
        <p14:creationId xmlns:p14="http://schemas.microsoft.com/office/powerpoint/2010/main" val="23445010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i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1F83B-937A-4614-BC8D-1F080E6682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EB7927B-A156-469B-9F2F-5DFBCBC4F2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Rectangle 6">
            <a:extLst>
              <a:ext uri="{FF2B5EF4-FFF2-40B4-BE49-F238E27FC236}">
                <a16:creationId xmlns:a16="http://schemas.microsoft.com/office/drawing/2014/main" id="{47095277-1FEB-4CDE-B25E-8AA9C0A881B6}"/>
              </a:ext>
            </a:extLst>
          </p:cNvPr>
          <p:cNvSpPr/>
          <p:nvPr userDrawn="1"/>
        </p:nvSpPr>
        <p:spPr>
          <a:xfrm>
            <a:off x="556591" y="1709738"/>
            <a:ext cx="97200" cy="2852737"/>
          </a:xfrm>
          <a:prstGeom prst="rect">
            <a:avLst/>
          </a:prstGeom>
          <a:solidFill>
            <a:srgbClr val="EE2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Tree>
    <p:extLst>
      <p:ext uri="{BB962C8B-B14F-4D97-AF65-F5344CB8AC3E}">
        <p14:creationId xmlns:p14="http://schemas.microsoft.com/office/powerpoint/2010/main" val="27962834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Content 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DB183-039D-4124-BB89-00414261404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460A010-7174-4C4E-B713-4F3A59E92F5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DABDBFA5-FA16-43B0-B8B0-D8050CE97301}"/>
              </a:ext>
            </a:extLst>
          </p:cNvPr>
          <p:cNvSpPr/>
          <p:nvPr userDrawn="1"/>
        </p:nvSpPr>
        <p:spPr>
          <a:xfrm>
            <a:off x="631767" y="481012"/>
            <a:ext cx="97102" cy="1093788"/>
          </a:xfrm>
          <a:prstGeom prst="rect">
            <a:avLst/>
          </a:prstGeom>
          <a:solidFill>
            <a:srgbClr val="008D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09273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1F83B-937A-4614-BC8D-1F080E6682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EB7927B-A156-469B-9F2F-5DFBCBC4F2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Rectangle 4">
            <a:extLst>
              <a:ext uri="{FF2B5EF4-FFF2-40B4-BE49-F238E27FC236}">
                <a16:creationId xmlns:a16="http://schemas.microsoft.com/office/drawing/2014/main" id="{8C281048-5CA2-44E4-A753-29972A116E2D}"/>
              </a:ext>
            </a:extLst>
          </p:cNvPr>
          <p:cNvSpPr/>
          <p:nvPr userDrawn="1"/>
        </p:nvSpPr>
        <p:spPr>
          <a:xfrm>
            <a:off x="556591" y="1709738"/>
            <a:ext cx="97200" cy="2852737"/>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80054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1F83B-937A-4614-BC8D-1F080E6682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EB7927B-A156-469B-9F2F-5DFBCBC4F2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Rectangle 4">
            <a:extLst>
              <a:ext uri="{FF2B5EF4-FFF2-40B4-BE49-F238E27FC236}">
                <a16:creationId xmlns:a16="http://schemas.microsoft.com/office/drawing/2014/main" id="{6ED5722E-8D7C-4F62-89F5-12A42A4601D4}"/>
              </a:ext>
            </a:extLst>
          </p:cNvPr>
          <p:cNvSpPr/>
          <p:nvPr userDrawn="1"/>
        </p:nvSpPr>
        <p:spPr>
          <a:xfrm>
            <a:off x="556591" y="1709738"/>
            <a:ext cx="97200" cy="2852737"/>
          </a:xfrm>
          <a:prstGeom prst="rect">
            <a:avLst/>
          </a:prstGeom>
          <a:solidFill>
            <a:srgbClr val="008D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91393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Yell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1F83B-937A-4614-BC8D-1F080E6682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EB7927B-A156-469B-9F2F-5DFBCBC4F2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Rectangle 5">
            <a:extLst>
              <a:ext uri="{FF2B5EF4-FFF2-40B4-BE49-F238E27FC236}">
                <a16:creationId xmlns:a16="http://schemas.microsoft.com/office/drawing/2014/main" id="{44D48D96-3103-457A-A2FD-7002BE6E61E6}"/>
              </a:ext>
            </a:extLst>
          </p:cNvPr>
          <p:cNvSpPr/>
          <p:nvPr userDrawn="1"/>
        </p:nvSpPr>
        <p:spPr>
          <a:xfrm>
            <a:off x="556591" y="1709738"/>
            <a:ext cx="97200" cy="2852737"/>
          </a:xfrm>
          <a:prstGeom prst="rect">
            <a:avLst/>
          </a:prstGeom>
          <a:solidFill>
            <a:srgbClr val="FFF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18335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ur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1F83B-937A-4614-BC8D-1F080E6682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EB7927B-A156-469B-9F2F-5DFBCBC4F2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Rectangle 5">
            <a:extLst>
              <a:ext uri="{FF2B5EF4-FFF2-40B4-BE49-F238E27FC236}">
                <a16:creationId xmlns:a16="http://schemas.microsoft.com/office/drawing/2014/main" id="{8536DBD1-D888-4D34-9A3D-59132998F70A}"/>
              </a:ext>
            </a:extLst>
          </p:cNvPr>
          <p:cNvSpPr/>
          <p:nvPr userDrawn="1"/>
        </p:nvSpPr>
        <p:spPr>
          <a:xfrm>
            <a:off x="556591" y="1709738"/>
            <a:ext cx="97200" cy="2852737"/>
          </a:xfrm>
          <a:prstGeom prst="rect">
            <a:avLst/>
          </a:prstGeom>
          <a:solidFill>
            <a:srgbClr val="9E00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74013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i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1494C-21CD-4651-A786-0AFB256FB8A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5882BFD-1748-43DE-B3C7-3AE7165300A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838DA7F-5BE9-4D56-B3FE-2FFB85E9727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Rectangle 5">
            <a:extLst>
              <a:ext uri="{FF2B5EF4-FFF2-40B4-BE49-F238E27FC236}">
                <a16:creationId xmlns:a16="http://schemas.microsoft.com/office/drawing/2014/main" id="{B6F05F84-5AA6-4A84-B528-1DB8E335E0C8}"/>
              </a:ext>
            </a:extLst>
          </p:cNvPr>
          <p:cNvSpPr/>
          <p:nvPr userDrawn="1"/>
        </p:nvSpPr>
        <p:spPr>
          <a:xfrm>
            <a:off x="631767" y="481012"/>
            <a:ext cx="97102" cy="1093788"/>
          </a:xfrm>
          <a:prstGeom prst="rect">
            <a:avLst/>
          </a:prstGeom>
          <a:solidFill>
            <a:srgbClr val="EE2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Tree>
    <p:extLst>
      <p:ext uri="{BB962C8B-B14F-4D97-AF65-F5344CB8AC3E}">
        <p14:creationId xmlns:p14="http://schemas.microsoft.com/office/powerpoint/2010/main" val="10195801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1494C-21CD-4651-A786-0AFB256FB8A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5882BFD-1748-43DE-B3C7-3AE7165300A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838DA7F-5BE9-4D56-B3FE-2FFB85E9727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6">
            <a:extLst>
              <a:ext uri="{FF2B5EF4-FFF2-40B4-BE49-F238E27FC236}">
                <a16:creationId xmlns:a16="http://schemas.microsoft.com/office/drawing/2014/main" id="{0E5E0F69-15B5-489C-B5D4-DDA2A74895CE}"/>
              </a:ext>
            </a:extLst>
          </p:cNvPr>
          <p:cNvSpPr/>
          <p:nvPr userDrawn="1"/>
        </p:nvSpPr>
        <p:spPr>
          <a:xfrm>
            <a:off x="631767" y="481012"/>
            <a:ext cx="97102" cy="1093788"/>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Tree>
    <p:extLst>
      <p:ext uri="{BB962C8B-B14F-4D97-AF65-F5344CB8AC3E}">
        <p14:creationId xmlns:p14="http://schemas.microsoft.com/office/powerpoint/2010/main" val="34072304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1494C-21CD-4651-A786-0AFB256FB8A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5882BFD-1748-43DE-B3C7-3AE7165300A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838DA7F-5BE9-4D56-B3FE-2FFB85E9727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6">
            <a:extLst>
              <a:ext uri="{FF2B5EF4-FFF2-40B4-BE49-F238E27FC236}">
                <a16:creationId xmlns:a16="http://schemas.microsoft.com/office/drawing/2014/main" id="{C5A88D74-66C0-40CA-8272-A8366D7E6837}"/>
              </a:ext>
            </a:extLst>
          </p:cNvPr>
          <p:cNvSpPr/>
          <p:nvPr userDrawn="1"/>
        </p:nvSpPr>
        <p:spPr>
          <a:xfrm>
            <a:off x="631767" y="481012"/>
            <a:ext cx="97102" cy="1093788"/>
          </a:xfrm>
          <a:prstGeom prst="rect">
            <a:avLst/>
          </a:prstGeom>
          <a:solidFill>
            <a:srgbClr val="008D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Tree>
    <p:extLst>
      <p:ext uri="{BB962C8B-B14F-4D97-AF65-F5344CB8AC3E}">
        <p14:creationId xmlns:p14="http://schemas.microsoft.com/office/powerpoint/2010/main" val="18419698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Yell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1494C-21CD-4651-A786-0AFB256FB8A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5882BFD-1748-43DE-B3C7-3AE7165300A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838DA7F-5BE9-4D56-B3FE-2FFB85E9727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6">
            <a:extLst>
              <a:ext uri="{FF2B5EF4-FFF2-40B4-BE49-F238E27FC236}">
                <a16:creationId xmlns:a16="http://schemas.microsoft.com/office/drawing/2014/main" id="{0973F0F0-2B5B-48CB-9F07-B3AC788AE4F8}"/>
              </a:ext>
            </a:extLst>
          </p:cNvPr>
          <p:cNvSpPr/>
          <p:nvPr userDrawn="1"/>
        </p:nvSpPr>
        <p:spPr>
          <a:xfrm>
            <a:off x="631767" y="481012"/>
            <a:ext cx="97102" cy="1093788"/>
          </a:xfrm>
          <a:prstGeom prst="rect">
            <a:avLst/>
          </a:prstGeom>
          <a:solidFill>
            <a:srgbClr val="FFF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Tree>
    <p:extLst>
      <p:ext uri="{BB962C8B-B14F-4D97-AF65-F5344CB8AC3E}">
        <p14:creationId xmlns:p14="http://schemas.microsoft.com/office/powerpoint/2010/main" val="269948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ur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1494C-21CD-4651-A786-0AFB256FB8A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5882BFD-1748-43DE-B3C7-3AE7165300A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838DA7F-5BE9-4D56-B3FE-2FFB85E9727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6">
            <a:extLst>
              <a:ext uri="{FF2B5EF4-FFF2-40B4-BE49-F238E27FC236}">
                <a16:creationId xmlns:a16="http://schemas.microsoft.com/office/drawing/2014/main" id="{74CC2CC3-ED51-4C63-9B75-589BEA5EE2CF}"/>
              </a:ext>
            </a:extLst>
          </p:cNvPr>
          <p:cNvSpPr/>
          <p:nvPr userDrawn="1"/>
        </p:nvSpPr>
        <p:spPr>
          <a:xfrm>
            <a:off x="631767" y="481012"/>
            <a:ext cx="97102" cy="1093788"/>
          </a:xfrm>
          <a:prstGeom prst="rect">
            <a:avLst/>
          </a:prstGeom>
          <a:solidFill>
            <a:srgbClr val="9E00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Tree>
    <p:extLst>
      <p:ext uri="{BB962C8B-B14F-4D97-AF65-F5344CB8AC3E}">
        <p14:creationId xmlns:p14="http://schemas.microsoft.com/office/powerpoint/2010/main" val="28239908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B08F874-EC47-4F0E-8658-775F3982D207}"/>
              </a:ext>
            </a:extLst>
          </p:cNvPr>
          <p:cNvSpPr/>
          <p:nvPr userDrawn="1"/>
        </p:nvSpPr>
        <p:spPr>
          <a:xfrm>
            <a:off x="-6059" y="0"/>
            <a:ext cx="6102059" cy="6858000"/>
          </a:xfrm>
          <a:prstGeom prst="rect">
            <a:avLst/>
          </a:prstGeom>
          <a:solidFill>
            <a:schemeClr val="bg1"/>
          </a:solidFill>
          <a:ln>
            <a:solidFill>
              <a:srgbClr val="FFFFFF">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 name="Title 3">
            <a:extLst>
              <a:ext uri="{FF2B5EF4-FFF2-40B4-BE49-F238E27FC236}">
                <a16:creationId xmlns:a16="http://schemas.microsoft.com/office/drawing/2014/main" id="{9394907B-F4B1-45F2-9F09-8D02CB177029}"/>
              </a:ext>
            </a:extLst>
          </p:cNvPr>
          <p:cNvSpPr>
            <a:spLocks noGrp="1"/>
          </p:cNvSpPr>
          <p:nvPr>
            <p:ph type="title"/>
          </p:nvPr>
        </p:nvSpPr>
        <p:spPr>
          <a:xfrm>
            <a:off x="864001" y="403200"/>
            <a:ext cx="5232000" cy="419080"/>
          </a:xfrm>
          <a:prstGeom prst="rect">
            <a:avLst/>
          </a:prstGeom>
        </p:spPr>
        <p:txBody>
          <a:bodyPr anchor="t">
            <a:noAutofit/>
          </a:bodyPr>
          <a:lstStyle>
            <a:lvl1pPr>
              <a:defRPr>
                <a:solidFill>
                  <a:schemeClr val="bg2">
                    <a:lumMod val="10000"/>
                  </a:schemeClr>
                </a:solidFill>
              </a:defRPr>
            </a:lvl1pPr>
          </a:lstStyle>
          <a:p>
            <a:pPr algn="l"/>
            <a:endParaRPr lang="en-GB" sz="2000">
              <a:latin typeface="Arial" panose="020B0604020202020204" pitchFamily="34" charset="0"/>
              <a:cs typeface="Arial" panose="020B0604020202020204" pitchFamily="34" charset="0"/>
            </a:endParaRPr>
          </a:p>
        </p:txBody>
      </p:sp>
      <p:cxnSp>
        <p:nvCxnSpPr>
          <p:cNvPr id="9" name="Straight Connector 8">
            <a:extLst>
              <a:ext uri="{FF2B5EF4-FFF2-40B4-BE49-F238E27FC236}">
                <a16:creationId xmlns:a16="http://schemas.microsoft.com/office/drawing/2014/main" id="{94BE40B4-8EDF-47B4-8DF2-3062B7467A82}"/>
              </a:ext>
            </a:extLst>
          </p:cNvPr>
          <p:cNvCxnSpPr>
            <a:cxnSpLocks/>
          </p:cNvCxnSpPr>
          <p:nvPr userDrawn="1"/>
        </p:nvCxnSpPr>
        <p:spPr>
          <a:xfrm>
            <a:off x="720000" y="403200"/>
            <a:ext cx="0" cy="648000"/>
          </a:xfrm>
          <a:prstGeom prst="line">
            <a:avLst/>
          </a:prstGeom>
          <a:ln w="76200">
            <a:solidFill>
              <a:srgbClr val="31A0C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185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Content Yell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DB183-039D-4124-BB89-00414261404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460A010-7174-4C4E-B713-4F3A59E92F5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Rectangle 5">
            <a:extLst>
              <a:ext uri="{FF2B5EF4-FFF2-40B4-BE49-F238E27FC236}">
                <a16:creationId xmlns:a16="http://schemas.microsoft.com/office/drawing/2014/main" id="{18565CC2-48FE-4807-BC1F-228C581D3634}"/>
              </a:ext>
            </a:extLst>
          </p:cNvPr>
          <p:cNvSpPr/>
          <p:nvPr userDrawn="1"/>
        </p:nvSpPr>
        <p:spPr>
          <a:xfrm>
            <a:off x="631767" y="481012"/>
            <a:ext cx="97102" cy="1093788"/>
          </a:xfrm>
          <a:prstGeom prst="rect">
            <a:avLst/>
          </a:prstGeom>
          <a:solidFill>
            <a:srgbClr val="FFF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71911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Content Pur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DB183-039D-4124-BB89-00414261404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460A010-7174-4C4E-B713-4F3A59E92F5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499A0B44-40F0-4082-918F-ECE64121F3EB}"/>
              </a:ext>
            </a:extLst>
          </p:cNvPr>
          <p:cNvSpPr/>
          <p:nvPr userDrawn="1"/>
        </p:nvSpPr>
        <p:spPr>
          <a:xfrm>
            <a:off x="631767" y="481012"/>
            <a:ext cx="97102" cy="1093788"/>
          </a:xfrm>
          <a:prstGeom prst="rect">
            <a:avLst/>
          </a:prstGeom>
          <a:solidFill>
            <a:srgbClr val="9E00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12629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all Content Pi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DB183-039D-4124-BB89-00414261404D}"/>
              </a:ext>
            </a:extLst>
          </p:cNvPr>
          <p:cNvSpPr>
            <a:spLocks noGrp="1"/>
          </p:cNvSpPr>
          <p:nvPr>
            <p:ph type="title"/>
          </p:nvPr>
        </p:nvSpPr>
        <p:spPr>
          <a:xfrm>
            <a:off x="838200" y="423526"/>
            <a:ext cx="10515600" cy="309600"/>
          </a:xfrm>
        </p:spPr>
        <p:txBody>
          <a:bodyPr>
            <a:noAutofit/>
          </a:bodyPr>
          <a:lstStyle>
            <a:lvl1pPr>
              <a:defRPr sz="28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460A010-7174-4C4E-B713-4F3A59E92F5C}"/>
              </a:ext>
            </a:extLst>
          </p:cNvPr>
          <p:cNvSpPr>
            <a:spLocks noGrp="1"/>
          </p:cNvSpPr>
          <p:nvPr>
            <p:ph idx="1"/>
          </p:nvPr>
        </p:nvSpPr>
        <p:spPr>
          <a:xfrm>
            <a:off x="838200" y="1027906"/>
            <a:ext cx="10515600" cy="511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8E55127E-B30C-4914-B78D-3DDA509194C9}"/>
              </a:ext>
            </a:extLst>
          </p:cNvPr>
          <p:cNvSpPr/>
          <p:nvPr userDrawn="1"/>
        </p:nvSpPr>
        <p:spPr>
          <a:xfrm>
            <a:off x="631669" y="387032"/>
            <a:ext cx="97200" cy="382588"/>
          </a:xfrm>
          <a:prstGeom prst="rect">
            <a:avLst/>
          </a:prstGeom>
          <a:solidFill>
            <a:srgbClr val="EE2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65114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all Content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DB183-039D-4124-BB89-00414261404D}"/>
              </a:ext>
            </a:extLst>
          </p:cNvPr>
          <p:cNvSpPr>
            <a:spLocks noGrp="1"/>
          </p:cNvSpPr>
          <p:nvPr>
            <p:ph type="title"/>
          </p:nvPr>
        </p:nvSpPr>
        <p:spPr>
          <a:xfrm>
            <a:off x="838200" y="423526"/>
            <a:ext cx="10515600" cy="309600"/>
          </a:xfrm>
        </p:spPr>
        <p:txBody>
          <a:bodyPr>
            <a:noAutofit/>
          </a:bodyPr>
          <a:lstStyle>
            <a:lvl1pPr>
              <a:defRPr sz="28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460A010-7174-4C4E-B713-4F3A59E92F5C}"/>
              </a:ext>
            </a:extLst>
          </p:cNvPr>
          <p:cNvSpPr>
            <a:spLocks noGrp="1"/>
          </p:cNvSpPr>
          <p:nvPr>
            <p:ph idx="1"/>
          </p:nvPr>
        </p:nvSpPr>
        <p:spPr>
          <a:xfrm>
            <a:off x="838200" y="1027906"/>
            <a:ext cx="10515600" cy="511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5817D743-7AE0-440A-B15A-60464AA4E7F9}"/>
              </a:ext>
            </a:extLst>
          </p:cNvPr>
          <p:cNvSpPr/>
          <p:nvPr userDrawn="1"/>
        </p:nvSpPr>
        <p:spPr>
          <a:xfrm>
            <a:off x="631669" y="387032"/>
            <a:ext cx="97200" cy="382588"/>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18720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all Content 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DB183-039D-4124-BB89-00414261404D}"/>
              </a:ext>
            </a:extLst>
          </p:cNvPr>
          <p:cNvSpPr>
            <a:spLocks noGrp="1"/>
          </p:cNvSpPr>
          <p:nvPr>
            <p:ph type="title"/>
          </p:nvPr>
        </p:nvSpPr>
        <p:spPr>
          <a:xfrm>
            <a:off x="838200" y="423526"/>
            <a:ext cx="10515600" cy="309600"/>
          </a:xfrm>
        </p:spPr>
        <p:txBody>
          <a:bodyPr>
            <a:noAutofit/>
          </a:bodyPr>
          <a:lstStyle>
            <a:lvl1pPr>
              <a:defRPr sz="28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460A010-7174-4C4E-B713-4F3A59E92F5C}"/>
              </a:ext>
            </a:extLst>
          </p:cNvPr>
          <p:cNvSpPr>
            <a:spLocks noGrp="1"/>
          </p:cNvSpPr>
          <p:nvPr>
            <p:ph idx="1"/>
          </p:nvPr>
        </p:nvSpPr>
        <p:spPr>
          <a:xfrm>
            <a:off x="838200" y="1027906"/>
            <a:ext cx="10515600" cy="511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Rectangle 5">
            <a:extLst>
              <a:ext uri="{FF2B5EF4-FFF2-40B4-BE49-F238E27FC236}">
                <a16:creationId xmlns:a16="http://schemas.microsoft.com/office/drawing/2014/main" id="{880C2362-CB36-4D46-BA08-89833C947ADC}"/>
              </a:ext>
            </a:extLst>
          </p:cNvPr>
          <p:cNvSpPr/>
          <p:nvPr userDrawn="1"/>
        </p:nvSpPr>
        <p:spPr>
          <a:xfrm>
            <a:off x="631669" y="387032"/>
            <a:ext cx="97200" cy="382588"/>
          </a:xfrm>
          <a:prstGeom prst="rect">
            <a:avLst/>
          </a:prstGeom>
          <a:solidFill>
            <a:srgbClr val="008D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60299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2.pn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2.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image" Target="../media/image2.png"/><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theme" Target="../theme/theme3.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8C109B-B4CF-4D7F-9261-981195E23C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B106725-62F0-4F31-9A72-AD8DEEA2FF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6" name="Picture 5">
            <a:extLst>
              <a:ext uri="{FF2B5EF4-FFF2-40B4-BE49-F238E27FC236}">
                <a16:creationId xmlns:a16="http://schemas.microsoft.com/office/drawing/2014/main" id="{7DF8DFA5-34BD-4B44-BC35-D1054D2CCA80}"/>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9482400" y="6390000"/>
            <a:ext cx="2412000" cy="202665"/>
          </a:xfrm>
          <a:prstGeom prst="rect">
            <a:avLst/>
          </a:prstGeom>
        </p:spPr>
      </p:pic>
    </p:spTree>
    <p:extLst>
      <p:ext uri="{BB962C8B-B14F-4D97-AF65-F5344CB8AC3E}">
        <p14:creationId xmlns:p14="http://schemas.microsoft.com/office/powerpoint/2010/main" val="248001338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 id="2147483698" r:id="rId21"/>
    <p:sldLayoutId id="2147483744" r:id="rId22"/>
  </p:sldLayoutIdLst>
  <p:hf hdr="0" ftr="0" dt="0"/>
  <p:txStyles>
    <p:titleStyle>
      <a:lvl1pPr algn="l" defTabSz="914400" rtl="0" eaLnBrk="1" latinLnBrk="0" hangingPunct="1">
        <a:lnSpc>
          <a:spcPct val="90000"/>
        </a:lnSpc>
        <a:spcBef>
          <a:spcPct val="0"/>
        </a:spcBef>
        <a:buNone/>
        <a:defRPr sz="4400" kern="1200">
          <a:solidFill>
            <a:srgbClr val="353D4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53D4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53D4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53D4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53D4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53D4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353D4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806C1F1-8DA4-4E73-9DA6-CF432EFBF109}"/>
              </a:ext>
            </a:extLst>
          </p:cNvPr>
          <p:cNvSpPr/>
          <p:nvPr userDrawn="1"/>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laceholder 1">
            <a:extLst>
              <a:ext uri="{FF2B5EF4-FFF2-40B4-BE49-F238E27FC236}">
                <a16:creationId xmlns:a16="http://schemas.microsoft.com/office/drawing/2014/main" id="{9A8C109B-B4CF-4D7F-9261-981195E23CF8}"/>
              </a:ext>
            </a:extLst>
          </p:cNvPr>
          <p:cNvSpPr>
            <a:spLocks noGrp="1"/>
          </p:cNvSpPr>
          <p:nvPr>
            <p:ph type="title"/>
          </p:nvPr>
        </p:nvSpPr>
        <p:spPr>
          <a:xfrm>
            <a:off x="838200" y="365125"/>
            <a:ext cx="5171902"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B106725-62F0-4F31-9A72-AD8DEEA2FF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7" name="Picture 6" descr="A picture containing clipart&#10;&#10;Description generated with high confidence">
            <a:extLst>
              <a:ext uri="{FF2B5EF4-FFF2-40B4-BE49-F238E27FC236}">
                <a16:creationId xmlns:a16="http://schemas.microsoft.com/office/drawing/2014/main" id="{8A91E656-FB05-4205-BF7B-D9FC9DADDD24}"/>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481930" y="6391547"/>
            <a:ext cx="2411896" cy="202656"/>
          </a:xfrm>
          <a:prstGeom prst="rect">
            <a:avLst/>
          </a:prstGeom>
        </p:spPr>
      </p:pic>
    </p:spTree>
    <p:extLst>
      <p:ext uri="{BB962C8B-B14F-4D97-AF65-F5344CB8AC3E}">
        <p14:creationId xmlns:p14="http://schemas.microsoft.com/office/powerpoint/2010/main" val="3592020299"/>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Lst>
  <p:hf hdr="0" ftr="0" dt="0"/>
  <p:txStyles>
    <p:titleStyle>
      <a:lvl1pPr algn="l" defTabSz="914400" rtl="0" eaLnBrk="1" latinLnBrk="0" hangingPunct="1">
        <a:lnSpc>
          <a:spcPct val="90000"/>
        </a:lnSpc>
        <a:spcBef>
          <a:spcPct val="0"/>
        </a:spcBef>
        <a:buNone/>
        <a:defRPr sz="3200" kern="1200">
          <a:solidFill>
            <a:srgbClr val="353D4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353D4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8C109B-B4CF-4D7F-9261-981195E23C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B106725-62F0-4F31-9A72-AD8DEEA2FF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7" name="Picture 6" descr="A picture containing clipart&#10;&#10;Description generated with high confidence">
            <a:extLst>
              <a:ext uri="{FF2B5EF4-FFF2-40B4-BE49-F238E27FC236}">
                <a16:creationId xmlns:a16="http://schemas.microsoft.com/office/drawing/2014/main" id="{8A91E656-FB05-4205-BF7B-D9FC9DADDD24}"/>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9481930" y="6391547"/>
            <a:ext cx="2411896" cy="202656"/>
          </a:xfrm>
          <a:prstGeom prst="rect">
            <a:avLst/>
          </a:prstGeom>
        </p:spPr>
      </p:pic>
    </p:spTree>
    <p:extLst>
      <p:ext uri="{BB962C8B-B14F-4D97-AF65-F5344CB8AC3E}">
        <p14:creationId xmlns:p14="http://schemas.microsoft.com/office/powerpoint/2010/main" val="3840344512"/>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 id="2147483737" r:id="rId16"/>
    <p:sldLayoutId id="2147483738" r:id="rId17"/>
    <p:sldLayoutId id="2147483739" r:id="rId18"/>
    <p:sldLayoutId id="2147483740" r:id="rId19"/>
    <p:sldLayoutId id="2147483741" r:id="rId20"/>
    <p:sldLayoutId id="2147483742" r:id="rId21"/>
    <p:sldLayoutId id="2147483743" r:id="rId22"/>
  </p:sldLayoutIdLst>
  <p:hf hdr="0" ftr="0" dt="0"/>
  <p:txStyles>
    <p:titleStyle>
      <a:lvl1pPr algn="l" defTabSz="914400" rtl="0" eaLnBrk="1" latinLnBrk="0" hangingPunct="1">
        <a:lnSpc>
          <a:spcPct val="90000"/>
        </a:lnSpc>
        <a:spcBef>
          <a:spcPct val="0"/>
        </a:spcBef>
        <a:buNone/>
        <a:defRPr sz="440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hyperlink" Target="https://www.london.gov.uk/sites/default/files/2023-12/HRN%208%20-%20Housing%20and%20race%20equality%20in%20London.pdf" TargetMode="External"/><Relationship Id="rId7" Type="http://schemas.openxmlformats.org/officeDocument/2006/relationships/image" Target="../media/image25.png"/><Relationship Id="rId2" Type="http://schemas.openxmlformats.org/officeDocument/2006/relationships/hyperlink" Target="https://www.instituteofhealthequity.org/resources-reports/evidence-review-housing-and-health-inequalities-in-london/full-report.pdf" TargetMode="External"/><Relationship Id="rId1" Type="http://schemas.openxmlformats.org/officeDocument/2006/relationships/slideLayout" Target="../slideLayouts/slideLayout3.xml"/><Relationship Id="rId6" Type="http://schemas.openxmlformats.org/officeDocument/2006/relationships/image" Target="../media/image24.sv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hyperlink" Target="https://eprints.whiterose.ac.uk/135790/1/Vulnerability_Report.pdf" TargetMode="External"/><Relationship Id="rId9" Type="http://schemas.openxmlformats.org/officeDocument/2006/relationships/image" Target="../media/image27.png"/></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svg"/><Relationship Id="rId3" Type="http://schemas.openxmlformats.org/officeDocument/2006/relationships/image" Target="../media/image30.svg"/><Relationship Id="rId7" Type="http://schemas.openxmlformats.org/officeDocument/2006/relationships/image" Target="../media/image32.svg"/><Relationship Id="rId12" Type="http://schemas.openxmlformats.org/officeDocument/2006/relationships/image" Target="../media/image37.png"/><Relationship Id="rId2" Type="http://schemas.openxmlformats.org/officeDocument/2006/relationships/image" Target="../media/image29.png"/><Relationship Id="rId1" Type="http://schemas.openxmlformats.org/officeDocument/2006/relationships/slideLayout" Target="../slideLayouts/slideLayout3.xml"/><Relationship Id="rId6" Type="http://schemas.openxmlformats.org/officeDocument/2006/relationships/image" Target="../media/image31.png"/><Relationship Id="rId11" Type="http://schemas.openxmlformats.org/officeDocument/2006/relationships/image" Target="../media/image36.svg"/><Relationship Id="rId5" Type="http://schemas.openxmlformats.org/officeDocument/2006/relationships/hyperlink" Target="https://researchbriefings.files.parliament.uk/documents/CBP-9696/CBP-9696.pdf" TargetMode="External"/><Relationship Id="rId15" Type="http://schemas.openxmlformats.org/officeDocument/2006/relationships/image" Target="../media/image40.svg"/><Relationship Id="rId10" Type="http://schemas.openxmlformats.org/officeDocument/2006/relationships/image" Target="../media/image35.png"/><Relationship Id="rId4" Type="http://schemas.openxmlformats.org/officeDocument/2006/relationships/hyperlink" Target="https://www.instituteofhealthequity.org/resources-reports/evidence-review-housing-and-health-inequalities-in-london/full-report.pdf" TargetMode="External"/><Relationship Id="rId9" Type="http://schemas.openxmlformats.org/officeDocument/2006/relationships/image" Target="../media/image34.svg"/><Relationship Id="rId1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ons.gov.uk/datasets/TS054/editions/2021/versions/4" TargetMode="External"/><Relationship Id="rId1" Type="http://schemas.openxmlformats.org/officeDocument/2006/relationships/slideLayout" Target="../slideLayouts/slideLayout3.xml"/><Relationship Id="rId5" Type="http://schemas.openxmlformats.org/officeDocument/2006/relationships/chart" Target="../charts/chart1.xml"/><Relationship Id="rId4" Type="http://schemas.openxmlformats.org/officeDocument/2006/relationships/image" Target="../media/image17.sv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gov.uk/government/statistics/english-housing-survey-local-authority-housing-stock-condition-modelling-2020" TargetMode="External"/><Relationship Id="rId1" Type="http://schemas.openxmlformats.org/officeDocument/2006/relationships/slideLayout" Target="../slideLayouts/slideLayout3.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image" Target="../media/image17.svg"/></Relationships>
</file>

<file path=ppt/slides/_rels/slide2.xml.rels><?xml version="1.0" encoding="UTF-8" standalone="yes"?>
<Relationships xmlns="http://schemas.openxmlformats.org/package/2006/relationships"><Relationship Id="rId3" Type="http://schemas.openxmlformats.org/officeDocument/2006/relationships/slide" Target="slide9.xml"/><Relationship Id="rId7" Type="http://schemas.openxmlformats.org/officeDocument/2006/relationships/slide" Target="slide57.xml"/><Relationship Id="rId2" Type="http://schemas.openxmlformats.org/officeDocument/2006/relationships/slide" Target="slide3.xml"/><Relationship Id="rId1" Type="http://schemas.openxmlformats.org/officeDocument/2006/relationships/slideLayout" Target="../slideLayouts/slideLayout2.xml"/><Relationship Id="rId6" Type="http://schemas.openxmlformats.org/officeDocument/2006/relationships/slide" Target="slide48.xml"/><Relationship Id="rId5" Type="http://schemas.openxmlformats.org/officeDocument/2006/relationships/slide" Target="slide35.xml"/><Relationship Id="rId4" Type="http://schemas.openxmlformats.org/officeDocument/2006/relationships/slide" Target="slide15.xml"/></Relationships>
</file>

<file path=ppt/slides/_rels/slide20.xml.rels><?xml version="1.0" encoding="UTF-8" standalone="yes"?>
<Relationships xmlns="http://schemas.openxmlformats.org/package/2006/relationships"><Relationship Id="rId3" Type="http://schemas.openxmlformats.org/officeDocument/2006/relationships/hyperlink" Target="https://www.instituteofhealthequity.org/resources-reports/evidence-review-housing-and-health-inequalities-in-london/full-report.pdf" TargetMode="External"/><Relationship Id="rId2" Type="http://schemas.openxmlformats.org/officeDocument/2006/relationships/hyperlink" Target="https://www.gov.uk/government/statistics/english-housing-survey-local-authority-housing-stock-condition-modelling-2020" TargetMode="External"/><Relationship Id="rId1" Type="http://schemas.openxmlformats.org/officeDocument/2006/relationships/slideLayout" Target="../slideLayouts/slideLayout3.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chart" Target="../charts/chart4.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gov.uk/government/statistics/english-housing-survey-local-authority-housing-stock-condition-modelling-2020" TargetMode="External"/><Relationship Id="rId1" Type="http://schemas.openxmlformats.org/officeDocument/2006/relationships/slideLayout" Target="../slideLayouts/slideLayout3.xml"/><Relationship Id="rId5" Type="http://schemas.openxmlformats.org/officeDocument/2006/relationships/chart" Target="../charts/chart5.xml"/><Relationship Id="rId4" Type="http://schemas.openxmlformats.org/officeDocument/2006/relationships/image" Target="../media/image17.svg"/></Relationships>
</file>

<file path=ppt/slides/_rels/slide22.xml.rels><?xml version="1.0" encoding="UTF-8" standalone="yes"?>
<Relationships xmlns="http://schemas.openxmlformats.org/package/2006/relationships"><Relationship Id="rId3" Type="http://schemas.openxmlformats.org/officeDocument/2006/relationships/hyperlink" Target="https://www.instituteofhealthequity.org/resources-reports/evidence-review-housing-and-health-inequalities-in-london/full-report.pdf" TargetMode="External"/><Relationship Id="rId2" Type="http://schemas.openxmlformats.org/officeDocument/2006/relationships/hyperlink" Target="https://www.gov.uk/government/statistics/english-housing-survey-local-authority-housing-stock-condition-modelling-2020" TargetMode="Externa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17.svg"/><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hyperlink" Target="https://www.gov.uk/government/statistics/english-housing-survey-local-authority-housing-stock-condition-modelling-2020"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chart" Target="../charts/chart6.xml"/></Relationships>
</file>

<file path=ppt/slides/_rels/slide2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3.xml"/><Relationship Id="rId5" Type="http://schemas.openxmlformats.org/officeDocument/2006/relationships/image" Target="../media/image42.png"/><Relationship Id="rId4" Type="http://schemas.openxmlformats.org/officeDocument/2006/relationships/hyperlink" Target="https://www.gov.uk/government/statistics/english-housing-survey-local-authority-housing-stock-condition-modelling-2020"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data.london.gov.uk/housing/research-notes/hrn-11-2023-the-cost-of-poor-housing-in-london/"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43.png"/><Relationship Id="rId4" Type="http://schemas.openxmlformats.org/officeDocument/2006/relationships/chart" Target="../charts/chart7.xml"/></Relationships>
</file>

<file path=ppt/slides/_rels/slide26.xml.rels><?xml version="1.0" encoding="UTF-8" standalone="yes"?>
<Relationships xmlns="http://schemas.openxmlformats.org/package/2006/relationships"><Relationship Id="rId3" Type="http://schemas.openxmlformats.org/officeDocument/2006/relationships/hyperlink" Target="https://data.london.gov.uk/dataset/survey-of-londoners-2021-22"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17.svg"/><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3" Type="http://schemas.openxmlformats.org/officeDocument/2006/relationships/hyperlink" Target="https://data.london.gov.uk/dataset/survey-of-londoners-2021-22" TargetMode="External"/><Relationship Id="rId2" Type="http://schemas.openxmlformats.org/officeDocument/2006/relationships/hyperlink" Target="https://www.instituteofhealthequity.org/resources-reports/evidence-review-housing-and-health-inequalities-in-london/full-report.pdf" TargetMode="External"/><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image" Target="../media/image17.svg"/><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hyperlink" Target="https://data.london.gov.uk/dataset/survey-of-londoners-2021-22" TargetMode="External"/><Relationship Id="rId5" Type="http://schemas.openxmlformats.org/officeDocument/2006/relationships/hyperlink" Target="https://www.instituteofhealthequity.org/resources-reports/evidence-review-housing-and-health-inequalities-in-london/full-report.pdf" TargetMode="External"/><Relationship Id="rId4" Type="http://schemas.openxmlformats.org/officeDocument/2006/relationships/image" Target="../media/image17.svg"/></Relationships>
</file>

<file path=ppt/slides/_rels/slide29.xml.rels><?xml version="1.0" encoding="UTF-8" standalone="yes"?>
<Relationships xmlns="http://schemas.openxmlformats.org/package/2006/relationships"><Relationship Id="rId3" Type="http://schemas.openxmlformats.org/officeDocument/2006/relationships/hyperlink" Target="https://www.gov.uk/government/publications/london-borough-of-hackney/london-borough-of-hackney-00am-regulatory-judgement-09-august-2024" TargetMode="External"/><Relationship Id="rId2" Type="http://schemas.openxmlformats.org/officeDocument/2006/relationships/hyperlink" Target="https://www.gov.uk/government/collections/english-housing-survey" TargetMode="Externa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hyperlink" Target="https://assets.publishing.service.gov.uk/media/65ccf6341d9395000c9466a7/fuel-poverty-methodology-handbook-2024.pdf" TargetMode="External"/><Relationship Id="rId2" Type="http://schemas.openxmlformats.org/officeDocument/2006/relationships/hyperlink" Target="https://www.gov.uk/government/statistics/sub-regional-fuel-poverty-data-2024-2022-data" TargetMode="External"/><Relationship Id="rId1" Type="http://schemas.openxmlformats.org/officeDocument/2006/relationships/slideLayout" Target="../slideLayouts/slideLayout3.xml"/><Relationship Id="rId6" Type="http://schemas.openxmlformats.org/officeDocument/2006/relationships/chart" Target="../charts/chart8.xml"/><Relationship Id="rId5" Type="http://schemas.openxmlformats.org/officeDocument/2006/relationships/image" Target="../media/image17.svg"/><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3" Type="http://schemas.openxmlformats.org/officeDocument/2006/relationships/hyperlink" Target="https://www.gov.uk/government/statistics/sub-regional-fuel-poverty-data-2024-2022-data" TargetMode="External"/><Relationship Id="rId2" Type="http://schemas.openxmlformats.org/officeDocument/2006/relationships/image" Target="../media/image47.png"/><Relationship Id="rId1" Type="http://schemas.openxmlformats.org/officeDocument/2006/relationships/slideLayout" Target="../slideLayouts/slideLayout3.xml"/><Relationship Id="rId5" Type="http://schemas.openxmlformats.org/officeDocument/2006/relationships/image" Target="../media/image17.svg"/><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3" Type="http://schemas.openxmlformats.org/officeDocument/2006/relationships/hyperlink" Target="https://data.london.gov.uk/dataset/climate-risk-mapping"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hyperlink" Target="https://data.london.gov.uk/dataset/mortality-risk-from-high-temperatures-in-london--triple-jeopardy-mapping-" TargetMode="External"/><Relationship Id="rId5" Type="http://schemas.openxmlformats.org/officeDocument/2006/relationships/hyperlink" Target="https://www.instituteofhealthequity.org/resources-reports/evidence-review-housing-and-health-inequalities-in-london/full-report.pdf" TargetMode="External"/><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8" Type="http://schemas.openxmlformats.org/officeDocument/2006/relationships/hyperlink" Target="https://eco4.org.uk/local-authority-flex-delivery-scheme-lads/" TargetMode="External"/><Relationship Id="rId3" Type="http://schemas.openxmlformats.org/officeDocument/2006/relationships/image" Target="../media/image49.png"/><Relationship Id="rId7"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hyperlink" Target="https://www.london.gov.uk/programmes-strategies/housing-and-land/improving-private-rented-sector/report-rogue-landlord-or-agent" TargetMode="External"/><Relationship Id="rId5" Type="http://schemas.openxmlformats.org/officeDocument/2006/relationships/hyperlink" Target="https://www.mecclink.co.uk/london/housing-damp-and-mould-advice/" TargetMode="External"/><Relationship Id="rId10" Type="http://schemas.openxmlformats.org/officeDocument/2006/relationships/image" Target="../media/image52.png"/><Relationship Id="rId4" Type="http://schemas.openxmlformats.org/officeDocument/2006/relationships/image" Target="../media/image50.png"/><Relationship Id="rId9" Type="http://schemas.openxmlformats.org/officeDocument/2006/relationships/hyperlink" Target="https://shine-london.org.uk/" TargetMode="External"/></Relationships>
</file>

<file path=ppt/slides/_rels/slide34.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svg"/><Relationship Id="rId3" Type="http://schemas.openxmlformats.org/officeDocument/2006/relationships/image" Target="../media/image53.png"/><Relationship Id="rId7" Type="http://schemas.openxmlformats.org/officeDocument/2006/relationships/image" Target="../media/image56.svg"/><Relationship Id="rId12" Type="http://schemas.openxmlformats.org/officeDocument/2006/relationships/image" Target="../media/image61.png"/><Relationship Id="rId2" Type="http://schemas.openxmlformats.org/officeDocument/2006/relationships/notesSlide" Target="../notesSlides/notesSlide11.xml"/><Relationship Id="rId16" Type="http://schemas.openxmlformats.org/officeDocument/2006/relationships/hyperlink" Target="https://www.instituteofhealthequity.org/resources-reports/evidence-review-housing-and-health-inequalities-in-london" TargetMode="External"/><Relationship Id="rId1" Type="http://schemas.openxmlformats.org/officeDocument/2006/relationships/slideLayout" Target="../slideLayouts/slideLayout3.xml"/><Relationship Id="rId6" Type="http://schemas.openxmlformats.org/officeDocument/2006/relationships/image" Target="../media/image55.png"/><Relationship Id="rId11" Type="http://schemas.openxmlformats.org/officeDocument/2006/relationships/image" Target="../media/image60.svg"/><Relationship Id="rId5" Type="http://schemas.openxmlformats.org/officeDocument/2006/relationships/hyperlink" Target="https://www.eelga.gov.uk/app/uploads/2024/02/EELGA-INTERACT-SHH-presentation-07.02.24-003.pdf" TargetMode="External"/><Relationship Id="rId15" Type="http://schemas.openxmlformats.org/officeDocument/2006/relationships/image" Target="../media/image64.svg"/><Relationship Id="rId10" Type="http://schemas.openxmlformats.org/officeDocument/2006/relationships/image" Target="../media/image59.png"/><Relationship Id="rId4" Type="http://schemas.openxmlformats.org/officeDocument/2006/relationships/image" Target="../media/image54.svg"/><Relationship Id="rId9" Type="http://schemas.openxmlformats.org/officeDocument/2006/relationships/image" Target="../media/image58.svg"/><Relationship Id="rId14" Type="http://schemas.openxmlformats.org/officeDocument/2006/relationships/image" Target="../media/image6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8" Type="http://schemas.openxmlformats.org/officeDocument/2006/relationships/hyperlink" Target="https://www.instituteofhealthequity.org/resources-reports/evidence-review-housing-and-health-inequalities-in-london/full-report.pdf" TargetMode="External"/><Relationship Id="rId3" Type="http://schemas.openxmlformats.org/officeDocument/2006/relationships/image" Target="../media/image66.svg"/><Relationship Id="rId7" Type="http://schemas.openxmlformats.org/officeDocument/2006/relationships/image" Target="../media/image70.svg"/><Relationship Id="rId2" Type="http://schemas.openxmlformats.org/officeDocument/2006/relationships/image" Target="../media/image65.png"/><Relationship Id="rId1" Type="http://schemas.openxmlformats.org/officeDocument/2006/relationships/slideLayout" Target="../slideLayouts/slideLayout6.xml"/><Relationship Id="rId6" Type="http://schemas.openxmlformats.org/officeDocument/2006/relationships/image" Target="../media/image69.png"/><Relationship Id="rId5" Type="http://schemas.openxmlformats.org/officeDocument/2006/relationships/image" Target="../media/image68.svg"/><Relationship Id="rId4" Type="http://schemas.openxmlformats.org/officeDocument/2006/relationships/image" Target="../media/image67.png"/></Relationships>
</file>

<file path=ppt/slides/_rels/slide3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6.xml"/><Relationship Id="rId4" Type="http://schemas.openxmlformats.org/officeDocument/2006/relationships/hyperlink" Target="https://www.gov.uk/government/statistical-data-sets/live-tables-on-homelessness"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gov.uk/government/statistical-data-sets/live-tables-on-homelessness" TargetMode="External"/><Relationship Id="rId1" Type="http://schemas.openxmlformats.org/officeDocument/2006/relationships/slideLayout" Target="../slideLayouts/slideLayout6.xml"/><Relationship Id="rId5" Type="http://schemas.openxmlformats.org/officeDocument/2006/relationships/image" Target="../media/image71.png"/><Relationship Id="rId4" Type="http://schemas.openxmlformats.org/officeDocument/2006/relationships/image" Target="../media/image17.svg"/></Relationships>
</file>

<file path=ppt/slides/_rels/slide39.xml.rels><?xml version="1.0" encoding="UTF-8" standalone="yes"?>
<Relationships xmlns="http://schemas.openxmlformats.org/package/2006/relationships"><Relationship Id="rId3" Type="http://schemas.openxmlformats.org/officeDocument/2006/relationships/hyperlink" Target="https://data.london.gov.uk/housing/housing-in-london/" TargetMode="External"/><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72.png"/></Relationships>
</file>

<file path=ppt/slides/_rels/slide4.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6.svg"/><Relationship Id="rId11" Type="http://schemas.openxmlformats.org/officeDocument/2006/relationships/hyperlink" Target="https://www.london.gov.uk/sites/default/files/2023-12/HRN%208%20-%20Housing%20and%20race%20equality%20in%20London.pdf" TargetMode="External"/><Relationship Id="rId5" Type="http://schemas.openxmlformats.org/officeDocument/2006/relationships/image" Target="../media/image5.png"/><Relationship Id="rId10" Type="http://schemas.openxmlformats.org/officeDocument/2006/relationships/hyperlink" Target="https://data.london.gov.uk/housing/research-notes/hrn-11-2023-the-cost-of-poor-housing-in-london/" TargetMode="External"/><Relationship Id="rId4" Type="http://schemas.openxmlformats.org/officeDocument/2006/relationships/image" Target="../media/image4.svg"/><Relationship Id="rId9" Type="http://schemas.openxmlformats.org/officeDocument/2006/relationships/hyperlink" Target="https://www.instituteofhealthequity.org/resources-reports/evidence-review-housing-and-health-inequalities-in-london/full-report.pdf" TargetMode="External"/></Relationships>
</file>

<file path=ppt/slides/_rels/slide40.xml.rels><?xml version="1.0" encoding="UTF-8" standalone="yes"?>
<Relationships xmlns="http://schemas.openxmlformats.org/package/2006/relationships"><Relationship Id="rId3" Type="http://schemas.openxmlformats.org/officeDocument/2006/relationships/hyperlink" Target="https://downloads.ctfassets.net/6sxvmndnpn0s/2tH1VaV0nD4E1yfkNVgZpd/18a40c539d3d6b8771c55c318f4c0a74/Still_Living_in_Limbo.pdf" TargetMode="External"/><Relationship Id="rId7" Type="http://schemas.openxmlformats.org/officeDocument/2006/relationships/image" Target="../media/image73.png"/><Relationship Id="rId2" Type="http://schemas.openxmlformats.org/officeDocument/2006/relationships/hyperlink" Target="https://www.gov.uk/government/statistical-data-sets/live-tables-on-homelessness" TargetMode="External"/><Relationship Id="rId1" Type="http://schemas.openxmlformats.org/officeDocument/2006/relationships/slideLayout" Target="../slideLayouts/slideLayout6.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hyperlink" Target="https://publications.parliament.uk/pa/cm201719/cmselect/cmpubacc/462/462.pdf"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74.png"/><Relationship Id="rId5" Type="http://schemas.openxmlformats.org/officeDocument/2006/relationships/hyperlink" Target="https://www.gov.uk/government/statistical-data-sets/live-tables-on-homelessness" TargetMode="External"/><Relationship Id="rId4" Type="http://schemas.openxmlformats.org/officeDocument/2006/relationships/image" Target="../media/image17.svg"/></Relationships>
</file>

<file path=ppt/slides/_rels/slide42.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17.svg"/><Relationship Id="rId7" Type="http://schemas.openxmlformats.org/officeDocument/2006/relationships/image" Target="../media/image77.png"/><Relationship Id="rId2" Type="http://schemas.openxmlformats.org/officeDocument/2006/relationships/image" Target="../media/image16.png"/><Relationship Id="rId1" Type="http://schemas.openxmlformats.org/officeDocument/2006/relationships/slideLayout" Target="../slideLayouts/slideLayout6.xml"/><Relationship Id="rId6" Type="http://schemas.openxmlformats.org/officeDocument/2006/relationships/hyperlink" Target="https://www.gov.uk/government/statistical-data-sets/live-tables-on-homelessness" TargetMode="External"/><Relationship Id="rId5" Type="http://schemas.openxmlformats.org/officeDocument/2006/relationships/image" Target="../media/image76.png"/><Relationship Id="rId4" Type="http://schemas.openxmlformats.org/officeDocument/2006/relationships/image" Target="../media/image75.png"/></Relationships>
</file>

<file path=ppt/slides/_rels/slide43.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16.png"/><Relationship Id="rId7" Type="http://schemas.openxmlformats.org/officeDocument/2006/relationships/image" Target="../media/image80.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79.png"/><Relationship Id="rId5" Type="http://schemas.openxmlformats.org/officeDocument/2006/relationships/image" Target="../media/image75.png"/><Relationship Id="rId4" Type="http://schemas.openxmlformats.org/officeDocument/2006/relationships/image" Target="../media/image17.svg"/><Relationship Id="rId9" Type="http://schemas.openxmlformats.org/officeDocument/2006/relationships/hyperlink" Target="https://www.gov.uk/government/statistical-data-sets/live-tables-on-homelessness" TargetMode="External"/></Relationships>
</file>

<file path=ppt/slides/_rels/slide44.xml.rels><?xml version="1.0" encoding="UTF-8" standalone="yes"?>
<Relationships xmlns="http://schemas.openxmlformats.org/package/2006/relationships"><Relationship Id="rId8" Type="http://schemas.openxmlformats.org/officeDocument/2006/relationships/hyperlink" Target="https://www.gov.uk/government/statistical-data-sets/live-tables-on-homelessness" TargetMode="External"/><Relationship Id="rId3" Type="http://schemas.openxmlformats.org/officeDocument/2006/relationships/image" Target="../media/image16.png"/><Relationship Id="rId7" Type="http://schemas.openxmlformats.org/officeDocument/2006/relationships/image" Target="../media/image83.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82.png"/><Relationship Id="rId5" Type="http://schemas.openxmlformats.org/officeDocument/2006/relationships/image" Target="../media/image75.png"/><Relationship Id="rId4" Type="http://schemas.openxmlformats.org/officeDocument/2006/relationships/image" Target="../media/image17.svg"/></Relationships>
</file>

<file path=ppt/slides/_rels/slide4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hyperlink" Target="https://data.london.gov.uk/dataset/chain-reports" TargetMode="Externa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hyperlink" Target="https://www.transformationpartners.nhs.uk/programmes/homeless-health/" TargetMode="External"/><Relationship Id="rId7" Type="http://schemas.openxmlformats.org/officeDocument/2006/relationships/image" Target="../media/image85.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hyperlink" Target="https://portal.e-lfh.org.uk/Component/Details/571225" TargetMode="External"/><Relationship Id="rId11" Type="http://schemas.openxmlformats.org/officeDocument/2006/relationships/hyperlink" Target="https://england.shelter.org.uk/professional_resources/legal/debt/breathing_space_and_mental_health_crisis_moratoriums/guide_to_breathing_space_for_tenants#:~:text=Breathing%20space%20or%20mental%20health%20crisis%20moratoriums%20prevent%20a%20landlord,grounds%20other%20than%20rent%20arrears." TargetMode="External"/><Relationship Id="rId5" Type="http://schemas.openxmlformats.org/officeDocument/2006/relationships/hyperlink" Target="https://homelesslink-1b54.kxcdn.com/media/documents/The_Principles_for_Housing_First.pdf" TargetMode="External"/><Relationship Id="rId10" Type="http://schemas.openxmlformats.org/officeDocument/2006/relationships/image" Target="../media/image88.png"/><Relationship Id="rId4" Type="http://schemas.openxmlformats.org/officeDocument/2006/relationships/hyperlink" Target="https://england.shelter.org.uk/housing_advice" TargetMode="External"/><Relationship Id="rId9" Type="http://schemas.openxmlformats.org/officeDocument/2006/relationships/image" Target="../media/image87.png"/></Relationships>
</file>

<file path=ppt/slides/_rels/slide47.xml.rels><?xml version="1.0" encoding="UTF-8" standalone="yes"?>
<Relationships xmlns="http://schemas.openxmlformats.org/package/2006/relationships"><Relationship Id="rId8" Type="http://schemas.openxmlformats.org/officeDocument/2006/relationships/image" Target="../media/image92.svg"/><Relationship Id="rId13" Type="http://schemas.openxmlformats.org/officeDocument/2006/relationships/image" Target="../media/image97.png"/><Relationship Id="rId3" Type="http://schemas.openxmlformats.org/officeDocument/2006/relationships/hyperlink" Target="https://www.sussexpartnership.nhs.uk/about-us/news-events/latest-news/new-approaches-are-improving-housing-and-mental-health-outcomes-people" TargetMode="External"/><Relationship Id="rId7" Type="http://schemas.openxmlformats.org/officeDocument/2006/relationships/image" Target="../media/image91.png"/><Relationship Id="rId12" Type="http://schemas.openxmlformats.org/officeDocument/2006/relationships/image" Target="../media/image96.sv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hyperlink" Target="https://www.instituteofhealthequity.org/resources-reports/evidence-review-housing-and-health-inequalities-in-london" TargetMode="External"/><Relationship Id="rId11" Type="http://schemas.openxmlformats.org/officeDocument/2006/relationships/image" Target="../media/image95.png"/><Relationship Id="rId5" Type="http://schemas.openxmlformats.org/officeDocument/2006/relationships/image" Target="../media/image90.svg"/><Relationship Id="rId10" Type="http://schemas.openxmlformats.org/officeDocument/2006/relationships/image" Target="../media/image94.svg"/><Relationship Id="rId4" Type="http://schemas.openxmlformats.org/officeDocument/2006/relationships/image" Target="../media/image89.png"/><Relationship Id="rId9" Type="http://schemas.openxmlformats.org/officeDocument/2006/relationships/image" Target="../media/image93.png"/><Relationship Id="rId14" Type="http://schemas.openxmlformats.org/officeDocument/2006/relationships/image" Target="../media/image98.sv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8" Type="http://schemas.openxmlformats.org/officeDocument/2006/relationships/hyperlink" Target="https://www.instituteofhealthequity.org/resources-reports/evidence-review-housing-and-health-inequalities-in-london/full-report.pdf" TargetMode="External"/><Relationship Id="rId3" Type="http://schemas.openxmlformats.org/officeDocument/2006/relationships/image" Target="../media/image100.svg"/><Relationship Id="rId7" Type="http://schemas.openxmlformats.org/officeDocument/2006/relationships/image" Target="../media/image104.svg"/><Relationship Id="rId2" Type="http://schemas.openxmlformats.org/officeDocument/2006/relationships/image" Target="../media/image99.png"/><Relationship Id="rId1" Type="http://schemas.openxmlformats.org/officeDocument/2006/relationships/slideLayout" Target="../slideLayouts/slideLayout4.xml"/><Relationship Id="rId6" Type="http://schemas.openxmlformats.org/officeDocument/2006/relationships/image" Target="../media/image103.png"/><Relationship Id="rId5" Type="http://schemas.openxmlformats.org/officeDocument/2006/relationships/image" Target="../media/image102.svg"/><Relationship Id="rId4" Type="http://schemas.openxmlformats.org/officeDocument/2006/relationships/image" Target="../media/image101.png"/><Relationship Id="rId9" Type="http://schemas.openxmlformats.org/officeDocument/2006/relationships/hyperlink" Target="https://cpag.org.uk/child-poverty/effects-poverty#:~:text=Children%20born%20to%20parents%20living,later%20life%20as%20a%20result."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mailto:SocialEvidence@london.gov.uk" TargetMode="External"/><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hyperlink" Target="mailto:GLAPublicHealthInbox@london.gov.uk" TargetMode="External"/></Relationships>
</file>

<file path=ppt/slides/_rels/slide50.xml.rels><?xml version="1.0" encoding="UTF-8" standalone="yes"?>
<Relationships xmlns="http://schemas.openxmlformats.org/package/2006/relationships"><Relationship Id="rId3" Type="http://schemas.openxmlformats.org/officeDocument/2006/relationships/hyperlink" Target="https://data.london.gov.uk/housing/housing-in-london/" TargetMode="External"/><Relationship Id="rId2" Type="http://schemas.openxmlformats.org/officeDocument/2006/relationships/image" Target="../media/image105.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ons.gov.uk/economy/inflationandpriceindices/adhocs/2052privaterentalmarketinlondonapril2023tomarch2024" TargetMode="External"/><Relationship Id="rId1" Type="http://schemas.openxmlformats.org/officeDocument/2006/relationships/slideLayout" Target="../slideLayouts/slideLayout4.xml"/><Relationship Id="rId5" Type="http://schemas.openxmlformats.org/officeDocument/2006/relationships/image" Target="../media/image106.png"/><Relationship Id="rId4" Type="http://schemas.openxmlformats.org/officeDocument/2006/relationships/image" Target="../media/image17.svg"/></Relationships>
</file>

<file path=ppt/slides/_rels/slide5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107.png"/><Relationship Id="rId5" Type="http://schemas.openxmlformats.org/officeDocument/2006/relationships/hyperlink" Target="https://www.ons.gov.uk/peoplepopulationandcommunity/housing/datasets/privaterentalaffordabilityengland" TargetMode="External"/><Relationship Id="rId4" Type="http://schemas.openxmlformats.org/officeDocument/2006/relationships/image" Target="../media/image17.svg"/></Relationships>
</file>

<file path=ppt/slides/_rels/slide53.xml.rels><?xml version="1.0" encoding="UTF-8" standalone="yes"?>
<Relationships xmlns="http://schemas.openxmlformats.org/package/2006/relationships"><Relationship Id="rId3" Type="http://schemas.openxmlformats.org/officeDocument/2006/relationships/hyperlink" Target="https://www.ons.gov.uk/peoplepopulationandcommunity/housing/datasets/privaterentalmarketsummarystatisticsinengland" TargetMode="External"/><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08.png"/></Relationships>
</file>

<file path=ppt/slides/_rels/slide54.xml.rels><?xml version="1.0" encoding="UTF-8" standalone="yes"?>
<Relationships xmlns="http://schemas.openxmlformats.org/package/2006/relationships"><Relationship Id="rId3" Type="http://schemas.openxmlformats.org/officeDocument/2006/relationships/hyperlink" Target="https://trustforlondon.org.uk/data/topics/living-standards/?tab=child-poverty-borough" TargetMode="External"/><Relationship Id="rId2" Type="http://schemas.openxmlformats.org/officeDocument/2006/relationships/hyperlink" Target="https://data.london.gov.uk/economic-fairness/living-standards/population-in-poverty/" TargetMode="External"/><Relationship Id="rId1" Type="http://schemas.openxmlformats.org/officeDocument/2006/relationships/slideLayout" Target="../slideLayouts/slideLayout4.xml"/><Relationship Id="rId6" Type="http://schemas.openxmlformats.org/officeDocument/2006/relationships/image" Target="../media/image109.png"/><Relationship Id="rId5" Type="http://schemas.openxmlformats.org/officeDocument/2006/relationships/image" Target="../media/image17.svg"/><Relationship Id="rId4" Type="http://schemas.openxmlformats.org/officeDocument/2006/relationships/image" Target="../media/image16.png"/></Relationships>
</file>

<file path=ppt/slides/_rels/slide55.xml.rels><?xml version="1.0" encoding="UTF-8" standalone="yes"?>
<Relationships xmlns="http://schemas.openxmlformats.org/package/2006/relationships"><Relationship Id="rId8" Type="http://schemas.openxmlformats.org/officeDocument/2006/relationships/hyperlink" Target="https://www.london.gov.uk/who-we-are/what-mayor-does/priorities-london/get-help-housing-london#help-for-renters-198996-title" TargetMode="External"/><Relationship Id="rId3" Type="http://schemas.openxmlformats.org/officeDocument/2006/relationships/image" Target="../media/image110.png"/><Relationship Id="rId7" Type="http://schemas.openxmlformats.org/officeDocument/2006/relationships/hyperlink" Target="https://www.london.gov.uk/programmes-strategies/communities-and-social-justice/help-cost-living" TargetMode="External"/><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113.png"/><Relationship Id="rId5" Type="http://schemas.openxmlformats.org/officeDocument/2006/relationships/image" Target="../media/image112.png"/><Relationship Id="rId10" Type="http://schemas.openxmlformats.org/officeDocument/2006/relationships/hyperlink" Target="https://www.london.gov.uk/who-we-are/what-mayor-does/priorities-london/get-help-housing-london#help-for-buyers-199184-title" TargetMode="External"/><Relationship Id="rId4" Type="http://schemas.openxmlformats.org/officeDocument/2006/relationships/image" Target="../media/image111.png"/><Relationship Id="rId9" Type="http://schemas.openxmlformats.org/officeDocument/2006/relationships/hyperlink" Target="https://www.london.gov.uk/who-we-are/what-mayor-does/priorities-london/get-help-housing-london#help-for-owners-199535-title" TargetMode="External"/></Relationships>
</file>

<file path=ppt/slides/_rels/slide56.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4.png"/><Relationship Id="rId7" Type="http://schemas.openxmlformats.org/officeDocument/2006/relationships/image" Target="../media/image117.sv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116.png"/><Relationship Id="rId5" Type="http://schemas.openxmlformats.org/officeDocument/2006/relationships/hyperlink" Target="https://www.hantsiow.icb.nhs.uk/about-us/case-studies/case-study-keep-well-collaborative" TargetMode="External"/><Relationship Id="rId4" Type="http://schemas.openxmlformats.org/officeDocument/2006/relationships/image" Target="../media/image115.svg"/><Relationship Id="rId9" Type="http://schemas.openxmlformats.org/officeDocument/2006/relationships/image" Target="../media/image119.sv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hyperlink" Target="#roughsleeping_la!A1"/><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hyperlink" Target="https://www.instituteofhealthequity.org/resources-reports/evidence-review-housing-and-health-inequalities-in-london" TargetMode="External"/><Relationship Id="rId7" Type="http://schemas.openxmlformats.org/officeDocument/2006/relationships/image" Target="../media/image10.png"/><Relationship Id="rId2" Type="http://schemas.openxmlformats.org/officeDocument/2006/relationships/hyperlink" Target="https://data.london.gov.uk/housing/housing-in-london/" TargetMode="Externa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hyperlink" Target="https://data.london.gov.uk/housing/research-notes/hrn-11-2023-the-cost-of-poor-housing-in-london/" TargetMode="External"/><Relationship Id="rId10" Type="http://schemas.openxmlformats.org/officeDocument/2006/relationships/image" Target="../media/image13.png"/><Relationship Id="rId4" Type="http://schemas.openxmlformats.org/officeDocument/2006/relationships/hyperlink" Target="https://data.london.gov.uk/dataset/housing-and-health-inequalities-in-london" TargetMode="External"/><Relationship Id="rId9" Type="http://schemas.openxmlformats.org/officeDocument/2006/relationships/image" Target="../media/image1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 Target="slide57.xml"/><Relationship Id="rId1" Type="http://schemas.openxmlformats.org/officeDocument/2006/relationships/slideLayout" Target="../slideLayouts/slideLayout2.xml"/><Relationship Id="rId5" Type="http://schemas.openxmlformats.org/officeDocument/2006/relationships/image" Target="../media/image17.sv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023DA-104A-4450-8813-1D1FB6DBDB9A}"/>
              </a:ext>
            </a:extLst>
          </p:cNvPr>
          <p:cNvSpPr>
            <a:spLocks noGrp="1"/>
          </p:cNvSpPr>
          <p:nvPr>
            <p:ph type="ctrTitle"/>
          </p:nvPr>
        </p:nvSpPr>
        <p:spPr>
          <a:xfrm>
            <a:off x="1524000" y="1041400"/>
            <a:ext cx="9144000" cy="2387600"/>
          </a:xfrm>
        </p:spPr>
        <p:txBody>
          <a:bodyPr>
            <a:normAutofit/>
          </a:bodyPr>
          <a:lstStyle/>
          <a:p>
            <a:pPr>
              <a:lnSpc>
                <a:spcPct val="100000"/>
              </a:lnSpc>
              <a:spcBef>
                <a:spcPts val="0"/>
              </a:spcBef>
              <a:buClr>
                <a:srgbClr val="353D42"/>
              </a:buClr>
              <a:buSzPts val="2000"/>
            </a:pPr>
            <a:r>
              <a:rPr lang="en-GB" sz="3600" spc="-20">
                <a:latin typeface="Arial"/>
                <a:cs typeface="Arial"/>
              </a:rPr>
              <a:t>Housing and Health – ICS Profile </a:t>
            </a:r>
            <a:br>
              <a:rPr lang="en-GB" sz="3600" spc="-20"/>
            </a:br>
            <a:endParaRPr lang="en-GB" sz="3600" spc="-20"/>
          </a:p>
        </p:txBody>
      </p:sp>
      <p:sp>
        <p:nvSpPr>
          <p:cNvPr id="3" name="Subtitle 2">
            <a:extLst>
              <a:ext uri="{FF2B5EF4-FFF2-40B4-BE49-F238E27FC236}">
                <a16:creationId xmlns:a16="http://schemas.microsoft.com/office/drawing/2014/main" id="{5001BE08-324E-4747-9819-BF517FEFFB6C}"/>
              </a:ext>
            </a:extLst>
          </p:cNvPr>
          <p:cNvSpPr>
            <a:spLocks noGrp="1"/>
          </p:cNvSpPr>
          <p:nvPr>
            <p:ph type="subTitle" idx="1"/>
          </p:nvPr>
        </p:nvSpPr>
        <p:spPr>
          <a:xfrm>
            <a:off x="1524000" y="3327121"/>
            <a:ext cx="9144000" cy="1418197"/>
          </a:xfrm>
        </p:spPr>
        <p:txBody>
          <a:bodyPr vert="horz" lIns="91440" tIns="45720" rIns="91440" bIns="45720" rtlCol="0" anchor="t">
            <a:normAutofit/>
          </a:bodyPr>
          <a:lstStyle/>
          <a:p>
            <a:endParaRPr lang="en-GB">
              <a:latin typeface="Arial"/>
              <a:cs typeface="Arial"/>
            </a:endParaRPr>
          </a:p>
          <a:p>
            <a:r>
              <a:rPr lang="en-GB">
                <a:latin typeface="Arial"/>
                <a:cs typeface="Arial"/>
              </a:rPr>
              <a:t>January 2025</a:t>
            </a:r>
          </a:p>
        </p:txBody>
      </p:sp>
    </p:spTree>
    <p:extLst>
      <p:ext uri="{BB962C8B-B14F-4D97-AF65-F5344CB8AC3E}">
        <p14:creationId xmlns:p14="http://schemas.microsoft.com/office/powerpoint/2010/main" val="31408235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6DA7DE"/>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040912-39EE-F608-98AF-3290454B3676}"/>
              </a:ext>
            </a:extLst>
          </p:cNvPr>
          <p:cNvPicPr>
            <a:picLocks noChangeAspect="1"/>
          </p:cNvPicPr>
          <p:nvPr/>
        </p:nvPicPr>
        <p:blipFill>
          <a:blip r:embed="rId2"/>
          <a:stretch>
            <a:fillRect/>
          </a:stretch>
        </p:blipFill>
        <p:spPr>
          <a:xfrm>
            <a:off x="-370390" y="-1"/>
            <a:ext cx="12928922" cy="6908399"/>
          </a:xfrm>
          <a:prstGeom prst="rect">
            <a:avLst/>
          </a:prstGeom>
        </p:spPr>
      </p:pic>
    </p:spTree>
    <p:extLst>
      <p:ext uri="{BB962C8B-B14F-4D97-AF65-F5344CB8AC3E}">
        <p14:creationId xmlns:p14="http://schemas.microsoft.com/office/powerpoint/2010/main" val="39855823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6DA7DE"/>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3D7105-C5D2-7F1F-90DA-F61A18E64C4E}"/>
              </a:ext>
            </a:extLst>
          </p:cNvPr>
          <p:cNvPicPr>
            <a:picLocks noChangeAspect="1"/>
          </p:cNvPicPr>
          <p:nvPr/>
        </p:nvPicPr>
        <p:blipFill>
          <a:blip r:embed="rId2"/>
          <a:stretch>
            <a:fillRect/>
          </a:stretch>
        </p:blipFill>
        <p:spPr>
          <a:xfrm>
            <a:off x="-451414" y="0"/>
            <a:ext cx="12731975" cy="6858000"/>
          </a:xfrm>
          <a:prstGeom prst="rect">
            <a:avLst/>
          </a:prstGeom>
        </p:spPr>
      </p:pic>
    </p:spTree>
    <p:extLst>
      <p:ext uri="{BB962C8B-B14F-4D97-AF65-F5344CB8AC3E}">
        <p14:creationId xmlns:p14="http://schemas.microsoft.com/office/powerpoint/2010/main" val="19507165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6DA7DE"/>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7EF5ED-F40C-6319-736C-826DD4F6DF23}"/>
              </a:ext>
            </a:extLst>
          </p:cNvPr>
          <p:cNvPicPr>
            <a:picLocks noChangeAspect="1"/>
          </p:cNvPicPr>
          <p:nvPr/>
        </p:nvPicPr>
        <p:blipFill>
          <a:blip r:embed="rId2"/>
          <a:stretch>
            <a:fillRect/>
          </a:stretch>
        </p:blipFill>
        <p:spPr>
          <a:xfrm>
            <a:off x="-334190" y="-347240"/>
            <a:ext cx="12538677" cy="7205240"/>
          </a:xfrm>
          <a:prstGeom prst="rect">
            <a:avLst/>
          </a:prstGeom>
        </p:spPr>
      </p:pic>
    </p:spTree>
    <p:extLst>
      <p:ext uri="{BB962C8B-B14F-4D97-AF65-F5344CB8AC3E}">
        <p14:creationId xmlns:p14="http://schemas.microsoft.com/office/powerpoint/2010/main" val="40257494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6DA7DE"/>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BDC945-5BAD-16E1-5D08-63C0D4E3BD5C}"/>
              </a:ext>
            </a:extLst>
          </p:cNvPr>
          <p:cNvPicPr>
            <a:picLocks noChangeAspect="1"/>
          </p:cNvPicPr>
          <p:nvPr/>
        </p:nvPicPr>
        <p:blipFill>
          <a:blip r:embed="rId2"/>
          <a:stretch>
            <a:fillRect/>
          </a:stretch>
        </p:blipFill>
        <p:spPr>
          <a:xfrm>
            <a:off x="-312046" y="-277792"/>
            <a:ext cx="12492176" cy="7135792"/>
          </a:xfrm>
          <a:prstGeom prst="rect">
            <a:avLst/>
          </a:prstGeom>
        </p:spPr>
      </p:pic>
    </p:spTree>
    <p:extLst>
      <p:ext uri="{BB962C8B-B14F-4D97-AF65-F5344CB8AC3E}">
        <p14:creationId xmlns:p14="http://schemas.microsoft.com/office/powerpoint/2010/main" val="1929157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6DA7DE"/>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8B3D94-021B-8EEC-96C5-9F3D1E5A1BDD}"/>
              </a:ext>
            </a:extLst>
          </p:cNvPr>
          <p:cNvPicPr>
            <a:picLocks noChangeAspect="1"/>
          </p:cNvPicPr>
          <p:nvPr/>
        </p:nvPicPr>
        <p:blipFill>
          <a:blip r:embed="rId2"/>
          <a:stretch>
            <a:fillRect/>
          </a:stretch>
        </p:blipFill>
        <p:spPr>
          <a:xfrm>
            <a:off x="-312517" y="0"/>
            <a:ext cx="12508606" cy="6858000"/>
          </a:xfrm>
          <a:prstGeom prst="rect">
            <a:avLst/>
          </a:prstGeom>
        </p:spPr>
      </p:pic>
    </p:spTree>
    <p:extLst>
      <p:ext uri="{BB962C8B-B14F-4D97-AF65-F5344CB8AC3E}">
        <p14:creationId xmlns:p14="http://schemas.microsoft.com/office/powerpoint/2010/main" val="8727488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F65CCB-47CD-C0B3-C018-178B89270407}"/>
              </a:ext>
            </a:extLst>
          </p:cNvPr>
          <p:cNvSpPr>
            <a:spLocks noGrp="1"/>
          </p:cNvSpPr>
          <p:nvPr>
            <p:ph type="title"/>
          </p:nvPr>
        </p:nvSpPr>
        <p:spPr/>
        <p:txBody>
          <a:bodyPr/>
          <a:lstStyle/>
          <a:p>
            <a:r>
              <a:rPr lang="en-GB"/>
              <a:t>Housing quality</a:t>
            </a:r>
          </a:p>
        </p:txBody>
      </p:sp>
    </p:spTree>
    <p:extLst>
      <p:ext uri="{BB962C8B-B14F-4D97-AF65-F5344CB8AC3E}">
        <p14:creationId xmlns:p14="http://schemas.microsoft.com/office/powerpoint/2010/main" val="7645166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CA6142-A140-BD34-1B93-4567EEA5B134}"/>
              </a:ext>
            </a:extLst>
          </p:cNvPr>
          <p:cNvSpPr>
            <a:spLocks noGrp="1"/>
          </p:cNvSpPr>
          <p:nvPr>
            <p:ph type="title"/>
          </p:nvPr>
        </p:nvSpPr>
        <p:spPr>
          <a:xfrm>
            <a:off x="838200" y="380519"/>
            <a:ext cx="10515600" cy="1325563"/>
          </a:xfrm>
        </p:spPr>
        <p:txBody>
          <a:bodyPr>
            <a:normAutofit/>
          </a:bodyPr>
          <a:lstStyle/>
          <a:p>
            <a:r>
              <a:rPr lang="en-GB" sz="2400" b="1">
                <a:latin typeface="Arial"/>
                <a:cs typeface="Arial"/>
              </a:rPr>
              <a:t>The health impacts of housing quality in London (1/2)</a:t>
            </a:r>
            <a:endParaRPr lang="en-GB" sz="2400" b="1"/>
          </a:p>
        </p:txBody>
      </p:sp>
      <p:sp>
        <p:nvSpPr>
          <p:cNvPr id="10" name="TextBox 9">
            <a:extLst>
              <a:ext uri="{FF2B5EF4-FFF2-40B4-BE49-F238E27FC236}">
                <a16:creationId xmlns:a16="http://schemas.microsoft.com/office/drawing/2014/main" id="{22193CDE-176A-D425-4C91-3CCB021F0386}"/>
              </a:ext>
            </a:extLst>
          </p:cNvPr>
          <p:cNvSpPr txBox="1"/>
          <p:nvPr/>
        </p:nvSpPr>
        <p:spPr>
          <a:xfrm>
            <a:off x="0" y="6361536"/>
            <a:ext cx="9407769" cy="646331"/>
          </a:xfrm>
          <a:prstGeom prst="rect">
            <a:avLst/>
          </a:prstGeom>
          <a:noFill/>
        </p:spPr>
        <p:txBody>
          <a:bodyPr wrap="square" lIns="91440" tIns="45720" rIns="91440" bIns="45720" rtlCol="0" anchor="t">
            <a:spAutoFit/>
          </a:bodyPr>
          <a:lstStyle/>
          <a:p>
            <a:r>
              <a:rPr lang="en-GB" sz="900">
                <a:latin typeface="Arial" panose="020B0604020202020204" pitchFamily="34" charset="0"/>
                <a:cs typeface="Arial" panose="020B0604020202020204" pitchFamily="34" charset="0"/>
              </a:rPr>
              <a:t>Sources: (1) IHE, </a:t>
            </a:r>
            <a:r>
              <a:rPr lang="en-GB" sz="900">
                <a:latin typeface="Arial" panose="020B0604020202020204" pitchFamily="34" charset="0"/>
                <a:cs typeface="Arial" panose="020B0604020202020204" pitchFamily="34" charset="0"/>
                <a:hlinkClick r:id="rId2"/>
              </a:rPr>
              <a:t>Evidence Review: Housing and Health Inequalities in London</a:t>
            </a:r>
            <a:r>
              <a:rPr lang="en-GB" sz="900">
                <a:latin typeface="Arial" panose="020B0604020202020204" pitchFamily="34" charset="0"/>
                <a:cs typeface="Arial" panose="020B0604020202020204" pitchFamily="34" charset="0"/>
              </a:rPr>
              <a:t>, 2022 </a:t>
            </a:r>
            <a:r>
              <a:rPr lang="en-US" sz="900">
                <a:latin typeface="Arial" panose="020B0604020202020204" pitchFamily="34" charset="0"/>
                <a:cs typeface="Arial" panose="020B0604020202020204" pitchFamily="34" charset="0"/>
              </a:rPr>
              <a:t>(2) </a:t>
            </a:r>
            <a:r>
              <a:rPr lang="en-GB" sz="900">
                <a:latin typeface="Arial" panose="020B0604020202020204" pitchFamily="34" charset="0"/>
                <a:cs typeface="Arial" panose="020B0604020202020204" pitchFamily="34" charset="0"/>
              </a:rPr>
              <a:t>GLA Housing and Land, </a:t>
            </a:r>
            <a:r>
              <a:rPr lang="en-GB" sz="900">
                <a:latin typeface="Arial" panose="020B0604020202020204" pitchFamily="34" charset="0"/>
                <a:cs typeface="Arial" panose="020B0604020202020204" pitchFamily="34" charset="0"/>
                <a:hlinkClick r:id="rId3"/>
              </a:rPr>
              <a:t>Housing and race equality in London: An analysis of secondary data</a:t>
            </a:r>
            <a:r>
              <a:rPr lang="en-GB" sz="900">
                <a:latin typeface="Arial" panose="020B0604020202020204" pitchFamily="34" charset="0"/>
                <a:cs typeface="Arial" panose="020B0604020202020204" pitchFamily="34" charset="0"/>
              </a:rPr>
              <a:t>, March 2022. (3) </a:t>
            </a:r>
            <a:r>
              <a:rPr lang="en-GB" sz="900">
                <a:effectLst/>
                <a:latin typeface="Arial" panose="020B0604020202020204" pitchFamily="34" charset="0"/>
                <a:cs typeface="Arial" panose="020B0604020202020204" pitchFamily="34" charset="0"/>
              </a:rPr>
              <a:t>Rhodes and Rugg (2018). </a:t>
            </a:r>
            <a:r>
              <a:rPr lang="en-GB" sz="900">
                <a:effectLst/>
                <a:latin typeface="Arial" panose="020B0604020202020204" pitchFamily="34" charset="0"/>
                <a:cs typeface="Arial" panose="020B0604020202020204" pitchFamily="34" charset="0"/>
                <a:hlinkClick r:id="rId4"/>
              </a:rPr>
              <a:t>Vulnerability amongst Low-Income Households in the Private Rented Sector in England</a:t>
            </a:r>
            <a:r>
              <a:rPr lang="en-GB" sz="900">
                <a:effectLst/>
                <a:latin typeface="Arial" panose="020B0604020202020204" pitchFamily="34" charset="0"/>
                <a:cs typeface="Arial" panose="020B0604020202020204" pitchFamily="34" charset="0"/>
              </a:rPr>
              <a:t>. Centre for Housing Studies, University of York, UK: York</a:t>
            </a:r>
          </a:p>
          <a:p>
            <a:r>
              <a:rPr lang="en-GB" sz="900">
                <a:latin typeface="Arial" panose="020B0604020202020204" pitchFamily="34" charset="0"/>
                <a:cs typeface="Arial" panose="020B0604020202020204" pitchFamily="34" charset="0"/>
              </a:rPr>
              <a:t> </a:t>
            </a:r>
          </a:p>
        </p:txBody>
      </p:sp>
      <p:grpSp>
        <p:nvGrpSpPr>
          <p:cNvPr id="19" name="Group 18">
            <a:extLst>
              <a:ext uri="{FF2B5EF4-FFF2-40B4-BE49-F238E27FC236}">
                <a16:creationId xmlns:a16="http://schemas.microsoft.com/office/drawing/2014/main" id="{0BD7E85E-0548-0F47-2C9F-3631064697DF}"/>
              </a:ext>
            </a:extLst>
          </p:cNvPr>
          <p:cNvGrpSpPr/>
          <p:nvPr/>
        </p:nvGrpSpPr>
        <p:grpSpPr>
          <a:xfrm>
            <a:off x="1525491" y="1591628"/>
            <a:ext cx="1080000" cy="1080000"/>
            <a:chOff x="1768581" y="1804509"/>
            <a:chExt cx="1080000" cy="1080000"/>
          </a:xfrm>
        </p:grpSpPr>
        <p:sp>
          <p:nvSpPr>
            <p:cNvPr id="6" name="Oval 5">
              <a:extLst>
                <a:ext uri="{FF2B5EF4-FFF2-40B4-BE49-F238E27FC236}">
                  <a16:creationId xmlns:a16="http://schemas.microsoft.com/office/drawing/2014/main" id="{8D3127E6-3B13-19AB-761E-69E65E8BE4DF}"/>
                </a:ext>
              </a:extLst>
            </p:cNvPr>
            <p:cNvSpPr/>
            <p:nvPr/>
          </p:nvSpPr>
          <p:spPr>
            <a:xfrm>
              <a:off x="1768581" y="1804509"/>
              <a:ext cx="1080000" cy="1080000"/>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Graphic 6" descr="Clipboard Badge outline">
              <a:extLst>
                <a:ext uri="{FF2B5EF4-FFF2-40B4-BE49-F238E27FC236}">
                  <a16:creationId xmlns:a16="http://schemas.microsoft.com/office/drawing/2014/main" id="{630B6715-DE3C-F99F-12EC-CA41920E225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49527" y="1883620"/>
              <a:ext cx="914400" cy="914400"/>
            </a:xfrm>
            <a:prstGeom prst="rect">
              <a:avLst/>
            </a:prstGeom>
          </p:spPr>
        </p:pic>
      </p:grpSp>
      <p:grpSp>
        <p:nvGrpSpPr>
          <p:cNvPr id="5" name="Group 4">
            <a:extLst>
              <a:ext uri="{FF2B5EF4-FFF2-40B4-BE49-F238E27FC236}">
                <a16:creationId xmlns:a16="http://schemas.microsoft.com/office/drawing/2014/main" id="{CBA0E7DF-DC5A-FD46-CBDA-732207F0672F}"/>
              </a:ext>
            </a:extLst>
          </p:cNvPr>
          <p:cNvGrpSpPr/>
          <p:nvPr/>
        </p:nvGrpSpPr>
        <p:grpSpPr>
          <a:xfrm>
            <a:off x="5556000" y="1591628"/>
            <a:ext cx="1080000" cy="1080000"/>
            <a:chOff x="5389508" y="1804621"/>
            <a:chExt cx="1080000" cy="1080000"/>
          </a:xfrm>
        </p:grpSpPr>
        <p:sp>
          <p:nvSpPr>
            <p:cNvPr id="8" name="Oval 7">
              <a:extLst>
                <a:ext uri="{FF2B5EF4-FFF2-40B4-BE49-F238E27FC236}">
                  <a16:creationId xmlns:a16="http://schemas.microsoft.com/office/drawing/2014/main" id="{4284201A-A6FF-ECB9-6A92-593274EC1E52}"/>
                </a:ext>
              </a:extLst>
            </p:cNvPr>
            <p:cNvSpPr/>
            <p:nvPr/>
          </p:nvSpPr>
          <p:spPr>
            <a:xfrm>
              <a:off x="5389508" y="1804621"/>
              <a:ext cx="1080000" cy="1080000"/>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Graphic 10" descr="Weights Uneven with solid fill">
              <a:extLst>
                <a:ext uri="{FF2B5EF4-FFF2-40B4-BE49-F238E27FC236}">
                  <a16:creationId xmlns:a16="http://schemas.microsoft.com/office/drawing/2014/main" id="{E64AA1CC-4CB5-90C9-4A1B-E8786534A5D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472308" y="1879505"/>
              <a:ext cx="914400" cy="914400"/>
            </a:xfrm>
            <a:prstGeom prst="rect">
              <a:avLst/>
            </a:prstGeom>
          </p:spPr>
        </p:pic>
      </p:grpSp>
      <p:grpSp>
        <p:nvGrpSpPr>
          <p:cNvPr id="2" name="Group 1">
            <a:extLst>
              <a:ext uri="{FF2B5EF4-FFF2-40B4-BE49-F238E27FC236}">
                <a16:creationId xmlns:a16="http://schemas.microsoft.com/office/drawing/2014/main" id="{1D14A3A6-C9B9-C9E9-7B22-DBC87446F4C4}"/>
              </a:ext>
            </a:extLst>
          </p:cNvPr>
          <p:cNvGrpSpPr/>
          <p:nvPr/>
        </p:nvGrpSpPr>
        <p:grpSpPr>
          <a:xfrm>
            <a:off x="9717696" y="1617508"/>
            <a:ext cx="1080000" cy="1080000"/>
            <a:chOff x="8844240" y="1804621"/>
            <a:chExt cx="1080000" cy="1080000"/>
          </a:xfrm>
        </p:grpSpPr>
        <p:sp>
          <p:nvSpPr>
            <p:cNvPr id="9" name="Oval 8">
              <a:extLst>
                <a:ext uri="{FF2B5EF4-FFF2-40B4-BE49-F238E27FC236}">
                  <a16:creationId xmlns:a16="http://schemas.microsoft.com/office/drawing/2014/main" id="{5F0A2B3D-A6FE-8301-0743-B61ED819197A}"/>
                </a:ext>
              </a:extLst>
            </p:cNvPr>
            <p:cNvSpPr/>
            <p:nvPr/>
          </p:nvSpPr>
          <p:spPr>
            <a:xfrm>
              <a:off x="8844240" y="1804621"/>
              <a:ext cx="1080000" cy="1080000"/>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Graphic 11" descr="Social network with solid fill">
              <a:extLst>
                <a:ext uri="{FF2B5EF4-FFF2-40B4-BE49-F238E27FC236}">
                  <a16:creationId xmlns:a16="http://schemas.microsoft.com/office/drawing/2014/main" id="{B0ABA768-6693-BA44-7A6B-33525C70425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927040" y="1861541"/>
              <a:ext cx="914400" cy="914400"/>
            </a:xfrm>
            <a:prstGeom prst="rect">
              <a:avLst/>
            </a:prstGeom>
          </p:spPr>
        </p:pic>
      </p:grpSp>
      <p:sp>
        <p:nvSpPr>
          <p:cNvPr id="16" name="TextBox 15">
            <a:extLst>
              <a:ext uri="{FF2B5EF4-FFF2-40B4-BE49-F238E27FC236}">
                <a16:creationId xmlns:a16="http://schemas.microsoft.com/office/drawing/2014/main" id="{0D4898FB-3C45-E1BD-B1FE-D5275D76D4D8}"/>
              </a:ext>
            </a:extLst>
          </p:cNvPr>
          <p:cNvSpPr txBox="1"/>
          <p:nvPr/>
        </p:nvSpPr>
        <p:spPr>
          <a:xfrm>
            <a:off x="563329" y="2753771"/>
            <a:ext cx="3420000" cy="28007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b="1">
                <a:latin typeface="Arial"/>
              </a:rPr>
              <a:t>The quality of housing in London impacts health in a myriad of ways</a:t>
            </a:r>
            <a:r>
              <a:rPr lang="en-GB" sz="1600">
                <a:latin typeface="Arial"/>
              </a:rPr>
              <a:t>, both in terms of </a:t>
            </a:r>
            <a:r>
              <a:rPr lang="en-GB" sz="1600" b="1">
                <a:latin typeface="Arial"/>
              </a:rPr>
              <a:t>direct impacts</a:t>
            </a:r>
            <a:r>
              <a:rPr lang="en-GB" sz="1600">
                <a:latin typeface="Arial"/>
              </a:rPr>
              <a:t>, such as increased prevalence of respiratory conditions related to damp &amp; mould, and by</a:t>
            </a:r>
            <a:r>
              <a:rPr lang="en-GB" sz="1600" b="1">
                <a:latin typeface="Arial"/>
              </a:rPr>
              <a:t> placing pressures on health services and systems</a:t>
            </a:r>
            <a:r>
              <a:rPr lang="en-GB" sz="1600">
                <a:latin typeface="Arial"/>
              </a:rPr>
              <a:t> from related falls, accidents, respiratory, cardiovascular, and mental health causes.</a:t>
            </a:r>
            <a:r>
              <a:rPr lang="en-US" sz="1600" baseline="30000">
                <a:latin typeface="Arial"/>
                <a:cs typeface="Arial"/>
              </a:rPr>
              <a:t>1</a:t>
            </a:r>
            <a:endParaRPr lang="en-US" baseline="30000"/>
          </a:p>
        </p:txBody>
      </p:sp>
      <p:sp>
        <p:nvSpPr>
          <p:cNvPr id="17" name="TextBox 16">
            <a:extLst>
              <a:ext uri="{FF2B5EF4-FFF2-40B4-BE49-F238E27FC236}">
                <a16:creationId xmlns:a16="http://schemas.microsoft.com/office/drawing/2014/main" id="{366D75C5-98D0-4A06-A830-F3A6BC09DF90}"/>
              </a:ext>
            </a:extLst>
          </p:cNvPr>
          <p:cNvSpPr txBox="1"/>
          <p:nvPr/>
        </p:nvSpPr>
        <p:spPr>
          <a:xfrm>
            <a:off x="4637548" y="2728575"/>
            <a:ext cx="3420000"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b="1">
                <a:latin typeface="Arial"/>
              </a:rPr>
              <a:t>Housing quality also drives health inequalities</a:t>
            </a:r>
            <a:r>
              <a:rPr lang="en-GB" sz="1600">
                <a:latin typeface="Arial"/>
              </a:rPr>
              <a:t>. Poor housing conditions are not felt equally across ethnic groups; Londoners of Asian ethnicity are more likely to live in non-decent homes, and Black Londoners are more likely than people of other ethnicities to have damp problems in their homes.</a:t>
            </a:r>
            <a:r>
              <a:rPr lang="en-US" sz="1600">
                <a:latin typeface="Arial"/>
                <a:cs typeface="Arial"/>
              </a:rPr>
              <a:t>​</a:t>
            </a:r>
            <a:r>
              <a:rPr lang="en-US" sz="1600" baseline="30000">
                <a:latin typeface="Arial"/>
                <a:cs typeface="Arial"/>
              </a:rPr>
              <a:t>2</a:t>
            </a:r>
            <a:endParaRPr lang="en-US" baseline="30000"/>
          </a:p>
        </p:txBody>
      </p:sp>
      <p:sp>
        <p:nvSpPr>
          <p:cNvPr id="18" name="TextBox 17">
            <a:extLst>
              <a:ext uri="{FF2B5EF4-FFF2-40B4-BE49-F238E27FC236}">
                <a16:creationId xmlns:a16="http://schemas.microsoft.com/office/drawing/2014/main" id="{1BF2E358-AD11-1F4C-3748-E4519B90A56F}"/>
              </a:ext>
            </a:extLst>
          </p:cNvPr>
          <p:cNvSpPr txBox="1"/>
          <p:nvPr/>
        </p:nvSpPr>
        <p:spPr>
          <a:xfrm>
            <a:off x="8503522" y="2739001"/>
            <a:ext cx="3420000"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b="1">
                <a:latin typeface="Arial"/>
              </a:rPr>
              <a:t>Six groups of people have been identified as typically at greater risk of harm</a:t>
            </a:r>
            <a:r>
              <a:rPr lang="en-GB" sz="1600">
                <a:latin typeface="Arial"/>
              </a:rPr>
              <a:t> from their housing conditions: those with dependent children; those registered disabled; those in receipt of means-tested benefits; those aged over 65; recent migrants; and those on a low income and not receiving benefits.</a:t>
            </a:r>
            <a:r>
              <a:rPr lang="en-GB" sz="1600" baseline="30000">
                <a:latin typeface="Arial"/>
              </a:rPr>
              <a:t>3</a:t>
            </a:r>
            <a:r>
              <a:rPr lang="en-US" sz="1600">
                <a:latin typeface="Arial"/>
                <a:cs typeface="Arial"/>
              </a:rPr>
              <a:t>​</a:t>
            </a:r>
            <a:endParaRPr lang="en-US"/>
          </a:p>
        </p:txBody>
      </p:sp>
    </p:spTree>
    <p:extLst>
      <p:ext uri="{BB962C8B-B14F-4D97-AF65-F5344CB8AC3E}">
        <p14:creationId xmlns:p14="http://schemas.microsoft.com/office/powerpoint/2010/main" val="10695976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Mortgage with solid fill">
            <a:extLst>
              <a:ext uri="{FF2B5EF4-FFF2-40B4-BE49-F238E27FC236}">
                <a16:creationId xmlns:a16="http://schemas.microsoft.com/office/drawing/2014/main" id="{97BB574E-06F9-5001-5849-DD1AF34A437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73963" y="2099936"/>
            <a:ext cx="914400" cy="914400"/>
          </a:xfrm>
          <a:prstGeom prst="rect">
            <a:avLst/>
          </a:prstGeom>
        </p:spPr>
      </p:pic>
      <p:sp>
        <p:nvSpPr>
          <p:cNvPr id="4" name="Title 3">
            <a:extLst>
              <a:ext uri="{FF2B5EF4-FFF2-40B4-BE49-F238E27FC236}">
                <a16:creationId xmlns:a16="http://schemas.microsoft.com/office/drawing/2014/main" id="{92CA6142-A140-BD34-1B93-4567EEA5B134}"/>
              </a:ext>
            </a:extLst>
          </p:cNvPr>
          <p:cNvSpPr>
            <a:spLocks noGrp="1"/>
          </p:cNvSpPr>
          <p:nvPr>
            <p:ph type="title"/>
          </p:nvPr>
        </p:nvSpPr>
        <p:spPr>
          <a:xfrm>
            <a:off x="838200" y="380519"/>
            <a:ext cx="10515600" cy="1325563"/>
          </a:xfrm>
        </p:spPr>
        <p:txBody>
          <a:bodyPr>
            <a:normAutofit/>
          </a:bodyPr>
          <a:lstStyle/>
          <a:p>
            <a:r>
              <a:rPr lang="en-GB" sz="2400" b="1">
                <a:latin typeface="Arial"/>
                <a:cs typeface="Arial"/>
              </a:rPr>
              <a:t>The health impacts of housing quality in London (2/2)</a:t>
            </a:r>
            <a:endParaRPr lang="en-GB" sz="2400" b="1"/>
          </a:p>
        </p:txBody>
      </p:sp>
      <p:sp>
        <p:nvSpPr>
          <p:cNvPr id="10" name="TextBox 9">
            <a:extLst>
              <a:ext uri="{FF2B5EF4-FFF2-40B4-BE49-F238E27FC236}">
                <a16:creationId xmlns:a16="http://schemas.microsoft.com/office/drawing/2014/main" id="{22193CDE-176A-D425-4C91-3CCB021F0386}"/>
              </a:ext>
            </a:extLst>
          </p:cNvPr>
          <p:cNvSpPr txBox="1"/>
          <p:nvPr/>
        </p:nvSpPr>
        <p:spPr>
          <a:xfrm>
            <a:off x="15813" y="6554421"/>
            <a:ext cx="9523841" cy="230832"/>
          </a:xfrm>
          <a:prstGeom prst="rect">
            <a:avLst/>
          </a:prstGeom>
          <a:noFill/>
        </p:spPr>
        <p:txBody>
          <a:bodyPr wrap="square" lIns="91440" tIns="45720" rIns="91440" bIns="45720" rtlCol="0" anchor="t">
            <a:spAutoFit/>
          </a:bodyPr>
          <a:lstStyle/>
          <a:p>
            <a:r>
              <a:rPr lang="en-GB" sz="900">
                <a:latin typeface="Arial"/>
                <a:cs typeface="Arial"/>
              </a:rPr>
              <a:t>Sources: (1) </a:t>
            </a:r>
            <a:r>
              <a:rPr lang="en-GB" sz="900">
                <a:latin typeface="Arial" panose="020B0604020202020204" pitchFamily="34" charset="0"/>
                <a:cs typeface="Arial" panose="020B0604020202020204" pitchFamily="34" charset="0"/>
              </a:rPr>
              <a:t> IHE, </a:t>
            </a:r>
            <a:r>
              <a:rPr lang="en-GB" sz="900">
                <a:latin typeface="Arial" panose="020B0604020202020204" pitchFamily="34" charset="0"/>
                <a:cs typeface="Arial" panose="020B0604020202020204" pitchFamily="34" charset="0"/>
                <a:hlinkClick r:id="rId4"/>
              </a:rPr>
              <a:t>Evidence Review: Housing and Health Inequalities in London</a:t>
            </a:r>
            <a:r>
              <a:rPr lang="en-GB" sz="900">
                <a:latin typeface="Arial" panose="020B0604020202020204" pitchFamily="34" charset="0"/>
                <a:cs typeface="Arial" panose="020B0604020202020204" pitchFamily="34" charset="0"/>
              </a:rPr>
              <a:t>, 2022</a:t>
            </a:r>
            <a:r>
              <a:rPr lang="en-GB" sz="900">
                <a:latin typeface="Arial"/>
                <a:cs typeface="Arial"/>
              </a:rPr>
              <a:t> (2) </a:t>
            </a:r>
            <a:r>
              <a:rPr lang="en-GB" sz="900">
                <a:latin typeface="Arial"/>
                <a:cs typeface="Arial"/>
                <a:hlinkClick r:id="rId5"/>
              </a:rPr>
              <a:t>House of Commons, Health Inequalities: Cold or Damp Homes, 2023</a:t>
            </a:r>
            <a:endParaRPr lang="en-GB" sz="900">
              <a:latin typeface="Arial"/>
              <a:cs typeface="Arial"/>
            </a:endParaRPr>
          </a:p>
        </p:txBody>
      </p:sp>
      <p:sp>
        <p:nvSpPr>
          <p:cNvPr id="11" name="TextBox 10">
            <a:extLst>
              <a:ext uri="{FF2B5EF4-FFF2-40B4-BE49-F238E27FC236}">
                <a16:creationId xmlns:a16="http://schemas.microsoft.com/office/drawing/2014/main" id="{AE7ED9AD-105B-C14A-1457-ACBD02B04ADD}"/>
              </a:ext>
            </a:extLst>
          </p:cNvPr>
          <p:cNvSpPr txBox="1"/>
          <p:nvPr/>
        </p:nvSpPr>
        <p:spPr>
          <a:xfrm>
            <a:off x="1288363" y="2143190"/>
            <a:ext cx="4860000" cy="1384995"/>
          </a:xfrm>
          <a:prstGeom prst="rect">
            <a:avLst/>
          </a:prstGeom>
          <a:noFill/>
        </p:spPr>
        <p:txBody>
          <a:bodyPr wrap="square" lIns="91440" tIns="45720" rIns="91440" bIns="45720" rtlCol="0" anchor="t">
            <a:spAutoFit/>
          </a:bodyPr>
          <a:lstStyle/>
          <a:p>
            <a:r>
              <a:rPr lang="en-GB" sz="1400" b="1">
                <a:latin typeface="Arial"/>
                <a:cs typeface="Arial"/>
              </a:rPr>
              <a:t>Tenure profile: </a:t>
            </a:r>
            <a:r>
              <a:rPr lang="en-GB" sz="1400">
                <a:latin typeface="Arial"/>
                <a:cs typeface="Arial"/>
              </a:rPr>
              <a:t>There is a higher proportion of private renters in London than the rest of the UK. Private rented homes are evidenced to impact both physical and mental health, both in terms of the stress caused by insecure tenure, and because privately rented homes are more likely to fail to meet the decent homes standard.</a:t>
            </a:r>
            <a:r>
              <a:rPr lang="en-GB" sz="1400" baseline="30000">
                <a:latin typeface="Arial"/>
                <a:cs typeface="Arial"/>
              </a:rPr>
              <a:t>1</a:t>
            </a:r>
            <a:endParaRPr lang="en-GB" sz="1400">
              <a:ea typeface="Calibri" panose="020F0502020204030204"/>
              <a:cs typeface="Calibri" panose="020F0502020204030204"/>
            </a:endParaRPr>
          </a:p>
        </p:txBody>
      </p:sp>
      <p:sp>
        <p:nvSpPr>
          <p:cNvPr id="6" name="TextBox 5">
            <a:extLst>
              <a:ext uri="{FF2B5EF4-FFF2-40B4-BE49-F238E27FC236}">
                <a16:creationId xmlns:a16="http://schemas.microsoft.com/office/drawing/2014/main" id="{710D4C37-2F19-DE9C-7198-99FE45F3ABC5}"/>
              </a:ext>
            </a:extLst>
          </p:cNvPr>
          <p:cNvSpPr txBox="1"/>
          <p:nvPr/>
        </p:nvSpPr>
        <p:spPr>
          <a:xfrm>
            <a:off x="831163" y="1705488"/>
            <a:ext cx="1047983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b="1">
                <a:latin typeface="Arial"/>
              </a:rPr>
              <a:t>Please see summaries below of the housing quality issues covered in the following slides, and their impacts on health.</a:t>
            </a:r>
            <a:r>
              <a:rPr lang="en-GB" sz="1400">
                <a:latin typeface="Arial"/>
              </a:rPr>
              <a:t> </a:t>
            </a:r>
            <a:r>
              <a:rPr lang="en-US" sz="1400">
                <a:latin typeface="Arial"/>
                <a:cs typeface="Arial"/>
              </a:rPr>
              <a:t>​</a:t>
            </a:r>
            <a:endParaRPr lang="en-US"/>
          </a:p>
        </p:txBody>
      </p:sp>
      <p:sp>
        <p:nvSpPr>
          <p:cNvPr id="8" name="TextBox 7">
            <a:extLst>
              <a:ext uri="{FF2B5EF4-FFF2-40B4-BE49-F238E27FC236}">
                <a16:creationId xmlns:a16="http://schemas.microsoft.com/office/drawing/2014/main" id="{50846B82-E821-27D0-D2AA-58C948294DE9}"/>
              </a:ext>
            </a:extLst>
          </p:cNvPr>
          <p:cNvSpPr txBox="1"/>
          <p:nvPr/>
        </p:nvSpPr>
        <p:spPr>
          <a:xfrm>
            <a:off x="1288363" y="3698477"/>
            <a:ext cx="4860000"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b="1">
                <a:latin typeface="Arial"/>
                <a:cs typeface="Arial"/>
              </a:rPr>
              <a:t>Homes that fail to meet the Decent Homes Standard (DHS): </a:t>
            </a:r>
            <a:r>
              <a:rPr lang="en-GB" sz="1400">
                <a:latin typeface="Arial"/>
                <a:cs typeface="Arial"/>
              </a:rPr>
              <a:t>Homes that fail to meet the DHS have evidenced negative impacts on health, whether these are cold homes impacting cardiovascular health, trip and fall hazards, or other poor conditions.</a:t>
            </a:r>
            <a:r>
              <a:rPr lang="en-GB" sz="1400" baseline="30000">
                <a:latin typeface="Arial"/>
                <a:cs typeface="Arial"/>
              </a:rPr>
              <a:t>1</a:t>
            </a:r>
          </a:p>
          <a:p>
            <a:endParaRPr lang="en-GB" sz="1400" b="1">
              <a:latin typeface="Arial"/>
              <a:cs typeface="Arial"/>
            </a:endParaRPr>
          </a:p>
        </p:txBody>
      </p:sp>
      <p:sp>
        <p:nvSpPr>
          <p:cNvPr id="9" name="TextBox 8">
            <a:extLst>
              <a:ext uri="{FF2B5EF4-FFF2-40B4-BE49-F238E27FC236}">
                <a16:creationId xmlns:a16="http://schemas.microsoft.com/office/drawing/2014/main" id="{3D9CF21A-4EBE-7FD8-95D1-33E027457477}"/>
              </a:ext>
            </a:extLst>
          </p:cNvPr>
          <p:cNvSpPr txBox="1"/>
          <p:nvPr/>
        </p:nvSpPr>
        <p:spPr>
          <a:xfrm>
            <a:off x="1278072" y="5079465"/>
            <a:ext cx="4860000"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b="1">
                <a:latin typeface="Arial"/>
                <a:cs typeface="Arial"/>
              </a:rPr>
              <a:t>Damp and mould:</a:t>
            </a:r>
            <a:r>
              <a:rPr lang="en-GB" sz="1400">
                <a:latin typeface="Arial"/>
                <a:cs typeface="Arial"/>
              </a:rPr>
              <a:t> inhaling mould spores can cause allergic type reactions, the development or worsening of asthma, respiratory infections, coughs, wheezing and shortness of breath. Some groups are at greater risk than others, including infants and older adults, or those with underlying conditions.</a:t>
            </a:r>
            <a:r>
              <a:rPr lang="en-GB" sz="1400" baseline="30000">
                <a:latin typeface="Arial"/>
                <a:cs typeface="Arial"/>
              </a:rPr>
              <a:t>2 </a:t>
            </a:r>
          </a:p>
          <a:p>
            <a:endParaRPr lang="en-GB" sz="1400" b="1">
              <a:latin typeface="Arial"/>
              <a:cs typeface="Arial"/>
            </a:endParaRPr>
          </a:p>
        </p:txBody>
      </p:sp>
      <p:pic>
        <p:nvPicPr>
          <p:cNvPr id="14" name="Graphic 13" descr="Lungs with solid fill">
            <a:extLst>
              <a:ext uri="{FF2B5EF4-FFF2-40B4-BE49-F238E27FC236}">
                <a16:creationId xmlns:a16="http://schemas.microsoft.com/office/drawing/2014/main" id="{1075C762-F831-163F-76A3-7257824EC1A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5317" y="5151208"/>
            <a:ext cx="914400" cy="914400"/>
          </a:xfrm>
          <a:prstGeom prst="rect">
            <a:avLst/>
          </a:prstGeom>
        </p:spPr>
      </p:pic>
      <p:sp>
        <p:nvSpPr>
          <p:cNvPr id="15" name="TextBox 14">
            <a:extLst>
              <a:ext uri="{FF2B5EF4-FFF2-40B4-BE49-F238E27FC236}">
                <a16:creationId xmlns:a16="http://schemas.microsoft.com/office/drawing/2014/main" id="{F5AF2B9D-F683-9F19-1A60-F1B6D4A94119}"/>
              </a:ext>
            </a:extLst>
          </p:cNvPr>
          <p:cNvSpPr txBox="1"/>
          <p:nvPr/>
        </p:nvSpPr>
        <p:spPr>
          <a:xfrm>
            <a:off x="7311244" y="2150904"/>
            <a:ext cx="4860000" cy="13959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b="1">
                <a:latin typeface="Arial"/>
              </a:rPr>
              <a:t>Overcrowding:</a:t>
            </a:r>
            <a:r>
              <a:rPr lang="en-US" sz="1400" b="1">
                <a:latin typeface="Arial"/>
              </a:rPr>
              <a:t> </a:t>
            </a:r>
            <a:r>
              <a:rPr lang="en-GB" sz="1400">
                <a:latin typeface="Arial"/>
              </a:rPr>
              <a:t>Overcrowding is linked to poor physical and mental health outcomes, including higher rates of infectious disease transmission, and higher levels of depression and stress. Living in an overcrowded home is associated with lower educational attainment for children.</a:t>
            </a:r>
            <a:r>
              <a:rPr lang="en-GB" sz="1400" baseline="30000">
                <a:latin typeface="Arial"/>
              </a:rPr>
              <a:t>1</a:t>
            </a:r>
            <a:r>
              <a:rPr lang="en-US" sz="1400" baseline="30000">
                <a:latin typeface="Arial"/>
              </a:rPr>
              <a:t>​</a:t>
            </a:r>
            <a:endParaRPr lang="en-US" baseline="30000"/>
          </a:p>
        </p:txBody>
      </p:sp>
      <p:pic>
        <p:nvPicPr>
          <p:cNvPr id="16" name="Graphic 15" descr="Group of people with solid fill">
            <a:extLst>
              <a:ext uri="{FF2B5EF4-FFF2-40B4-BE49-F238E27FC236}">
                <a16:creationId xmlns:a16="http://schemas.microsoft.com/office/drawing/2014/main" id="{391DB71C-29B5-0C93-1CAF-8D12D6D0DF9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328801" y="2148833"/>
            <a:ext cx="914400" cy="914400"/>
          </a:xfrm>
          <a:prstGeom prst="rect">
            <a:avLst/>
          </a:prstGeom>
        </p:spPr>
      </p:pic>
      <p:sp>
        <p:nvSpPr>
          <p:cNvPr id="17" name="TextBox 16">
            <a:extLst>
              <a:ext uri="{FF2B5EF4-FFF2-40B4-BE49-F238E27FC236}">
                <a16:creationId xmlns:a16="http://schemas.microsoft.com/office/drawing/2014/main" id="{1BC12776-D4F1-AD61-C29E-4E0F2B6A6709}"/>
              </a:ext>
            </a:extLst>
          </p:cNvPr>
          <p:cNvSpPr txBox="1"/>
          <p:nvPr/>
        </p:nvSpPr>
        <p:spPr>
          <a:xfrm>
            <a:off x="7351350" y="3709817"/>
            <a:ext cx="4860000" cy="11914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b="1">
                <a:latin typeface="Arial"/>
              </a:rPr>
              <a:t>Cold homes:</a:t>
            </a:r>
            <a:r>
              <a:rPr lang="en-US" sz="1400" b="1">
                <a:latin typeface="Arial"/>
              </a:rPr>
              <a:t> </a:t>
            </a:r>
            <a:r>
              <a:rPr lang="en-GB" sz="1400">
                <a:latin typeface="Arial"/>
              </a:rPr>
              <a:t>Cold homes adversely affect child development, can cause and worsen respiratory conditions, cardiovascular diseases, poor mental health, dementia and hypothermia, and it is estimated that 1 in 5 excess winter deaths is due to cold homes.</a:t>
            </a:r>
            <a:r>
              <a:rPr lang="en-GB" sz="1400" baseline="30000">
                <a:latin typeface="Arial"/>
              </a:rPr>
              <a:t>1</a:t>
            </a:r>
            <a:endParaRPr lang="en-GB" sz="1400" baseline="30000">
              <a:latin typeface="Arial"/>
              <a:cs typeface="Arial"/>
            </a:endParaRPr>
          </a:p>
        </p:txBody>
      </p:sp>
      <p:sp>
        <p:nvSpPr>
          <p:cNvPr id="18" name="TextBox 17">
            <a:extLst>
              <a:ext uri="{FF2B5EF4-FFF2-40B4-BE49-F238E27FC236}">
                <a16:creationId xmlns:a16="http://schemas.microsoft.com/office/drawing/2014/main" id="{0E452C14-AFDC-9A18-6ECB-D1B6350BE8C3}"/>
              </a:ext>
            </a:extLst>
          </p:cNvPr>
          <p:cNvSpPr txBox="1"/>
          <p:nvPr/>
        </p:nvSpPr>
        <p:spPr>
          <a:xfrm>
            <a:off x="7365248" y="5083347"/>
            <a:ext cx="4639975" cy="14069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b="1">
                <a:latin typeface="Arial"/>
              </a:rPr>
              <a:t>Overheating:</a:t>
            </a:r>
            <a:r>
              <a:rPr lang="en-US" sz="1400" b="1">
                <a:latin typeface="Arial"/>
              </a:rPr>
              <a:t> </a:t>
            </a:r>
            <a:r>
              <a:rPr lang="en-GB" sz="1400">
                <a:latin typeface="Arial"/>
              </a:rPr>
              <a:t>Overheating increases strain on the cardiovascular and respiratory systems - which are the main causes of illness and death during a heatwave - and hyperthermia, heat exhaustion and heat stroke. Young children and the elderly are among the most vulnerable.</a:t>
            </a:r>
            <a:r>
              <a:rPr lang="en-GB" sz="1400" baseline="30000">
                <a:latin typeface="Arial"/>
              </a:rPr>
              <a:t>1</a:t>
            </a:r>
            <a:endParaRPr lang="en-GB" sz="1400" baseline="30000">
              <a:latin typeface="Arial"/>
              <a:cs typeface="Arial"/>
            </a:endParaRPr>
          </a:p>
        </p:txBody>
      </p:sp>
      <p:pic>
        <p:nvPicPr>
          <p:cNvPr id="19" name="Graphic 18" descr="Low temperature with solid fill">
            <a:extLst>
              <a:ext uri="{FF2B5EF4-FFF2-40B4-BE49-F238E27FC236}">
                <a16:creationId xmlns:a16="http://schemas.microsoft.com/office/drawing/2014/main" id="{C68172D4-8625-2AF0-8D89-DC60E119F47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328801" y="3661326"/>
            <a:ext cx="914400" cy="914400"/>
          </a:xfrm>
          <a:prstGeom prst="rect">
            <a:avLst/>
          </a:prstGeom>
        </p:spPr>
      </p:pic>
      <p:pic>
        <p:nvPicPr>
          <p:cNvPr id="20" name="Graphic 19" descr="Thermometer with solid fill">
            <a:extLst>
              <a:ext uri="{FF2B5EF4-FFF2-40B4-BE49-F238E27FC236}">
                <a16:creationId xmlns:a16="http://schemas.microsoft.com/office/drawing/2014/main" id="{40734D92-95E8-D52D-6843-79C257810D1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338962" y="5135724"/>
            <a:ext cx="914400" cy="914400"/>
          </a:xfrm>
          <a:prstGeom prst="rect">
            <a:avLst/>
          </a:prstGeom>
        </p:spPr>
      </p:pic>
      <p:pic>
        <p:nvPicPr>
          <p:cNvPr id="13" name="Graphic 12" descr="Clipboard Checked with solid fill">
            <a:extLst>
              <a:ext uri="{FF2B5EF4-FFF2-40B4-BE49-F238E27FC236}">
                <a16:creationId xmlns:a16="http://schemas.microsoft.com/office/drawing/2014/main" id="{E94FE6A8-F585-4817-FD4B-DD64F7A6432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85417" y="3709817"/>
            <a:ext cx="914400" cy="914400"/>
          </a:xfrm>
          <a:prstGeom prst="rect">
            <a:avLst/>
          </a:prstGeom>
        </p:spPr>
      </p:pic>
    </p:spTree>
    <p:extLst>
      <p:ext uri="{BB962C8B-B14F-4D97-AF65-F5344CB8AC3E}">
        <p14:creationId xmlns:p14="http://schemas.microsoft.com/office/powerpoint/2010/main" val="15322696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CA6142-A140-BD34-1B93-4567EEA5B134}"/>
              </a:ext>
            </a:extLst>
          </p:cNvPr>
          <p:cNvSpPr>
            <a:spLocks noGrp="1"/>
          </p:cNvSpPr>
          <p:nvPr>
            <p:ph type="title"/>
          </p:nvPr>
        </p:nvSpPr>
        <p:spPr>
          <a:xfrm>
            <a:off x="838200" y="380519"/>
            <a:ext cx="10515600" cy="1325563"/>
          </a:xfrm>
        </p:spPr>
        <p:txBody>
          <a:bodyPr>
            <a:normAutofit/>
          </a:bodyPr>
          <a:lstStyle/>
          <a:p>
            <a:r>
              <a:rPr lang="en-GB" sz="2800" b="1"/>
              <a:t>There is a higher prevalence of renters in London compared to England</a:t>
            </a:r>
          </a:p>
        </p:txBody>
      </p:sp>
      <p:sp>
        <p:nvSpPr>
          <p:cNvPr id="11" name="TextBox 10">
            <a:extLst>
              <a:ext uri="{FF2B5EF4-FFF2-40B4-BE49-F238E27FC236}">
                <a16:creationId xmlns:a16="http://schemas.microsoft.com/office/drawing/2014/main" id="{AE7ED9AD-105B-C14A-1457-ACBD02B04ADD}"/>
              </a:ext>
            </a:extLst>
          </p:cNvPr>
          <p:cNvSpPr txBox="1"/>
          <p:nvPr/>
        </p:nvSpPr>
        <p:spPr>
          <a:xfrm>
            <a:off x="609178" y="1745412"/>
            <a:ext cx="6092208" cy="3108543"/>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GB" sz="1400">
                <a:latin typeface="Arial"/>
                <a:cs typeface="Arial"/>
              </a:rPr>
              <a:t>When compared to England, London has a very different tenure profile. Renting is more prevalent, and outright ownership is less prevalent in London compared to England.</a:t>
            </a:r>
            <a:endParaRPr lang="en-GB" sz="1400" baseline="30000">
              <a:latin typeface="Arial"/>
              <a:cs typeface="Arial"/>
            </a:endParaRPr>
          </a:p>
          <a:p>
            <a:endParaRPr lang="en-GB" sz="14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400">
                <a:latin typeface="Arial"/>
                <a:cs typeface="Arial"/>
              </a:rPr>
              <a:t>Within London, SWL had the greatest proportion of property ownership with 56% owning or having shared ownership of a property. This compared to 43% in NEL and NCL.</a:t>
            </a:r>
            <a:endParaRPr lang="en-GB" sz="1400" baseline="30000">
              <a:latin typeface="Arial"/>
              <a:cs typeface="Arial"/>
            </a:endParaRPr>
          </a:p>
          <a:p>
            <a:endParaRPr lang="en-GB" sz="14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400">
                <a:latin typeface="Arial"/>
                <a:cs typeface="Arial"/>
              </a:rPr>
              <a:t>NWL has the greatest proportion of households renting privately or living rent free at 34%, compared to 25% in SEL.</a:t>
            </a:r>
            <a:endParaRPr lang="en-GB" sz="1400" baseline="30000">
              <a:latin typeface="Arial" panose="020B0604020202020204" pitchFamily="34" charset="0"/>
              <a:cs typeface="Arial" panose="020B0604020202020204" pitchFamily="34" charset="0"/>
            </a:endParaRPr>
          </a:p>
          <a:p>
            <a:endParaRPr lang="en-GB" sz="1400">
              <a:latin typeface="Arial"/>
              <a:cs typeface="Arial"/>
            </a:endParaRPr>
          </a:p>
          <a:p>
            <a:pPr marL="285750" indent="-285750">
              <a:buFont typeface="Arial" panose="020B0604020202020204" pitchFamily="34" charset="0"/>
              <a:buChar char="•"/>
            </a:pPr>
            <a:endParaRPr lang="en-GB" sz="1400">
              <a:latin typeface="Arial"/>
              <a:ea typeface="Calibri" panose="020F0502020204030204"/>
              <a:cs typeface="Arial"/>
            </a:endParaRPr>
          </a:p>
          <a:p>
            <a:pPr marL="285750" indent="-285750">
              <a:buFont typeface="Arial" panose="020B0604020202020204" pitchFamily="34" charset="0"/>
              <a:buChar char="•"/>
            </a:pPr>
            <a:endParaRPr lang="en-GB" sz="1400">
              <a:latin typeface="Arial"/>
              <a:ea typeface="Calibri" panose="020F0502020204030204"/>
              <a:cs typeface="Arial"/>
            </a:endParaRPr>
          </a:p>
          <a:p>
            <a:pPr marL="285750" indent="-285750">
              <a:buFont typeface="Arial" panose="020B0604020202020204" pitchFamily="34" charset="0"/>
              <a:buChar char="•"/>
            </a:pPr>
            <a:endParaRPr lang="en-GB" sz="140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78807E1F-50C7-8A36-653E-A7B3ACC61506}"/>
              </a:ext>
            </a:extLst>
          </p:cNvPr>
          <p:cNvSpPr txBox="1"/>
          <p:nvPr/>
        </p:nvSpPr>
        <p:spPr>
          <a:xfrm>
            <a:off x="7675185" y="5498049"/>
            <a:ext cx="4289601" cy="923330"/>
          </a:xfrm>
          <a:prstGeom prst="rect">
            <a:avLst/>
          </a:prstGeom>
          <a:noFill/>
        </p:spPr>
        <p:txBody>
          <a:bodyPr wrap="square" rtlCol="0">
            <a:spAutoFit/>
          </a:bodyPr>
          <a:lstStyle/>
          <a:p>
            <a:r>
              <a:rPr lang="en-GB" sz="900">
                <a:latin typeface="Arial" panose="020B0604020202020204" pitchFamily="34" charset="0"/>
                <a:cs typeface="Arial" panose="020B0604020202020204" pitchFamily="34" charset="0"/>
              </a:rPr>
              <a:t>Source: </a:t>
            </a:r>
            <a:r>
              <a:rPr lang="en-GB" sz="900">
                <a:latin typeface="Arial" panose="020B0604020202020204" pitchFamily="34" charset="0"/>
                <a:cs typeface="Arial" panose="020B0604020202020204" pitchFamily="34" charset="0"/>
                <a:hlinkClick r:id="rId2"/>
              </a:rPr>
              <a:t>Tenure, ONS Census 2021</a:t>
            </a:r>
            <a:r>
              <a:rPr lang="en-GB" sz="900">
                <a:latin typeface="Arial" panose="020B0604020202020204" pitchFamily="34" charset="0"/>
                <a:cs typeface="Arial" panose="020B0604020202020204" pitchFamily="34" charset="0"/>
              </a:rPr>
              <a:t>.</a:t>
            </a:r>
          </a:p>
          <a:p>
            <a:r>
              <a:rPr lang="en-GB" sz="900">
                <a:latin typeface="Arial" panose="020B0604020202020204" pitchFamily="34" charset="0"/>
                <a:cs typeface="Arial" panose="020B0604020202020204" pitchFamily="34" charset="0"/>
              </a:rPr>
              <a:t>Note: Categories in Fig 1 are combined as follows: Owned or shared ownership (Owns outright, Owns with a mortgage or loan, Shared ownership), Social rented (Rents from council or local authority, Other social rented) and Private rented or lives rent free (Private landlord or letting agency, Other private rented, Lives rent free).</a:t>
            </a:r>
          </a:p>
        </p:txBody>
      </p:sp>
      <p:graphicFrame>
        <p:nvGraphicFramePr>
          <p:cNvPr id="2" name="Table 1">
            <a:extLst>
              <a:ext uri="{FF2B5EF4-FFF2-40B4-BE49-F238E27FC236}">
                <a16:creationId xmlns:a16="http://schemas.microsoft.com/office/drawing/2014/main" id="{E2F9DBBB-9BB6-20BA-4A16-8A4AB5A3A7B5}"/>
              </a:ext>
            </a:extLst>
          </p:cNvPr>
          <p:cNvGraphicFramePr>
            <a:graphicFrameLocks noGrp="1"/>
          </p:cNvGraphicFramePr>
          <p:nvPr>
            <p:extLst>
              <p:ext uri="{D42A27DB-BD31-4B8C-83A1-F6EECF244321}">
                <p14:modId xmlns:p14="http://schemas.microsoft.com/office/powerpoint/2010/main" val="961260344"/>
              </p:ext>
            </p:extLst>
          </p:nvPr>
        </p:nvGraphicFramePr>
        <p:xfrm>
          <a:off x="227214" y="4505274"/>
          <a:ext cx="6981156" cy="2003244"/>
        </p:xfrm>
        <a:graphic>
          <a:graphicData uri="http://schemas.openxmlformats.org/drawingml/2006/table">
            <a:tbl>
              <a:tblPr>
                <a:tableStyleId>{5C22544A-7EE6-4342-B048-85BDC9FD1C3A}</a:tableStyleId>
              </a:tblPr>
              <a:tblGrid>
                <a:gridCol w="341746">
                  <a:extLst>
                    <a:ext uri="{9D8B030D-6E8A-4147-A177-3AD203B41FA5}">
                      <a16:colId xmlns:a16="http://schemas.microsoft.com/office/drawing/2014/main" val="1419352194"/>
                    </a:ext>
                  </a:extLst>
                </a:gridCol>
                <a:gridCol w="725962">
                  <a:extLst>
                    <a:ext uri="{9D8B030D-6E8A-4147-A177-3AD203B41FA5}">
                      <a16:colId xmlns:a16="http://schemas.microsoft.com/office/drawing/2014/main" val="1785648589"/>
                    </a:ext>
                  </a:extLst>
                </a:gridCol>
                <a:gridCol w="739181">
                  <a:extLst>
                    <a:ext uri="{9D8B030D-6E8A-4147-A177-3AD203B41FA5}">
                      <a16:colId xmlns:a16="http://schemas.microsoft.com/office/drawing/2014/main" val="4117597732"/>
                    </a:ext>
                  </a:extLst>
                </a:gridCol>
                <a:gridCol w="739181">
                  <a:extLst>
                    <a:ext uri="{9D8B030D-6E8A-4147-A177-3AD203B41FA5}">
                      <a16:colId xmlns:a16="http://schemas.microsoft.com/office/drawing/2014/main" val="2347439905"/>
                    </a:ext>
                  </a:extLst>
                </a:gridCol>
                <a:gridCol w="739181">
                  <a:extLst>
                    <a:ext uri="{9D8B030D-6E8A-4147-A177-3AD203B41FA5}">
                      <a16:colId xmlns:a16="http://schemas.microsoft.com/office/drawing/2014/main" val="4178827750"/>
                    </a:ext>
                  </a:extLst>
                </a:gridCol>
                <a:gridCol w="739181">
                  <a:extLst>
                    <a:ext uri="{9D8B030D-6E8A-4147-A177-3AD203B41FA5}">
                      <a16:colId xmlns:a16="http://schemas.microsoft.com/office/drawing/2014/main" val="3387683277"/>
                    </a:ext>
                  </a:extLst>
                </a:gridCol>
                <a:gridCol w="739181">
                  <a:extLst>
                    <a:ext uri="{9D8B030D-6E8A-4147-A177-3AD203B41FA5}">
                      <a16:colId xmlns:a16="http://schemas.microsoft.com/office/drawing/2014/main" val="2328026259"/>
                    </a:ext>
                  </a:extLst>
                </a:gridCol>
                <a:gridCol w="739181">
                  <a:extLst>
                    <a:ext uri="{9D8B030D-6E8A-4147-A177-3AD203B41FA5}">
                      <a16:colId xmlns:a16="http://schemas.microsoft.com/office/drawing/2014/main" val="880979489"/>
                    </a:ext>
                  </a:extLst>
                </a:gridCol>
                <a:gridCol w="739181">
                  <a:extLst>
                    <a:ext uri="{9D8B030D-6E8A-4147-A177-3AD203B41FA5}">
                      <a16:colId xmlns:a16="http://schemas.microsoft.com/office/drawing/2014/main" val="1895672801"/>
                    </a:ext>
                  </a:extLst>
                </a:gridCol>
                <a:gridCol w="739181">
                  <a:extLst>
                    <a:ext uri="{9D8B030D-6E8A-4147-A177-3AD203B41FA5}">
                      <a16:colId xmlns:a16="http://schemas.microsoft.com/office/drawing/2014/main" val="2141131858"/>
                    </a:ext>
                  </a:extLst>
                </a:gridCol>
              </a:tblGrid>
              <a:tr h="288744">
                <a:tc rowSpan="2">
                  <a:txBody>
                    <a:bodyPr/>
                    <a:lstStyle/>
                    <a:p>
                      <a:pPr algn="l" fontAlgn="b"/>
                      <a:r>
                        <a:rPr lang="en-GB" sz="1050" b="1" u="none" strike="noStrike">
                          <a:solidFill>
                            <a:schemeClr val="tx1"/>
                          </a:solidFill>
                          <a:effectLst/>
                          <a:latin typeface="Arial" panose="020B0604020202020204" pitchFamily="34" charset="0"/>
                          <a:cs typeface="Arial" panose="020B0604020202020204" pitchFamily="34" charset="0"/>
                        </a:rPr>
                        <a:t>ICS</a:t>
                      </a:r>
                      <a:endParaRPr lang="en-GB" sz="1050" b="1" i="0" u="none" strike="noStrike">
                        <a:solidFill>
                          <a:schemeClr val="tx1"/>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gridSpan="3">
                  <a:txBody>
                    <a:bodyPr/>
                    <a:lstStyle/>
                    <a:p>
                      <a:pPr algn="r" fontAlgn="b"/>
                      <a:r>
                        <a:rPr lang="en-GB" sz="1050" b="1" i="0" u="none" strike="noStrike">
                          <a:solidFill>
                            <a:schemeClr val="tx1"/>
                          </a:solidFill>
                          <a:effectLst/>
                          <a:latin typeface="Arial" panose="020B0604020202020204" pitchFamily="34" charset="0"/>
                          <a:cs typeface="Arial" panose="020B0604020202020204" pitchFamily="34" charset="0"/>
                        </a:rPr>
                        <a:t>Owned or shared ownership</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0BAEC"/>
                    </a:solidFill>
                  </a:tcPr>
                </a:tc>
                <a:tc hMerge="1">
                  <a:txBody>
                    <a:bodyPr/>
                    <a:lstStyle/>
                    <a:p>
                      <a:pPr algn="r" fontAlgn="b"/>
                      <a:endParaRPr lang="en-GB" sz="1050" b="1" i="0" u="none" strike="noStrike">
                        <a:solidFill>
                          <a:schemeClr val="tx1"/>
                        </a:solidFill>
                        <a:effectLst/>
                        <a:latin typeface="Arial" panose="020B0604020202020204" pitchFamily="34" charset="0"/>
                        <a:cs typeface="Arial" panose="020B0604020202020204" pitchFamily="34" charset="0"/>
                      </a:endParaRPr>
                    </a:p>
                  </a:txBody>
                  <a:tcPr marL="7620" marR="7620" marT="762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0BAEC"/>
                    </a:solidFill>
                  </a:tcPr>
                </a:tc>
                <a:tc hMerge="1">
                  <a:txBody>
                    <a:bodyPr/>
                    <a:lstStyle/>
                    <a:p>
                      <a:pPr algn="r" fontAlgn="b"/>
                      <a:endParaRPr lang="en-GB" sz="1050" b="1" i="0" u="none" strike="noStrike">
                        <a:solidFill>
                          <a:schemeClr val="tx1"/>
                        </a:solidFill>
                        <a:effectLst/>
                        <a:latin typeface="Arial" panose="020B0604020202020204" pitchFamily="34" charset="0"/>
                        <a:cs typeface="Arial" panose="020B0604020202020204" pitchFamily="34" charset="0"/>
                      </a:endParaRPr>
                    </a:p>
                  </a:txBody>
                  <a:tcPr marL="7620" marR="7620" marT="762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0BAEC"/>
                    </a:solidFill>
                  </a:tcPr>
                </a:tc>
                <a:tc gridSpan="2">
                  <a:txBody>
                    <a:bodyPr/>
                    <a:lstStyle/>
                    <a:p>
                      <a:pPr algn="r" fontAlgn="b"/>
                      <a:r>
                        <a:rPr lang="en-GB" sz="1050" b="1" i="0" u="none" strike="noStrike" kern="1200">
                          <a:solidFill>
                            <a:schemeClr val="tx1"/>
                          </a:solidFill>
                          <a:effectLst/>
                          <a:latin typeface="Arial" panose="020B0604020202020204" pitchFamily="34" charset="0"/>
                          <a:ea typeface="+mn-ea"/>
                          <a:cs typeface="Arial" panose="020B0604020202020204" pitchFamily="34" charset="0"/>
                        </a:rPr>
                        <a:t>Social rented</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43FA6"/>
                    </a:solidFill>
                  </a:tcPr>
                </a:tc>
                <a:tc hMerge="1">
                  <a:txBody>
                    <a:bodyPr/>
                    <a:lstStyle/>
                    <a:p>
                      <a:pPr algn="r" fontAlgn="b"/>
                      <a:endParaRPr lang="en-GB" sz="1050" b="1" i="0" u="none" strike="noStrike" kern="1200">
                        <a:solidFill>
                          <a:srgbClr val="000000"/>
                        </a:solidFill>
                        <a:effectLst/>
                        <a:latin typeface="Arial" panose="020B0604020202020204" pitchFamily="34" charset="0"/>
                        <a:ea typeface="+mn-ea"/>
                        <a:cs typeface="+mn-cs"/>
                      </a:endParaRPr>
                    </a:p>
                  </a:txBody>
                  <a:tcPr marL="7620" marR="7620" marT="762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43FA6"/>
                    </a:solidFill>
                  </a:tcPr>
                </a:tc>
                <a:tc gridSpan="3">
                  <a:txBody>
                    <a:bodyPr/>
                    <a:lstStyle/>
                    <a:p>
                      <a:pPr algn="r" fontAlgn="b"/>
                      <a:r>
                        <a:rPr lang="en-GB" sz="1050" b="1" i="0" u="none" strike="noStrike" kern="1200">
                          <a:solidFill>
                            <a:schemeClr val="tx1"/>
                          </a:solidFill>
                          <a:effectLst/>
                          <a:latin typeface="Arial" panose="020B0604020202020204" pitchFamily="34" charset="0"/>
                          <a:ea typeface="+mn-ea"/>
                          <a:cs typeface="Arial" panose="020B0604020202020204" pitchFamily="34" charset="0"/>
                        </a:rPr>
                        <a:t>Private rented or lives rent free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EA15D"/>
                    </a:solidFill>
                  </a:tcPr>
                </a:tc>
                <a:tc hMerge="1">
                  <a:txBody>
                    <a:bodyPr/>
                    <a:lstStyle/>
                    <a:p>
                      <a:pPr algn="r" fontAlgn="b"/>
                      <a:endParaRPr lang="en-GB" sz="1050" b="1" i="0" u="none" strike="noStrike" kern="1200">
                        <a:solidFill>
                          <a:schemeClr val="tx1"/>
                        </a:solidFill>
                        <a:effectLst/>
                        <a:latin typeface="Arial" panose="020B0604020202020204" pitchFamily="34" charset="0"/>
                        <a:ea typeface="+mn-ea"/>
                        <a:cs typeface="Arial" panose="020B0604020202020204" pitchFamily="34" charset="0"/>
                      </a:endParaRPr>
                    </a:p>
                  </a:txBody>
                  <a:tcPr marL="7620" marR="7620" marT="762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EA15D"/>
                    </a:solidFill>
                  </a:tcPr>
                </a:tc>
                <a:tc hMerge="1">
                  <a:txBody>
                    <a:bodyPr/>
                    <a:lstStyle/>
                    <a:p>
                      <a:pPr algn="r" fontAlgn="b"/>
                      <a:endParaRPr lang="en-GB" sz="1050" b="1" i="0" u="none" strike="noStrike" kern="1200">
                        <a:solidFill>
                          <a:schemeClr val="tx1"/>
                        </a:solidFill>
                        <a:effectLst/>
                        <a:latin typeface="Arial" panose="020B0604020202020204" pitchFamily="34" charset="0"/>
                        <a:ea typeface="+mn-ea"/>
                        <a:cs typeface="Arial" panose="020B0604020202020204" pitchFamily="34" charset="0"/>
                      </a:endParaRPr>
                    </a:p>
                  </a:txBody>
                  <a:tcPr marL="7620" marR="7620" marT="762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EA15D"/>
                    </a:solidFill>
                  </a:tcPr>
                </a:tc>
                <a:tc rowSpan="2">
                  <a:txBody>
                    <a:bodyPr/>
                    <a:lstStyle/>
                    <a:p>
                      <a:pPr algn="r" fontAlgn="b"/>
                      <a:r>
                        <a:rPr lang="en-GB" sz="1050" b="1" i="0" u="none" strike="noStrike">
                          <a:solidFill>
                            <a:schemeClr val="tx1"/>
                          </a:solidFill>
                          <a:effectLst/>
                          <a:latin typeface="Arial" panose="020B0604020202020204" pitchFamily="34" charset="0"/>
                          <a:cs typeface="Arial" panose="020B0604020202020204" pitchFamily="34" charset="0"/>
                        </a:rPr>
                        <a:t>Total</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684104600"/>
                  </a:ext>
                </a:extLst>
              </a:tr>
              <a:tr h="288744">
                <a:tc vMerge="1">
                  <a:txBody>
                    <a:bodyPr/>
                    <a:lstStyle/>
                    <a:p>
                      <a:pPr algn="l" fontAlgn="b"/>
                      <a:r>
                        <a:rPr lang="en-GB" sz="1050" b="1" u="none" strike="noStrike">
                          <a:solidFill>
                            <a:schemeClr val="tx1"/>
                          </a:solidFill>
                          <a:effectLst/>
                          <a:latin typeface="Arial" panose="020B0604020202020204" pitchFamily="34" charset="0"/>
                          <a:cs typeface="Arial" panose="020B0604020202020204" pitchFamily="34" charset="0"/>
                        </a:rPr>
                        <a:t>ICB</a:t>
                      </a:r>
                      <a:endParaRPr lang="en-GB" sz="1050" b="1" i="0" u="none" strike="noStrike">
                        <a:solidFill>
                          <a:schemeClr val="tx1"/>
                        </a:solidFill>
                        <a:effectLst/>
                        <a:latin typeface="Arial" panose="020B0604020202020204" pitchFamily="34" charset="0"/>
                        <a:cs typeface="Arial" panose="020B0604020202020204" pitchFamily="34" charset="0"/>
                      </a:endParaRPr>
                    </a:p>
                  </a:txBody>
                  <a:tcPr marL="7620" marR="7620" marT="762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r" fontAlgn="b"/>
                      <a:r>
                        <a:rPr lang="en-GB" sz="1050" b="1" i="0" u="none" strike="noStrike">
                          <a:solidFill>
                            <a:schemeClr val="tx1"/>
                          </a:solidFill>
                          <a:effectLst/>
                          <a:latin typeface="Arial" panose="020B0604020202020204" pitchFamily="34" charset="0"/>
                          <a:cs typeface="Arial" panose="020B0604020202020204" pitchFamily="34" charset="0"/>
                        </a:rPr>
                        <a:t>Owns outright</a:t>
                      </a:r>
                    </a:p>
                  </a:txBody>
                  <a:tcPr marL="7620" marR="7620" marT="7620" marB="0"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0BAEC"/>
                    </a:solidFill>
                  </a:tcPr>
                </a:tc>
                <a:tc>
                  <a:txBody>
                    <a:bodyPr/>
                    <a:lstStyle/>
                    <a:p>
                      <a:pPr algn="r" fontAlgn="b"/>
                      <a:r>
                        <a:rPr lang="en-GB" sz="1050" b="1" i="0" u="none" strike="noStrike">
                          <a:solidFill>
                            <a:schemeClr val="tx1"/>
                          </a:solidFill>
                          <a:effectLst/>
                          <a:latin typeface="Arial" panose="020B0604020202020204" pitchFamily="34" charset="0"/>
                          <a:cs typeface="Arial" panose="020B0604020202020204" pitchFamily="34" charset="0"/>
                        </a:rPr>
                        <a:t>Owns with a mortgage or loan</a:t>
                      </a:r>
                    </a:p>
                  </a:txBody>
                  <a:tcPr marL="7620" marR="7620" marT="762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0BAEC"/>
                    </a:solidFill>
                  </a:tcPr>
                </a:tc>
                <a:tc>
                  <a:txBody>
                    <a:bodyPr/>
                    <a:lstStyle/>
                    <a:p>
                      <a:pPr algn="r" fontAlgn="b"/>
                      <a:r>
                        <a:rPr lang="en-GB" sz="1050" b="1" i="0" u="none" strike="noStrike">
                          <a:solidFill>
                            <a:schemeClr val="tx1"/>
                          </a:solidFill>
                          <a:effectLst/>
                          <a:latin typeface="Arial" panose="020B0604020202020204" pitchFamily="34" charset="0"/>
                          <a:cs typeface="Arial" panose="020B0604020202020204" pitchFamily="34" charset="0"/>
                        </a:rPr>
                        <a:t>Shared ownership</a:t>
                      </a:r>
                    </a:p>
                  </a:txBody>
                  <a:tcPr marL="7620" marR="7620" marT="7620" marB="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0BAEC"/>
                    </a:solidFill>
                  </a:tcPr>
                </a:tc>
                <a:tc>
                  <a:txBody>
                    <a:bodyPr/>
                    <a:lstStyle/>
                    <a:p>
                      <a:pPr algn="r" fontAlgn="b"/>
                      <a:r>
                        <a:rPr lang="en-GB" sz="1050" b="1" i="0" u="none" strike="noStrike" kern="1200">
                          <a:solidFill>
                            <a:schemeClr val="tx1"/>
                          </a:solidFill>
                          <a:effectLst/>
                          <a:latin typeface="Arial" panose="020B0604020202020204" pitchFamily="34" charset="0"/>
                          <a:ea typeface="+mn-ea"/>
                          <a:cs typeface="Arial" panose="020B0604020202020204" pitchFamily="34" charset="0"/>
                        </a:rPr>
                        <a:t>Rents from council or local authority</a:t>
                      </a:r>
                    </a:p>
                  </a:txBody>
                  <a:tcPr marL="7620" marR="7620" marT="7620" marB="0"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43FA6"/>
                    </a:solidFill>
                  </a:tcPr>
                </a:tc>
                <a:tc>
                  <a:txBody>
                    <a:bodyPr/>
                    <a:lstStyle/>
                    <a:p>
                      <a:pPr algn="r" fontAlgn="b"/>
                      <a:r>
                        <a:rPr lang="en-GB" sz="1050" b="1" i="0" u="none" strike="noStrike" kern="1200">
                          <a:solidFill>
                            <a:srgbClr val="000000"/>
                          </a:solidFill>
                          <a:effectLst/>
                          <a:latin typeface="Arial" panose="020B0604020202020204" pitchFamily="34" charset="0"/>
                          <a:ea typeface="+mn-ea"/>
                          <a:cs typeface="+mn-cs"/>
                        </a:rPr>
                        <a:t>Other social rented</a:t>
                      </a:r>
                    </a:p>
                  </a:txBody>
                  <a:tcPr marL="7620" marR="7620" marT="7620" marB="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43FA6"/>
                    </a:solidFill>
                  </a:tcPr>
                </a:tc>
                <a:tc>
                  <a:txBody>
                    <a:bodyPr/>
                    <a:lstStyle/>
                    <a:p>
                      <a:pPr algn="r" fontAlgn="b"/>
                      <a:r>
                        <a:rPr lang="en-GB" sz="1050" b="1" i="0" u="none" strike="noStrike" kern="1200">
                          <a:solidFill>
                            <a:schemeClr val="tx1"/>
                          </a:solidFill>
                          <a:effectLst/>
                          <a:latin typeface="Arial" panose="020B0604020202020204" pitchFamily="34" charset="0"/>
                          <a:ea typeface="+mn-ea"/>
                          <a:cs typeface="Arial" panose="020B0604020202020204" pitchFamily="34" charset="0"/>
                        </a:rPr>
                        <a:t>Private landlord or letting agency</a:t>
                      </a:r>
                    </a:p>
                  </a:txBody>
                  <a:tcPr marL="7620" marR="7620" marT="7620" marB="0"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EA15D"/>
                    </a:solidFill>
                  </a:tcPr>
                </a:tc>
                <a:tc>
                  <a:txBody>
                    <a:bodyPr/>
                    <a:lstStyle/>
                    <a:p>
                      <a:pPr algn="r" fontAlgn="b"/>
                      <a:r>
                        <a:rPr lang="en-GB" sz="1050" b="1" i="0" u="none" strike="noStrike" kern="1200">
                          <a:solidFill>
                            <a:schemeClr val="tx1"/>
                          </a:solidFill>
                          <a:effectLst/>
                          <a:latin typeface="Arial" panose="020B0604020202020204" pitchFamily="34" charset="0"/>
                          <a:ea typeface="+mn-ea"/>
                          <a:cs typeface="Arial" panose="020B0604020202020204" pitchFamily="34" charset="0"/>
                        </a:rPr>
                        <a:t>Other private rented</a:t>
                      </a:r>
                    </a:p>
                  </a:txBody>
                  <a:tcPr marL="7620" marR="7620" marT="762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EA15D"/>
                    </a:solidFill>
                  </a:tcPr>
                </a:tc>
                <a:tc>
                  <a:txBody>
                    <a:bodyPr/>
                    <a:lstStyle/>
                    <a:p>
                      <a:pPr algn="r" fontAlgn="b"/>
                      <a:r>
                        <a:rPr lang="en-GB" sz="1050" b="1" i="0" u="none" strike="noStrike" kern="1200">
                          <a:solidFill>
                            <a:schemeClr val="tx1"/>
                          </a:solidFill>
                          <a:effectLst/>
                          <a:latin typeface="Arial" panose="020B0604020202020204" pitchFamily="34" charset="0"/>
                          <a:ea typeface="+mn-ea"/>
                          <a:cs typeface="Arial" panose="020B0604020202020204" pitchFamily="34" charset="0"/>
                        </a:rPr>
                        <a:t>Lives rent free</a:t>
                      </a:r>
                    </a:p>
                  </a:txBody>
                  <a:tcPr marL="7620" marR="7620" marT="7620" marB="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EA15D"/>
                    </a:solidFill>
                  </a:tcPr>
                </a:tc>
                <a:tc vMerge="1">
                  <a:txBody>
                    <a:bodyPr/>
                    <a:lstStyle/>
                    <a:p>
                      <a:pPr algn="r" fontAlgn="b"/>
                      <a:r>
                        <a:rPr lang="en-GB" sz="1050" b="1" i="0" u="none" strike="noStrike">
                          <a:solidFill>
                            <a:schemeClr val="tx1"/>
                          </a:solidFill>
                          <a:effectLst/>
                          <a:latin typeface="Arial" panose="020B0604020202020204" pitchFamily="34" charset="0"/>
                          <a:cs typeface="Arial" panose="020B0604020202020204" pitchFamily="34" charset="0"/>
                        </a:rPr>
                        <a:t>Total</a:t>
                      </a:r>
                    </a:p>
                  </a:txBody>
                  <a:tcPr marL="7620" marR="7620" marT="762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403366143"/>
                  </a:ext>
                </a:extLst>
              </a:tr>
              <a:tr h="155124">
                <a:tc>
                  <a:txBody>
                    <a:bodyPr/>
                    <a:lstStyle/>
                    <a:p>
                      <a:pPr algn="l" fontAlgn="b"/>
                      <a:r>
                        <a:rPr lang="en-GB" sz="1050" u="none" strike="noStrike">
                          <a:effectLst/>
                          <a:latin typeface="Arial" panose="020B0604020202020204" pitchFamily="34" charset="0"/>
                          <a:cs typeface="Arial" panose="020B0604020202020204" pitchFamily="34" charset="0"/>
                        </a:rPr>
                        <a:t>NCL</a:t>
                      </a:r>
                      <a:endParaRPr lang="en-GB" sz="105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050" b="0" i="0" u="none" strike="noStrike">
                          <a:solidFill>
                            <a:srgbClr val="000000"/>
                          </a:solidFill>
                          <a:effectLst/>
                          <a:latin typeface="Arial" panose="020B0604020202020204" pitchFamily="34" charset="0"/>
                        </a:rPr>
                        <a:t>114,895 </a:t>
                      </a:r>
                    </a:p>
                  </a:txBody>
                  <a:tcPr marL="7620" marR="7620" marT="7620"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050" b="0" i="0" u="none" strike="noStrike">
                          <a:solidFill>
                            <a:srgbClr val="000000"/>
                          </a:solidFill>
                          <a:effectLst/>
                          <a:latin typeface="Arial" panose="020B0604020202020204" pitchFamily="34" charset="0"/>
                        </a:rPr>
                        <a:t>119,222 </a:t>
                      </a:r>
                    </a:p>
                  </a:txBody>
                  <a:tcPr marL="7620" marR="7620" marT="7620" anchor="ctr">
                    <a:lnL w="12700" cmpd="sng">
                      <a:noFill/>
                    </a:lnL>
                    <a:lnR w="12700" cmpd="sng">
                      <a:noFill/>
                    </a:lnR>
                    <a:lnT w="12700" cap="flat" cmpd="sng" algn="ctr">
                      <a:solidFill>
                        <a:schemeClr val="tx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050" b="0" i="0" u="none" strike="noStrike">
                          <a:solidFill>
                            <a:srgbClr val="000000"/>
                          </a:solidFill>
                          <a:effectLst/>
                          <a:latin typeface="Arial" panose="020B0604020202020204" pitchFamily="34" charset="0"/>
                        </a:rPr>
                        <a:t>6,979 </a:t>
                      </a:r>
                    </a:p>
                  </a:txBody>
                  <a:tcPr marL="7620" marR="7620" marT="762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050" b="0" i="0" u="none" strike="noStrike">
                          <a:solidFill>
                            <a:srgbClr val="000000"/>
                          </a:solidFill>
                          <a:effectLst/>
                          <a:latin typeface="Arial" panose="020B0604020202020204" pitchFamily="34" charset="0"/>
                        </a:rPr>
                        <a:t>83,322 </a:t>
                      </a:r>
                    </a:p>
                  </a:txBody>
                  <a:tcPr marL="7620" marR="7620" marT="7620"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050" b="0" i="0" u="none" strike="noStrike">
                          <a:solidFill>
                            <a:srgbClr val="000000"/>
                          </a:solidFill>
                          <a:effectLst/>
                          <a:latin typeface="Arial" panose="020B0604020202020204" pitchFamily="34" charset="0"/>
                        </a:rPr>
                        <a:t>53,796 </a:t>
                      </a:r>
                    </a:p>
                  </a:txBody>
                  <a:tcPr marL="7620" marR="7620" marT="762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050" b="0" i="0" u="none" strike="noStrike">
                          <a:solidFill>
                            <a:srgbClr val="000000"/>
                          </a:solidFill>
                          <a:effectLst/>
                          <a:latin typeface="Arial" panose="020B0604020202020204" pitchFamily="34" charset="0"/>
                        </a:rPr>
                        <a:t>171,471 </a:t>
                      </a:r>
                    </a:p>
                  </a:txBody>
                  <a:tcPr marL="7620" marR="7620" marT="7620"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050" b="0" i="0" u="none" strike="noStrike">
                          <a:solidFill>
                            <a:srgbClr val="000000"/>
                          </a:solidFill>
                          <a:effectLst/>
                          <a:latin typeface="Arial" panose="020B0604020202020204" pitchFamily="34" charset="0"/>
                        </a:rPr>
                        <a:t>13,089 </a:t>
                      </a:r>
                    </a:p>
                  </a:txBody>
                  <a:tcPr marL="7620" marR="7620" marT="7620" anchor="ctr">
                    <a:lnL w="12700" cmpd="sng">
                      <a:noFill/>
                    </a:lnL>
                    <a:lnR w="12700" cmpd="sng">
                      <a:noFill/>
                    </a:lnR>
                    <a:lnT w="12700" cap="flat" cmpd="sng" algn="ctr">
                      <a:solidFill>
                        <a:schemeClr val="tx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050" b="0" i="0" u="none" strike="noStrike">
                          <a:solidFill>
                            <a:srgbClr val="000000"/>
                          </a:solidFill>
                          <a:effectLst/>
                          <a:latin typeface="Arial" panose="020B0604020202020204" pitchFamily="34" charset="0"/>
                        </a:rPr>
                        <a:t>1,411 </a:t>
                      </a:r>
                    </a:p>
                  </a:txBody>
                  <a:tcPr marL="7620" marR="7620" marT="762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050" b="0" i="0" u="none" strike="noStrike">
                          <a:solidFill>
                            <a:srgbClr val="000000"/>
                          </a:solidFill>
                          <a:effectLst/>
                          <a:latin typeface="Arial" panose="020B0604020202020204" pitchFamily="34" charset="0"/>
                        </a:rPr>
                        <a:t>564,185 </a:t>
                      </a:r>
                    </a:p>
                  </a:txBody>
                  <a:tcPr marL="7620" marR="7620" marT="76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7113925"/>
                  </a:ext>
                </a:extLst>
              </a:tr>
              <a:tr h="155124">
                <a:tc>
                  <a:txBody>
                    <a:bodyPr/>
                    <a:lstStyle/>
                    <a:p>
                      <a:pPr algn="l" fontAlgn="b"/>
                      <a:r>
                        <a:rPr lang="en-GB" sz="1050" u="none" strike="noStrike">
                          <a:effectLst/>
                          <a:latin typeface="Arial" panose="020B0604020202020204" pitchFamily="34" charset="0"/>
                          <a:cs typeface="Arial" panose="020B0604020202020204" pitchFamily="34" charset="0"/>
                        </a:rPr>
                        <a:t>NEL</a:t>
                      </a:r>
                      <a:endParaRPr lang="en-GB" sz="105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050" b="0" i="0" u="none" strike="noStrike">
                          <a:solidFill>
                            <a:srgbClr val="000000"/>
                          </a:solidFill>
                          <a:effectLst/>
                          <a:latin typeface="Arial" panose="020B0604020202020204" pitchFamily="34" charset="0"/>
                        </a:rPr>
                        <a:t> 130,317 </a:t>
                      </a:r>
                    </a:p>
                  </a:txBody>
                  <a:tcPr marL="7620" marR="7620" marT="7620" anchor="ctr">
                    <a:lnL w="12700" cap="flat" cmpd="sng" algn="ctr">
                      <a:solidFill>
                        <a:schemeClr val="tx1"/>
                      </a:solidFill>
                      <a:prstDash val="solid"/>
                      <a:round/>
                      <a:headEnd type="none" w="med" len="med"/>
                      <a:tailEnd type="none" w="med" len="med"/>
                    </a:lnL>
                    <a:lnR w="12700" cmpd="sng">
                      <a:noFill/>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050" b="0" i="0" u="none" strike="noStrike">
                          <a:solidFill>
                            <a:srgbClr val="000000"/>
                          </a:solidFill>
                          <a:effectLst/>
                          <a:latin typeface="Arial" panose="020B0604020202020204" pitchFamily="34" charset="0"/>
                        </a:rPr>
                        <a:t> 172,280 </a:t>
                      </a:r>
                    </a:p>
                  </a:txBody>
                  <a:tcPr marL="7620" marR="7620" marT="7620" anchor="ctr">
                    <a:lnL w="12700" cmpd="sng">
                      <a:noFill/>
                    </a:lnL>
                    <a:lnR w="12700" cmpd="sng">
                      <a:noFill/>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050" b="0" i="0" u="none" strike="noStrike">
                          <a:solidFill>
                            <a:srgbClr val="000000"/>
                          </a:solidFill>
                          <a:effectLst/>
                          <a:latin typeface="Arial" panose="020B0604020202020204" pitchFamily="34" charset="0"/>
                        </a:rPr>
                        <a:t> 13,491 </a:t>
                      </a:r>
                    </a:p>
                  </a:txBody>
                  <a:tcPr marL="7620" marR="7620" marT="7620" anchor="ctr">
                    <a:lnL w="12700" cmpd="sng">
                      <a:noFill/>
                    </a:lnL>
                    <a:lnR w="12700" cap="flat" cmpd="sng" algn="ctr">
                      <a:solidFill>
                        <a:schemeClr val="tx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050" b="0" i="0" u="none" strike="noStrike">
                          <a:solidFill>
                            <a:srgbClr val="000000"/>
                          </a:solidFill>
                          <a:effectLst/>
                          <a:latin typeface="Arial" panose="020B0604020202020204" pitchFamily="34" charset="0"/>
                        </a:rPr>
                        <a:t> 101,919 </a:t>
                      </a:r>
                    </a:p>
                  </a:txBody>
                  <a:tcPr marL="7620" marR="7620" marT="7620" anchor="ctr">
                    <a:lnL w="12700" cap="flat" cmpd="sng" algn="ctr">
                      <a:solidFill>
                        <a:schemeClr val="tx1"/>
                      </a:solidFill>
                      <a:prstDash val="solid"/>
                      <a:round/>
                      <a:headEnd type="none" w="med" len="med"/>
                      <a:tailEnd type="none" w="med" len="med"/>
                    </a:lnL>
                    <a:lnR w="12700" cmpd="sng">
                      <a:noFill/>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050" b="0" i="0" u="none" strike="noStrike">
                          <a:solidFill>
                            <a:srgbClr val="000000"/>
                          </a:solidFill>
                          <a:effectLst/>
                          <a:latin typeface="Arial" panose="020B0604020202020204" pitchFamily="34" charset="0"/>
                        </a:rPr>
                        <a:t> 88,269 </a:t>
                      </a:r>
                    </a:p>
                  </a:txBody>
                  <a:tcPr marL="7620" marR="7620" marT="7620" anchor="ctr">
                    <a:lnL w="12700" cmpd="sng">
                      <a:noFill/>
                    </a:lnL>
                    <a:lnR w="12700" cap="flat" cmpd="sng" algn="ctr">
                      <a:solidFill>
                        <a:schemeClr val="tx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050" b="0" i="0" u="none" strike="noStrike">
                          <a:solidFill>
                            <a:srgbClr val="000000"/>
                          </a:solidFill>
                          <a:effectLst/>
                          <a:latin typeface="Arial" panose="020B0604020202020204" pitchFamily="34" charset="0"/>
                        </a:rPr>
                        <a:t> 204,859 </a:t>
                      </a:r>
                    </a:p>
                  </a:txBody>
                  <a:tcPr marL="7620" marR="7620" marT="7620" anchor="ctr">
                    <a:lnL w="12700" cap="flat" cmpd="sng" algn="ctr">
                      <a:solidFill>
                        <a:schemeClr val="tx1"/>
                      </a:solidFill>
                      <a:prstDash val="solid"/>
                      <a:round/>
                      <a:headEnd type="none" w="med" len="med"/>
                      <a:tailEnd type="none" w="med" len="med"/>
                    </a:lnL>
                    <a:lnR w="12700" cmpd="sng">
                      <a:noFill/>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050" b="0" i="0" u="none" strike="noStrike">
                          <a:solidFill>
                            <a:srgbClr val="000000"/>
                          </a:solidFill>
                          <a:effectLst/>
                          <a:latin typeface="Arial" panose="020B0604020202020204" pitchFamily="34" charset="0"/>
                        </a:rPr>
                        <a:t> 16,218 </a:t>
                      </a:r>
                    </a:p>
                  </a:txBody>
                  <a:tcPr marL="7620" marR="7620" marT="7620" anchor="ctr">
                    <a:lnL w="12700" cmpd="sng">
                      <a:noFill/>
                    </a:lnL>
                    <a:lnR w="12700" cmpd="sng">
                      <a:noFill/>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050" b="0" i="0" u="none" strike="noStrike">
                          <a:solidFill>
                            <a:srgbClr val="000000"/>
                          </a:solidFill>
                          <a:effectLst/>
                          <a:latin typeface="Arial" panose="020B0604020202020204" pitchFamily="34" charset="0"/>
                        </a:rPr>
                        <a:t> 1,485 </a:t>
                      </a:r>
                    </a:p>
                  </a:txBody>
                  <a:tcPr marL="7620" marR="7620" marT="7620" anchor="ctr">
                    <a:lnL w="12700" cmpd="sng">
                      <a:noFill/>
                    </a:lnL>
                    <a:lnR w="12700" cap="flat" cmpd="sng" algn="ctr">
                      <a:solidFill>
                        <a:schemeClr val="tx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050" b="0" i="0" u="none" strike="noStrike">
                          <a:solidFill>
                            <a:srgbClr val="000000"/>
                          </a:solidFill>
                          <a:effectLst/>
                          <a:latin typeface="Arial" panose="020B0604020202020204" pitchFamily="34" charset="0"/>
                        </a:rPr>
                        <a:t> 728,838 </a:t>
                      </a:r>
                    </a:p>
                  </a:txBody>
                  <a:tcPr marL="7620" marR="7620" marT="76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71449464"/>
                  </a:ext>
                </a:extLst>
              </a:tr>
              <a:tr h="155124">
                <a:tc>
                  <a:txBody>
                    <a:bodyPr/>
                    <a:lstStyle/>
                    <a:p>
                      <a:pPr algn="l" fontAlgn="b"/>
                      <a:r>
                        <a:rPr lang="en-GB" sz="1050" b="0" i="0" u="none" strike="noStrike">
                          <a:solidFill>
                            <a:srgbClr val="000000"/>
                          </a:solidFill>
                          <a:effectLst/>
                          <a:latin typeface="Arial" panose="020B0604020202020204" pitchFamily="34" charset="0"/>
                          <a:cs typeface="Arial" panose="020B0604020202020204" pitchFamily="34" charset="0"/>
                        </a:rPr>
                        <a:t>NWL</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050" b="0" i="0" u="none" strike="noStrike">
                          <a:solidFill>
                            <a:srgbClr val="000000"/>
                          </a:solidFill>
                          <a:effectLst/>
                          <a:latin typeface="Arial" panose="020B0604020202020204" pitchFamily="34" charset="0"/>
                        </a:rPr>
                        <a:t> 172,907 </a:t>
                      </a:r>
                    </a:p>
                  </a:txBody>
                  <a:tcPr marL="7620" marR="7620" marT="7620" anchor="ctr">
                    <a:lnL w="12700" cap="flat" cmpd="sng" algn="ctr">
                      <a:solidFill>
                        <a:schemeClr val="tx1"/>
                      </a:solidFill>
                      <a:prstDash val="solid"/>
                      <a:round/>
                      <a:headEnd type="none" w="med" len="med"/>
                      <a:tailEnd type="none" w="med" len="med"/>
                    </a:lnL>
                    <a:lnR w="12700" cmpd="sng">
                      <a:noFill/>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050" b="0" i="0" u="none" strike="noStrike">
                          <a:solidFill>
                            <a:srgbClr val="000000"/>
                          </a:solidFill>
                          <a:effectLst/>
                          <a:latin typeface="Arial" panose="020B0604020202020204" pitchFamily="34" charset="0"/>
                        </a:rPr>
                        <a:t> 169,308 </a:t>
                      </a:r>
                    </a:p>
                  </a:txBody>
                  <a:tcPr marL="7620" marR="7620" marT="7620" anchor="ctr">
                    <a:lnL w="12700" cmpd="sng">
                      <a:noFill/>
                    </a:lnL>
                    <a:lnR w="12700" cmpd="sng">
                      <a:noFill/>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050" b="0" i="0" u="none" strike="noStrike">
                          <a:solidFill>
                            <a:srgbClr val="000000"/>
                          </a:solidFill>
                          <a:effectLst/>
                          <a:latin typeface="Arial" panose="020B0604020202020204" pitchFamily="34" charset="0"/>
                        </a:rPr>
                        <a:t> 12,088 </a:t>
                      </a:r>
                    </a:p>
                  </a:txBody>
                  <a:tcPr marL="7620" marR="7620" marT="7620" anchor="ctr">
                    <a:lnL w="12700" cmpd="sng">
                      <a:noFill/>
                    </a:lnL>
                    <a:lnR w="12700" cap="flat" cmpd="sng" algn="ctr">
                      <a:solidFill>
                        <a:schemeClr val="tx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050" b="0" i="0" u="none" strike="noStrike">
                          <a:solidFill>
                            <a:srgbClr val="000000"/>
                          </a:solidFill>
                          <a:effectLst/>
                          <a:latin typeface="Arial" panose="020B0604020202020204" pitchFamily="34" charset="0"/>
                        </a:rPr>
                        <a:t> 81,589 </a:t>
                      </a:r>
                    </a:p>
                  </a:txBody>
                  <a:tcPr marL="7620" marR="7620" marT="7620" anchor="ctr">
                    <a:lnL w="12700" cap="flat" cmpd="sng" algn="ctr">
                      <a:solidFill>
                        <a:schemeClr val="tx1"/>
                      </a:solidFill>
                      <a:prstDash val="solid"/>
                      <a:round/>
                      <a:headEnd type="none" w="med" len="med"/>
                      <a:tailEnd type="none" w="med" len="med"/>
                    </a:lnL>
                    <a:lnR w="12700" cmpd="sng">
                      <a:noFill/>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050" b="0" i="0" u="none" strike="noStrike">
                          <a:solidFill>
                            <a:srgbClr val="000000"/>
                          </a:solidFill>
                          <a:effectLst/>
                          <a:latin typeface="Arial" panose="020B0604020202020204" pitchFamily="34" charset="0"/>
                        </a:rPr>
                        <a:t> 87,669 </a:t>
                      </a:r>
                    </a:p>
                  </a:txBody>
                  <a:tcPr marL="7620" marR="7620" marT="7620" anchor="ctr">
                    <a:lnL w="12700" cmpd="sng">
                      <a:noFill/>
                    </a:lnL>
                    <a:lnR w="12700" cap="flat" cmpd="sng" algn="ctr">
                      <a:solidFill>
                        <a:schemeClr val="tx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050" b="0" i="0" u="none" strike="noStrike">
                          <a:solidFill>
                            <a:srgbClr val="000000"/>
                          </a:solidFill>
                          <a:effectLst/>
                          <a:latin typeface="Arial" panose="020B0604020202020204" pitchFamily="34" charset="0"/>
                        </a:rPr>
                        <a:t> 249,093 </a:t>
                      </a:r>
                    </a:p>
                  </a:txBody>
                  <a:tcPr marL="7620" marR="7620" marT="7620" anchor="ctr">
                    <a:lnL w="12700" cap="flat" cmpd="sng" algn="ctr">
                      <a:solidFill>
                        <a:schemeClr val="tx1"/>
                      </a:solidFill>
                      <a:prstDash val="solid"/>
                      <a:round/>
                      <a:headEnd type="none" w="med" len="med"/>
                      <a:tailEnd type="none" w="med" len="med"/>
                    </a:lnL>
                    <a:lnR w="12700" cmpd="sng">
                      <a:noFill/>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050" b="0" i="0" u="none" strike="noStrike">
                          <a:solidFill>
                            <a:srgbClr val="000000"/>
                          </a:solidFill>
                          <a:effectLst/>
                          <a:latin typeface="Arial" panose="020B0604020202020204" pitchFamily="34" charset="0"/>
                        </a:rPr>
                        <a:t> 22,765 </a:t>
                      </a:r>
                    </a:p>
                  </a:txBody>
                  <a:tcPr marL="7620" marR="7620" marT="7620" anchor="ctr">
                    <a:lnL w="12700" cmpd="sng">
                      <a:noFill/>
                    </a:lnL>
                    <a:lnR w="12700" cmpd="sng">
                      <a:noFill/>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050" b="0" i="0" u="none" strike="noStrike">
                          <a:solidFill>
                            <a:srgbClr val="000000"/>
                          </a:solidFill>
                          <a:effectLst/>
                          <a:latin typeface="Arial" panose="020B0604020202020204" pitchFamily="34" charset="0"/>
                        </a:rPr>
                        <a:t> 1,625 </a:t>
                      </a:r>
                    </a:p>
                  </a:txBody>
                  <a:tcPr marL="7620" marR="7620" marT="7620" anchor="ctr">
                    <a:lnL w="12700" cmpd="sng">
                      <a:noFill/>
                    </a:lnL>
                    <a:lnR w="12700" cap="flat" cmpd="sng" algn="ctr">
                      <a:solidFill>
                        <a:schemeClr val="tx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050" b="0" i="0" u="none" strike="noStrike">
                          <a:solidFill>
                            <a:srgbClr val="000000"/>
                          </a:solidFill>
                          <a:effectLst/>
                          <a:latin typeface="Arial" panose="020B0604020202020204" pitchFamily="34" charset="0"/>
                        </a:rPr>
                        <a:t> 797,044 </a:t>
                      </a:r>
                    </a:p>
                  </a:txBody>
                  <a:tcPr marL="7620" marR="7620" marT="76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48778637"/>
                  </a:ext>
                </a:extLst>
              </a:tr>
              <a:tr h="155124">
                <a:tc>
                  <a:txBody>
                    <a:bodyPr/>
                    <a:lstStyle/>
                    <a:p>
                      <a:pPr algn="l" fontAlgn="b"/>
                      <a:r>
                        <a:rPr lang="en-GB" sz="1050" b="0" i="0" u="none" strike="noStrike">
                          <a:solidFill>
                            <a:srgbClr val="000000"/>
                          </a:solidFill>
                          <a:effectLst/>
                          <a:latin typeface="Arial" panose="020B0604020202020204" pitchFamily="34" charset="0"/>
                          <a:cs typeface="Arial" panose="020B0604020202020204" pitchFamily="34" charset="0"/>
                        </a:rPr>
                        <a:t>SEL</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050" b="0" i="0" u="none" strike="noStrike">
                          <a:solidFill>
                            <a:srgbClr val="000000"/>
                          </a:solidFill>
                          <a:effectLst/>
                          <a:latin typeface="Arial" panose="020B0604020202020204" pitchFamily="34" charset="0"/>
                        </a:rPr>
                        <a:t> 143,389 </a:t>
                      </a:r>
                    </a:p>
                  </a:txBody>
                  <a:tcPr marL="7620" marR="7620" marT="7620" anchor="ctr">
                    <a:lnL w="12700" cap="flat" cmpd="sng" algn="ctr">
                      <a:solidFill>
                        <a:schemeClr val="tx1"/>
                      </a:solidFill>
                      <a:prstDash val="solid"/>
                      <a:round/>
                      <a:headEnd type="none" w="med" len="med"/>
                      <a:tailEnd type="none" w="med" len="med"/>
                    </a:lnL>
                    <a:lnR w="12700" cmpd="sng">
                      <a:noFill/>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050" b="0" i="0" u="none" strike="noStrike">
                          <a:solidFill>
                            <a:srgbClr val="000000"/>
                          </a:solidFill>
                          <a:effectLst/>
                          <a:latin typeface="Arial" panose="020B0604020202020204" pitchFamily="34" charset="0"/>
                        </a:rPr>
                        <a:t> 195,431 </a:t>
                      </a:r>
                    </a:p>
                  </a:txBody>
                  <a:tcPr marL="7620" marR="7620" marT="7620" anchor="ctr">
                    <a:lnL w="12700" cmpd="sng">
                      <a:noFill/>
                    </a:lnL>
                    <a:lnR w="12700" cmpd="sng">
                      <a:noFill/>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050" b="0" i="0" u="none" strike="noStrike">
                          <a:solidFill>
                            <a:srgbClr val="000000"/>
                          </a:solidFill>
                          <a:effectLst/>
                          <a:latin typeface="Arial" panose="020B0604020202020204" pitchFamily="34" charset="0"/>
                        </a:rPr>
                        <a:t> 12,467 </a:t>
                      </a:r>
                    </a:p>
                  </a:txBody>
                  <a:tcPr marL="7620" marR="7620" marT="7620" anchor="ctr">
                    <a:lnL w="12700" cmpd="sng">
                      <a:noFill/>
                    </a:lnL>
                    <a:lnR w="12700" cap="flat" cmpd="sng" algn="ctr">
                      <a:solidFill>
                        <a:schemeClr val="tx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050" b="0" i="0" u="none" strike="noStrike">
                          <a:solidFill>
                            <a:srgbClr val="000000"/>
                          </a:solidFill>
                          <a:effectLst/>
                          <a:latin typeface="Arial" panose="020B0604020202020204" pitchFamily="34" charset="0"/>
                        </a:rPr>
                        <a:t> 101,442 </a:t>
                      </a:r>
                    </a:p>
                  </a:txBody>
                  <a:tcPr marL="7620" marR="7620" marT="7620" anchor="ctr">
                    <a:lnL w="12700" cap="flat" cmpd="sng" algn="ctr">
                      <a:solidFill>
                        <a:schemeClr val="tx1"/>
                      </a:solidFill>
                      <a:prstDash val="solid"/>
                      <a:round/>
                      <a:headEnd type="none" w="med" len="med"/>
                      <a:tailEnd type="none" w="med" len="med"/>
                    </a:lnL>
                    <a:lnR w="12700" cmpd="sng">
                      <a:noFill/>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050" b="0" i="0" u="none" strike="noStrike">
                          <a:solidFill>
                            <a:srgbClr val="000000"/>
                          </a:solidFill>
                          <a:effectLst/>
                          <a:latin typeface="Arial" panose="020B0604020202020204" pitchFamily="34" charset="0"/>
                        </a:rPr>
                        <a:t> 98,775 </a:t>
                      </a:r>
                    </a:p>
                  </a:txBody>
                  <a:tcPr marL="7620" marR="7620" marT="7620" anchor="ctr">
                    <a:lnL w="12700" cmpd="sng">
                      <a:noFill/>
                    </a:lnL>
                    <a:lnR w="12700" cap="flat" cmpd="sng" algn="ctr">
                      <a:solidFill>
                        <a:schemeClr val="tx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050" b="0" i="0" u="none" strike="noStrike">
                          <a:solidFill>
                            <a:srgbClr val="000000"/>
                          </a:solidFill>
                          <a:effectLst/>
                          <a:latin typeface="Arial" panose="020B0604020202020204" pitchFamily="34" charset="0"/>
                        </a:rPr>
                        <a:t> 165,877 </a:t>
                      </a:r>
                    </a:p>
                  </a:txBody>
                  <a:tcPr marL="7620" marR="7620" marT="7620" anchor="ctr">
                    <a:lnL w="12700" cap="flat" cmpd="sng" algn="ctr">
                      <a:solidFill>
                        <a:schemeClr val="tx1"/>
                      </a:solidFill>
                      <a:prstDash val="solid"/>
                      <a:round/>
                      <a:headEnd type="none" w="med" len="med"/>
                      <a:tailEnd type="none" w="med" len="med"/>
                    </a:lnL>
                    <a:lnR w="12700" cmpd="sng">
                      <a:noFill/>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050" b="0" i="0" u="none" strike="noStrike">
                          <a:solidFill>
                            <a:srgbClr val="000000"/>
                          </a:solidFill>
                          <a:effectLst/>
                          <a:latin typeface="Arial" panose="020B0604020202020204" pitchFamily="34" charset="0"/>
                        </a:rPr>
                        <a:t> 14,574 </a:t>
                      </a:r>
                    </a:p>
                  </a:txBody>
                  <a:tcPr marL="7620" marR="7620" marT="7620" anchor="ctr">
                    <a:lnL w="12700" cmpd="sng">
                      <a:noFill/>
                    </a:lnL>
                    <a:lnR w="12700" cmpd="sng">
                      <a:noFill/>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050" b="0" i="0" u="none" strike="noStrike">
                          <a:solidFill>
                            <a:srgbClr val="000000"/>
                          </a:solidFill>
                          <a:effectLst/>
                          <a:latin typeface="Arial" panose="020B0604020202020204" pitchFamily="34" charset="0"/>
                        </a:rPr>
                        <a:t> 1,125 </a:t>
                      </a:r>
                    </a:p>
                  </a:txBody>
                  <a:tcPr marL="7620" marR="7620" marT="7620" anchor="ctr">
                    <a:lnL w="12700" cmpd="sng">
                      <a:noFill/>
                    </a:lnL>
                    <a:lnR w="12700" cap="flat" cmpd="sng" algn="ctr">
                      <a:solidFill>
                        <a:schemeClr val="tx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050" b="0" i="0" u="none" strike="noStrike">
                          <a:solidFill>
                            <a:srgbClr val="000000"/>
                          </a:solidFill>
                          <a:effectLst/>
                          <a:latin typeface="Arial" panose="020B0604020202020204" pitchFamily="34" charset="0"/>
                        </a:rPr>
                        <a:t> 733,080 </a:t>
                      </a:r>
                    </a:p>
                  </a:txBody>
                  <a:tcPr marL="7620" marR="7620" marT="76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67321913"/>
                  </a:ext>
                </a:extLst>
              </a:tr>
              <a:tr h="155124">
                <a:tc>
                  <a:txBody>
                    <a:bodyPr/>
                    <a:lstStyle/>
                    <a:p>
                      <a:pPr algn="l" fontAlgn="b"/>
                      <a:r>
                        <a:rPr lang="en-GB" sz="1050" b="0" i="0" u="none" strike="noStrike">
                          <a:solidFill>
                            <a:srgbClr val="000000"/>
                          </a:solidFill>
                          <a:effectLst/>
                          <a:latin typeface="Arial" panose="020B0604020202020204" pitchFamily="34" charset="0"/>
                          <a:cs typeface="Arial" panose="020B0604020202020204" pitchFamily="34" charset="0"/>
                        </a:rPr>
                        <a:t>SWL</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050" b="0" i="0" u="none" strike="noStrike">
                          <a:solidFill>
                            <a:srgbClr val="000000"/>
                          </a:solidFill>
                          <a:effectLst/>
                          <a:latin typeface="Arial" panose="020B0604020202020204" pitchFamily="34" charset="0"/>
                        </a:rPr>
                        <a:t> 148,551 </a:t>
                      </a:r>
                    </a:p>
                  </a:txBody>
                  <a:tcPr marL="7620" marR="7620" marT="7620" anchor="ctr">
                    <a:lnL w="12700" cap="flat" cmpd="sng" algn="ctr">
                      <a:solidFill>
                        <a:schemeClr val="tx1"/>
                      </a:solidFill>
                      <a:prstDash val="solid"/>
                      <a:round/>
                      <a:headEnd type="none" w="med" len="med"/>
                      <a:tailEnd type="none" w="med" len="med"/>
                    </a:lnL>
                    <a:lnR w="12700" cmpd="sng">
                      <a:noFill/>
                    </a:lnR>
                    <a:lnT w="952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050" b="0" i="0" u="none" strike="noStrike">
                          <a:solidFill>
                            <a:srgbClr val="000000"/>
                          </a:solidFill>
                          <a:effectLst/>
                          <a:latin typeface="Arial" panose="020B0604020202020204" pitchFamily="34" charset="0"/>
                        </a:rPr>
                        <a:t> 182,254 </a:t>
                      </a:r>
                    </a:p>
                  </a:txBody>
                  <a:tcPr marL="7620" marR="7620" marT="7620" anchor="ctr">
                    <a:lnL w="12700" cmpd="sng">
                      <a:noFill/>
                    </a:lnL>
                    <a:lnR w="12700" cmpd="sng">
                      <a:noFill/>
                    </a:lnR>
                    <a:lnT w="952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050" b="0" i="0" u="none" strike="noStrike">
                          <a:solidFill>
                            <a:srgbClr val="000000"/>
                          </a:solidFill>
                          <a:effectLst/>
                          <a:latin typeface="Arial" panose="020B0604020202020204" pitchFamily="34" charset="0"/>
                        </a:rPr>
                        <a:t> 7,470 </a:t>
                      </a:r>
                    </a:p>
                  </a:txBody>
                  <a:tcPr marL="7620" marR="7620" marT="7620" anchor="ctr">
                    <a:lnL w="12700" cmpd="sng">
                      <a:noFill/>
                    </a:lnL>
                    <a:lnR w="12700" cap="flat" cmpd="sng" algn="ctr">
                      <a:solidFill>
                        <a:schemeClr val="tx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050" b="0" i="0" u="none" strike="noStrike">
                          <a:solidFill>
                            <a:srgbClr val="000000"/>
                          </a:solidFill>
                          <a:effectLst/>
                          <a:latin typeface="Arial" panose="020B0604020202020204" pitchFamily="34" charset="0"/>
                        </a:rPr>
                        <a:t> 45,639 </a:t>
                      </a:r>
                    </a:p>
                  </a:txBody>
                  <a:tcPr marL="7620" marR="7620" marT="7620" anchor="ctr">
                    <a:lnL w="12700" cap="flat" cmpd="sng" algn="ctr">
                      <a:solidFill>
                        <a:schemeClr val="tx1"/>
                      </a:solidFill>
                      <a:prstDash val="solid"/>
                      <a:round/>
                      <a:headEnd type="none" w="med" len="med"/>
                      <a:tailEnd type="none" w="med" len="med"/>
                    </a:lnL>
                    <a:lnR w="12700" cmpd="sng">
                      <a:noFill/>
                    </a:lnR>
                    <a:lnT w="952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050" b="0" i="0" u="none" strike="noStrike">
                          <a:solidFill>
                            <a:srgbClr val="000000"/>
                          </a:solidFill>
                          <a:effectLst/>
                          <a:latin typeface="Arial" panose="020B0604020202020204" pitchFamily="34" charset="0"/>
                        </a:rPr>
                        <a:t> 48,538 </a:t>
                      </a:r>
                    </a:p>
                  </a:txBody>
                  <a:tcPr marL="7620" marR="7620" marT="7620" anchor="ctr">
                    <a:lnL w="12700" cmpd="sng">
                      <a:noFill/>
                    </a:lnL>
                    <a:lnR w="12700" cap="flat" cmpd="sng" algn="ctr">
                      <a:solidFill>
                        <a:schemeClr val="tx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050" b="0" i="0" u="none" strike="noStrike">
                          <a:solidFill>
                            <a:srgbClr val="000000"/>
                          </a:solidFill>
                          <a:effectLst/>
                          <a:latin typeface="Arial" panose="020B0604020202020204" pitchFamily="34" charset="0"/>
                        </a:rPr>
                        <a:t> 155,077 </a:t>
                      </a:r>
                    </a:p>
                  </a:txBody>
                  <a:tcPr marL="7620" marR="7620" marT="7620" anchor="ctr">
                    <a:lnL w="12700" cap="flat" cmpd="sng" algn="ctr">
                      <a:solidFill>
                        <a:schemeClr val="tx1"/>
                      </a:solidFill>
                      <a:prstDash val="solid"/>
                      <a:round/>
                      <a:headEnd type="none" w="med" len="med"/>
                      <a:tailEnd type="none" w="med" len="med"/>
                    </a:lnL>
                    <a:lnR w="12700" cmpd="sng">
                      <a:noFill/>
                    </a:lnR>
                    <a:lnT w="952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050" b="0" i="0" u="none" strike="noStrike">
                          <a:solidFill>
                            <a:srgbClr val="000000"/>
                          </a:solidFill>
                          <a:effectLst/>
                          <a:latin typeface="Arial" panose="020B0604020202020204" pitchFamily="34" charset="0"/>
                        </a:rPr>
                        <a:t> 12,506 </a:t>
                      </a:r>
                    </a:p>
                  </a:txBody>
                  <a:tcPr marL="7620" marR="7620" marT="7620" anchor="ctr">
                    <a:lnL w="12700" cmpd="sng">
                      <a:noFill/>
                    </a:lnL>
                    <a:lnR w="12700" cmpd="sng">
                      <a:noFill/>
                    </a:lnR>
                    <a:lnT w="952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050" b="0" i="0" u="none" strike="noStrike">
                          <a:solidFill>
                            <a:srgbClr val="000000"/>
                          </a:solidFill>
                          <a:effectLst/>
                          <a:latin typeface="Arial" panose="020B0604020202020204" pitchFamily="34" charset="0"/>
                        </a:rPr>
                        <a:t> 707 </a:t>
                      </a:r>
                    </a:p>
                  </a:txBody>
                  <a:tcPr marL="7620" marR="7620" marT="7620" anchor="ctr">
                    <a:lnL w="12700" cmpd="sng">
                      <a:noFill/>
                    </a:lnL>
                    <a:lnR w="12700" cap="flat" cmpd="sng" algn="ctr">
                      <a:solidFill>
                        <a:schemeClr val="tx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050" b="0" i="0" u="none" strike="noStrike">
                          <a:solidFill>
                            <a:srgbClr val="000000"/>
                          </a:solidFill>
                          <a:effectLst/>
                          <a:latin typeface="Arial" panose="020B0604020202020204" pitchFamily="34" charset="0"/>
                        </a:rPr>
                        <a:t> 600,742 </a:t>
                      </a:r>
                    </a:p>
                  </a:txBody>
                  <a:tcPr marL="7620" marR="7620" marT="76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31718966"/>
                  </a:ext>
                </a:extLst>
              </a:tr>
            </a:tbl>
          </a:graphicData>
        </a:graphic>
      </p:graphicFrame>
      <p:sp>
        <p:nvSpPr>
          <p:cNvPr id="5" name="TextBox 4">
            <a:extLst>
              <a:ext uri="{FF2B5EF4-FFF2-40B4-BE49-F238E27FC236}">
                <a16:creationId xmlns:a16="http://schemas.microsoft.com/office/drawing/2014/main" id="{682A7771-AF3F-03B4-29AC-C307D50439BE}"/>
              </a:ext>
            </a:extLst>
          </p:cNvPr>
          <p:cNvSpPr txBox="1"/>
          <p:nvPr/>
        </p:nvSpPr>
        <p:spPr>
          <a:xfrm>
            <a:off x="227214" y="4129940"/>
            <a:ext cx="4951484" cy="307777"/>
          </a:xfrm>
          <a:prstGeom prst="rect">
            <a:avLst/>
          </a:prstGeom>
          <a:noFill/>
        </p:spPr>
        <p:txBody>
          <a:bodyPr wrap="none" rtlCol="0">
            <a:spAutoFit/>
          </a:bodyPr>
          <a:lstStyle/>
          <a:p>
            <a:r>
              <a:rPr lang="en-GB" sz="1400" b="1">
                <a:latin typeface="Arial" panose="020B0604020202020204" pitchFamily="34" charset="0"/>
                <a:cs typeface="Arial" panose="020B0604020202020204" pitchFamily="34" charset="0"/>
              </a:rPr>
              <a:t>Table 1. Number of households by detailed tenure, 2021</a:t>
            </a:r>
          </a:p>
        </p:txBody>
      </p:sp>
      <p:sp>
        <p:nvSpPr>
          <p:cNvPr id="9" name="TextBox 8">
            <a:extLst>
              <a:ext uri="{FF2B5EF4-FFF2-40B4-BE49-F238E27FC236}">
                <a16:creationId xmlns:a16="http://schemas.microsoft.com/office/drawing/2014/main" id="{FFA6CF64-9FDC-906F-1ED4-0739AF9D8457}"/>
              </a:ext>
            </a:extLst>
          </p:cNvPr>
          <p:cNvSpPr txBox="1"/>
          <p:nvPr/>
        </p:nvSpPr>
        <p:spPr>
          <a:xfrm>
            <a:off x="7640456" y="1263165"/>
            <a:ext cx="4048730" cy="523220"/>
          </a:xfrm>
          <a:prstGeom prst="rect">
            <a:avLst/>
          </a:prstGeom>
          <a:noFill/>
        </p:spPr>
        <p:txBody>
          <a:bodyPr wrap="square" rtlCol="0">
            <a:spAutoFit/>
          </a:bodyPr>
          <a:lstStyle/>
          <a:p>
            <a:r>
              <a:rPr lang="en-GB" sz="1400" b="1">
                <a:latin typeface="Arial" panose="020B0604020202020204" pitchFamily="34" charset="0"/>
                <a:cs typeface="Arial" panose="020B0604020202020204" pitchFamily="34" charset="0"/>
              </a:rPr>
              <a:t>Fig 1. Proportion of households by grouped tenure, 2021</a:t>
            </a:r>
          </a:p>
        </p:txBody>
      </p:sp>
      <p:grpSp>
        <p:nvGrpSpPr>
          <p:cNvPr id="3" name="Group 2">
            <a:extLst>
              <a:ext uri="{FF2B5EF4-FFF2-40B4-BE49-F238E27FC236}">
                <a16:creationId xmlns:a16="http://schemas.microsoft.com/office/drawing/2014/main" id="{69C57C31-3B7F-681B-2296-D6C8ACCEA805}"/>
              </a:ext>
            </a:extLst>
          </p:cNvPr>
          <p:cNvGrpSpPr/>
          <p:nvPr/>
        </p:nvGrpSpPr>
        <p:grpSpPr>
          <a:xfrm>
            <a:off x="8700601" y="37380"/>
            <a:ext cx="3566894" cy="433434"/>
            <a:chOff x="8497997" y="254977"/>
            <a:chExt cx="3566894" cy="433434"/>
          </a:xfrm>
        </p:grpSpPr>
        <p:sp>
          <p:nvSpPr>
            <p:cNvPr id="6" name="Rectangle: Rounded Corners 5">
              <a:extLst>
                <a:ext uri="{FF2B5EF4-FFF2-40B4-BE49-F238E27FC236}">
                  <a16:creationId xmlns:a16="http://schemas.microsoft.com/office/drawing/2014/main" id="{7CBC3E1D-4527-A6CE-D2FE-0364A02052DF}"/>
                </a:ext>
              </a:extLst>
            </p:cNvPr>
            <p:cNvSpPr/>
            <p:nvPr/>
          </p:nvSpPr>
          <p:spPr>
            <a:xfrm>
              <a:off x="8497997" y="254977"/>
              <a:ext cx="3451036" cy="422032"/>
            </a:xfrm>
            <a:prstGeom prst="roundRect">
              <a:avLst/>
            </a:prstGeom>
            <a:solidFill>
              <a:srgbClr val="FFF2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45058110-AD93-350D-03A3-AD13408C8224}"/>
                </a:ext>
              </a:extLst>
            </p:cNvPr>
            <p:cNvSpPr txBox="1"/>
            <p:nvPr/>
          </p:nvSpPr>
          <p:spPr>
            <a:xfrm>
              <a:off x="8730889" y="257524"/>
              <a:ext cx="3334002" cy="430887"/>
            </a:xfrm>
            <a:prstGeom prst="rect">
              <a:avLst/>
            </a:prstGeom>
            <a:noFill/>
          </p:spPr>
          <p:txBody>
            <a:bodyPr wrap="square">
              <a:spAutoFit/>
            </a:bodyPr>
            <a:lstStyle/>
            <a:p>
              <a:pPr algn="ctr"/>
              <a:r>
                <a:rPr lang="en-GB" sz="1100">
                  <a:latin typeface="Arial" panose="020B0604020202020204" pitchFamily="34" charset="0"/>
                  <a:cs typeface="Arial" panose="020B0604020202020204" pitchFamily="34" charset="0"/>
                </a:rPr>
                <a:t>Data summary: see sheet </a:t>
              </a:r>
              <a:r>
                <a:rPr lang="en-GB" sz="1100" i="1" err="1">
                  <a:latin typeface="Arial" panose="020B0604020202020204" pitchFamily="34" charset="0"/>
                  <a:cs typeface="Arial" panose="020B0604020202020204" pitchFamily="34" charset="0"/>
                </a:rPr>
                <a:t>tenure_ics</a:t>
              </a:r>
              <a:r>
                <a:rPr lang="en-GB" sz="1100" i="1">
                  <a:latin typeface="Arial" panose="020B0604020202020204" pitchFamily="34" charset="0"/>
                  <a:cs typeface="Arial" panose="020B0604020202020204" pitchFamily="34" charset="0"/>
                </a:rPr>
                <a:t> </a:t>
              </a:r>
              <a:r>
                <a:rPr lang="en-GB" sz="1100">
                  <a:latin typeface="Arial" panose="020B0604020202020204" pitchFamily="34" charset="0"/>
                  <a:cs typeface="Arial" panose="020B0604020202020204" pitchFamily="34" charset="0"/>
                </a:rPr>
                <a:t>and </a:t>
              </a:r>
              <a:r>
                <a:rPr lang="en-GB" sz="1100" i="1">
                  <a:latin typeface="Arial" panose="020B0604020202020204" pitchFamily="34" charset="0"/>
                  <a:cs typeface="Arial" panose="020B0604020202020204" pitchFamily="34" charset="0"/>
                </a:rPr>
                <a:t>tenure_la</a:t>
              </a:r>
              <a:r>
                <a:rPr lang="en-GB" sz="1100">
                  <a:latin typeface="Arial" panose="020B0604020202020204" pitchFamily="34" charset="0"/>
                  <a:cs typeface="Arial" panose="020B0604020202020204" pitchFamily="34" charset="0"/>
                </a:rPr>
                <a:t> for full data on tenure in London.</a:t>
              </a:r>
            </a:p>
          </p:txBody>
        </p:sp>
        <p:pic>
          <p:nvPicPr>
            <p:cNvPr id="10" name="Graphic 9" descr="Cursor with solid fill">
              <a:extLst>
                <a:ext uri="{FF2B5EF4-FFF2-40B4-BE49-F238E27FC236}">
                  <a16:creationId xmlns:a16="http://schemas.microsoft.com/office/drawing/2014/main" id="{3018C529-7D0D-57E4-5A6C-1D766524187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565078" y="316615"/>
              <a:ext cx="281668" cy="281668"/>
            </a:xfrm>
            <a:prstGeom prst="rect">
              <a:avLst/>
            </a:prstGeom>
          </p:spPr>
        </p:pic>
      </p:grpSp>
      <p:graphicFrame>
        <p:nvGraphicFramePr>
          <p:cNvPr id="14" name="Chart 13">
            <a:extLst>
              <a:ext uri="{FF2B5EF4-FFF2-40B4-BE49-F238E27FC236}">
                <a16:creationId xmlns:a16="http://schemas.microsoft.com/office/drawing/2014/main" id="{81EB4C62-674F-4E30-81E9-45C671084C2C}"/>
              </a:ext>
            </a:extLst>
          </p:cNvPr>
          <p:cNvGraphicFramePr>
            <a:graphicFrameLocks/>
          </p:cNvGraphicFramePr>
          <p:nvPr>
            <p:extLst>
              <p:ext uri="{D42A27DB-BD31-4B8C-83A1-F6EECF244321}">
                <p14:modId xmlns:p14="http://schemas.microsoft.com/office/powerpoint/2010/main" val="3597720418"/>
              </p:ext>
            </p:extLst>
          </p:nvPr>
        </p:nvGraphicFramePr>
        <p:xfrm>
          <a:off x="6960437" y="1342058"/>
          <a:ext cx="5191200" cy="4327222"/>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0589405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CA6142-A140-BD34-1B93-4567EEA5B134}"/>
              </a:ext>
            </a:extLst>
          </p:cNvPr>
          <p:cNvSpPr>
            <a:spLocks noGrp="1"/>
          </p:cNvSpPr>
          <p:nvPr>
            <p:ph type="title"/>
          </p:nvPr>
        </p:nvSpPr>
        <p:spPr/>
        <p:txBody>
          <a:bodyPr>
            <a:normAutofit/>
          </a:bodyPr>
          <a:lstStyle/>
          <a:p>
            <a:r>
              <a:rPr lang="en-GB" sz="2800" b="1">
                <a:latin typeface="Arial"/>
                <a:cs typeface="Arial"/>
              </a:rPr>
              <a:t>Housing quality can be measured by the Decent Homes Standard and Health and safety rating system</a:t>
            </a:r>
            <a:endParaRPr lang="en-US"/>
          </a:p>
        </p:txBody>
      </p:sp>
      <p:sp>
        <p:nvSpPr>
          <p:cNvPr id="2" name="TextBox 1">
            <a:extLst>
              <a:ext uri="{FF2B5EF4-FFF2-40B4-BE49-F238E27FC236}">
                <a16:creationId xmlns:a16="http://schemas.microsoft.com/office/drawing/2014/main" id="{8C9F1C24-E7E9-A23D-3B02-36CDCF6D8BF0}"/>
              </a:ext>
            </a:extLst>
          </p:cNvPr>
          <p:cNvSpPr txBox="1"/>
          <p:nvPr/>
        </p:nvSpPr>
        <p:spPr>
          <a:xfrm>
            <a:off x="453260" y="1706531"/>
            <a:ext cx="5855949"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b="1">
                <a:latin typeface="Arial"/>
                <a:cs typeface="Arial"/>
              </a:rPr>
              <a:t>Non-decent homes</a:t>
            </a:r>
          </a:p>
          <a:p>
            <a:endParaRPr lang="en-GB" sz="1400">
              <a:latin typeface="Arial"/>
              <a:cs typeface="Arial"/>
            </a:endParaRPr>
          </a:p>
          <a:p>
            <a:r>
              <a:rPr lang="en-GB" sz="1400">
                <a:latin typeface="Arial"/>
                <a:cs typeface="Arial"/>
              </a:rPr>
              <a:t>Adequate housing quality can be measured by the four components of the Decent Homes Standard; be free of hazards, in good repair, with modern facilities and energy-efficient. Increasing the number of homes that achieve the Decent Homes Standard, particularly in the private rented sector, is vital to improving health and reducing health inequalities. In London, 12.0% of dwellings are classed as non-decent compared to 15.6% in England.</a:t>
            </a:r>
          </a:p>
        </p:txBody>
      </p:sp>
      <p:sp>
        <p:nvSpPr>
          <p:cNvPr id="9" name="TextBox 8">
            <a:extLst>
              <a:ext uri="{FF2B5EF4-FFF2-40B4-BE49-F238E27FC236}">
                <a16:creationId xmlns:a16="http://schemas.microsoft.com/office/drawing/2014/main" id="{1822A8BE-54B0-5BFD-BFE9-4F23E5403C0A}"/>
              </a:ext>
            </a:extLst>
          </p:cNvPr>
          <p:cNvSpPr txBox="1"/>
          <p:nvPr/>
        </p:nvSpPr>
        <p:spPr>
          <a:xfrm>
            <a:off x="-34605" y="6329193"/>
            <a:ext cx="9018414" cy="646331"/>
          </a:xfrm>
          <a:prstGeom prst="rect">
            <a:avLst/>
          </a:prstGeom>
          <a:noFill/>
        </p:spPr>
        <p:txBody>
          <a:bodyPr wrap="square" rtlCol="0">
            <a:spAutoFit/>
          </a:bodyPr>
          <a:lstStyle/>
          <a:p>
            <a:r>
              <a:rPr lang="en-GB" sz="900">
                <a:latin typeface="Arial" panose="020B0604020202020204" pitchFamily="34" charset="0"/>
                <a:cs typeface="Arial" panose="020B0604020202020204" pitchFamily="34" charset="0"/>
              </a:rPr>
              <a:t>Sources: (1) </a:t>
            </a:r>
            <a:r>
              <a:rPr lang="en-GB" sz="900">
                <a:latin typeface="Arial" panose="020B0604020202020204" pitchFamily="34" charset="0"/>
                <a:cs typeface="Arial" panose="020B0604020202020204" pitchFamily="34" charset="0"/>
                <a:hlinkClick r:id="rId2"/>
              </a:rPr>
              <a:t>MHCLG, English Housing Survey</a:t>
            </a:r>
            <a:endParaRPr lang="en-GB" sz="900">
              <a:latin typeface="Arial" panose="020B0604020202020204" pitchFamily="34" charset="0"/>
              <a:cs typeface="Arial" panose="020B0604020202020204" pitchFamily="34" charset="0"/>
            </a:endParaRPr>
          </a:p>
          <a:p>
            <a:r>
              <a:rPr lang="en-GB" sz="900">
                <a:latin typeface="Arial" panose="020B0604020202020204" pitchFamily="34" charset="0"/>
                <a:cs typeface="Arial" panose="020B0604020202020204" pitchFamily="34" charset="0"/>
              </a:rPr>
              <a:t>Note: Data has been aggregated from local authority level, so where there was suppression or missing data at local authority level this will have impacted the ICS totals. Figures are rounded to nearest 100 and percentages to the nearest percent..</a:t>
            </a:r>
          </a:p>
          <a:p>
            <a:endParaRPr lang="en-GB" sz="90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7FB2A85A-B549-6E71-DDB6-50EB5CF34AF7}"/>
              </a:ext>
            </a:extLst>
          </p:cNvPr>
          <p:cNvSpPr txBox="1"/>
          <p:nvPr/>
        </p:nvSpPr>
        <p:spPr>
          <a:xfrm>
            <a:off x="6449611" y="1699480"/>
            <a:ext cx="5400000" cy="2031325"/>
          </a:xfrm>
          <a:prstGeom prst="rect">
            <a:avLst/>
          </a:prstGeom>
          <a:noFill/>
        </p:spPr>
        <p:txBody>
          <a:bodyPr wrap="square">
            <a:spAutoFit/>
          </a:bodyPr>
          <a:lstStyle/>
          <a:p>
            <a:r>
              <a:rPr lang="en-GB" sz="1400" b="1">
                <a:latin typeface="Arial"/>
              </a:rPr>
              <a:t>Category 1 hazards</a:t>
            </a:r>
          </a:p>
          <a:p>
            <a:endParaRPr lang="en-GB" sz="1400">
              <a:latin typeface="Arial"/>
            </a:endParaRPr>
          </a:p>
          <a:p>
            <a:r>
              <a:rPr lang="en-GB" sz="1400">
                <a:latin typeface="Arial"/>
              </a:rPr>
              <a:t>Housing health and safety rating system (HHSRS) Category 1 hazards pose the most severe risk and are characterised by their immediate and severe threat to life and wellbeing. Where these exist in a home, it fails to meet the statutory minimum standard for housing in England. In London, 5.3% of dwellings have Category 1 hazards, compared to 9.2% in England.</a:t>
            </a:r>
            <a:endParaRPr lang="en-US" sz="1400">
              <a:highlight>
                <a:srgbClr val="FFFF00"/>
              </a:highlight>
              <a:ea typeface="Calibri" panose="020F0502020204030204"/>
              <a:cs typeface="Calibri" panose="020F0502020204030204"/>
            </a:endParaRPr>
          </a:p>
          <a:p>
            <a:endParaRPr lang="en-US" sz="1400">
              <a:ea typeface="Calibri"/>
              <a:cs typeface="Calibri"/>
            </a:endParaRPr>
          </a:p>
        </p:txBody>
      </p:sp>
      <p:sp>
        <p:nvSpPr>
          <p:cNvPr id="7" name="TextBox 6">
            <a:extLst>
              <a:ext uri="{FF2B5EF4-FFF2-40B4-BE49-F238E27FC236}">
                <a16:creationId xmlns:a16="http://schemas.microsoft.com/office/drawing/2014/main" id="{FCF0F59B-DAE9-AB76-D62A-7F98B09C7442}"/>
              </a:ext>
            </a:extLst>
          </p:cNvPr>
          <p:cNvSpPr txBox="1"/>
          <p:nvPr/>
        </p:nvSpPr>
        <p:spPr>
          <a:xfrm>
            <a:off x="505246" y="3880481"/>
            <a:ext cx="3969356" cy="477054"/>
          </a:xfrm>
          <a:prstGeom prst="rect">
            <a:avLst/>
          </a:prstGeom>
          <a:noFill/>
        </p:spPr>
        <p:txBody>
          <a:bodyPr wrap="none" rtlCol="0">
            <a:spAutoFit/>
          </a:bodyPr>
          <a:lstStyle/>
          <a:p>
            <a:r>
              <a:rPr lang="en-GB" sz="1400" b="1">
                <a:latin typeface="Arial" panose="020B0604020202020204" pitchFamily="34" charset="0"/>
                <a:cs typeface="Arial" panose="020B0604020202020204" pitchFamily="34" charset="0"/>
              </a:rPr>
              <a:t>Fig 2. Number of non-decent dwellings, 2020</a:t>
            </a:r>
          </a:p>
          <a:p>
            <a:r>
              <a:rPr lang="en-GB" sz="1100">
                <a:latin typeface="Arial" panose="020B0604020202020204" pitchFamily="34" charset="0"/>
                <a:cs typeface="Arial" panose="020B0604020202020204" pitchFamily="34" charset="0"/>
              </a:rPr>
              <a:t>Percentage of total dwellings in ICS shown in brackets</a:t>
            </a:r>
          </a:p>
        </p:txBody>
      </p:sp>
      <p:sp>
        <p:nvSpPr>
          <p:cNvPr id="13" name="TextBox 12">
            <a:extLst>
              <a:ext uri="{FF2B5EF4-FFF2-40B4-BE49-F238E27FC236}">
                <a16:creationId xmlns:a16="http://schemas.microsoft.com/office/drawing/2014/main" id="{5D262F68-17E9-BEAE-63B8-977DDAAC170A}"/>
              </a:ext>
            </a:extLst>
          </p:cNvPr>
          <p:cNvSpPr txBox="1"/>
          <p:nvPr/>
        </p:nvSpPr>
        <p:spPr>
          <a:xfrm>
            <a:off x="6390444" y="3883152"/>
            <a:ext cx="4599336" cy="477054"/>
          </a:xfrm>
          <a:prstGeom prst="rect">
            <a:avLst/>
          </a:prstGeom>
          <a:noFill/>
        </p:spPr>
        <p:txBody>
          <a:bodyPr wrap="none" rtlCol="0">
            <a:spAutoFit/>
          </a:bodyPr>
          <a:lstStyle/>
          <a:p>
            <a:r>
              <a:rPr lang="en-GB" sz="1400" b="1">
                <a:latin typeface="Arial" panose="020B0604020202020204" pitchFamily="34" charset="0"/>
                <a:cs typeface="Arial" panose="020B0604020202020204" pitchFamily="34" charset="0"/>
              </a:rPr>
              <a:t>Fig 3. Number of dwellings with Cat 1 hazards, 2020</a:t>
            </a:r>
          </a:p>
          <a:p>
            <a:r>
              <a:rPr lang="en-GB" sz="1100">
                <a:latin typeface="Arial" panose="020B0604020202020204" pitchFamily="34" charset="0"/>
                <a:cs typeface="Arial" panose="020B0604020202020204" pitchFamily="34" charset="0"/>
              </a:rPr>
              <a:t>Percentage of total dwellings in ICS shown in brackets</a:t>
            </a:r>
          </a:p>
        </p:txBody>
      </p:sp>
      <p:grpSp>
        <p:nvGrpSpPr>
          <p:cNvPr id="5" name="Group 4">
            <a:extLst>
              <a:ext uri="{FF2B5EF4-FFF2-40B4-BE49-F238E27FC236}">
                <a16:creationId xmlns:a16="http://schemas.microsoft.com/office/drawing/2014/main" id="{05C2B038-C1F9-B8F2-A171-76703CCDCB4F}"/>
              </a:ext>
            </a:extLst>
          </p:cNvPr>
          <p:cNvGrpSpPr/>
          <p:nvPr/>
        </p:nvGrpSpPr>
        <p:grpSpPr>
          <a:xfrm>
            <a:off x="8700601" y="37380"/>
            <a:ext cx="3451036" cy="433434"/>
            <a:chOff x="8497997" y="254977"/>
            <a:chExt cx="3451036" cy="433434"/>
          </a:xfrm>
        </p:grpSpPr>
        <p:sp>
          <p:nvSpPr>
            <p:cNvPr id="12" name="Rectangle: Rounded Corners 11">
              <a:extLst>
                <a:ext uri="{FF2B5EF4-FFF2-40B4-BE49-F238E27FC236}">
                  <a16:creationId xmlns:a16="http://schemas.microsoft.com/office/drawing/2014/main" id="{CD20962F-3A6D-5B64-E146-6D54AC42B27E}"/>
                </a:ext>
              </a:extLst>
            </p:cNvPr>
            <p:cNvSpPr/>
            <p:nvPr/>
          </p:nvSpPr>
          <p:spPr>
            <a:xfrm>
              <a:off x="8497997" y="254977"/>
              <a:ext cx="3451036" cy="422032"/>
            </a:xfrm>
            <a:prstGeom prst="roundRect">
              <a:avLst/>
            </a:prstGeom>
            <a:solidFill>
              <a:srgbClr val="FFF2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bg1"/>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71F5F194-6B2F-7771-F815-1CF700266D2D}"/>
                </a:ext>
              </a:extLst>
            </p:cNvPr>
            <p:cNvSpPr txBox="1"/>
            <p:nvPr/>
          </p:nvSpPr>
          <p:spPr>
            <a:xfrm>
              <a:off x="8730889" y="257524"/>
              <a:ext cx="3218144" cy="430887"/>
            </a:xfrm>
            <a:prstGeom prst="rect">
              <a:avLst/>
            </a:prstGeom>
            <a:noFill/>
          </p:spPr>
          <p:txBody>
            <a:bodyPr wrap="square">
              <a:spAutoFit/>
            </a:bodyPr>
            <a:lstStyle/>
            <a:p>
              <a:pPr algn="ctr"/>
              <a:r>
                <a:rPr lang="en-GB" sz="1100">
                  <a:latin typeface="Arial" panose="020B0604020202020204" pitchFamily="34" charset="0"/>
                  <a:cs typeface="Arial" panose="020B0604020202020204" pitchFamily="34" charset="0"/>
                </a:rPr>
                <a:t>Data summary: see sheets </a:t>
              </a:r>
              <a:r>
                <a:rPr lang="en-GB" sz="1100" i="1" err="1">
                  <a:latin typeface="Arial" panose="020B0604020202020204" pitchFamily="34" charset="0"/>
                  <a:cs typeface="Arial" panose="020B0604020202020204" pitchFamily="34" charset="0"/>
                </a:rPr>
                <a:t>decent_homes_ics</a:t>
              </a:r>
              <a:r>
                <a:rPr lang="en-GB" sz="1100">
                  <a:latin typeface="Arial" panose="020B0604020202020204" pitchFamily="34" charset="0"/>
                  <a:cs typeface="Arial" panose="020B0604020202020204" pitchFamily="34" charset="0"/>
                </a:rPr>
                <a:t> and </a:t>
              </a:r>
              <a:r>
                <a:rPr lang="en-GB" sz="1100" i="1">
                  <a:latin typeface="Arial" panose="020B0604020202020204" pitchFamily="34" charset="0"/>
                  <a:cs typeface="Arial" panose="020B0604020202020204" pitchFamily="34" charset="0"/>
                </a:rPr>
                <a:t>hhsrs_cat1_ics</a:t>
              </a:r>
              <a:r>
                <a:rPr lang="en-GB" sz="1100">
                  <a:latin typeface="Arial" panose="020B0604020202020204" pitchFamily="34" charset="0"/>
                  <a:cs typeface="Arial" panose="020B0604020202020204" pitchFamily="34" charset="0"/>
                </a:rPr>
                <a:t> for the full data. </a:t>
              </a:r>
            </a:p>
          </p:txBody>
        </p:sp>
        <p:pic>
          <p:nvPicPr>
            <p:cNvPr id="16" name="Graphic 15" descr="Cursor with solid fill">
              <a:extLst>
                <a:ext uri="{FF2B5EF4-FFF2-40B4-BE49-F238E27FC236}">
                  <a16:creationId xmlns:a16="http://schemas.microsoft.com/office/drawing/2014/main" id="{70DA9E7C-5404-C485-AB7D-04CA4E04C3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565078" y="316615"/>
              <a:ext cx="281668" cy="281668"/>
            </a:xfrm>
            <a:prstGeom prst="rect">
              <a:avLst/>
            </a:prstGeom>
          </p:spPr>
        </p:pic>
      </p:grpSp>
      <p:graphicFrame>
        <p:nvGraphicFramePr>
          <p:cNvPr id="14" name="Chart 13">
            <a:extLst>
              <a:ext uri="{FF2B5EF4-FFF2-40B4-BE49-F238E27FC236}">
                <a16:creationId xmlns:a16="http://schemas.microsoft.com/office/drawing/2014/main" id="{D0DF3664-AE4F-4AB5-8AF3-5A4C270A7DE5}"/>
              </a:ext>
            </a:extLst>
          </p:cNvPr>
          <p:cNvGraphicFramePr>
            <a:graphicFrameLocks/>
          </p:cNvGraphicFramePr>
          <p:nvPr>
            <p:extLst>
              <p:ext uri="{D42A27DB-BD31-4B8C-83A1-F6EECF244321}">
                <p14:modId xmlns:p14="http://schemas.microsoft.com/office/powerpoint/2010/main" val="3000609637"/>
              </p:ext>
            </p:extLst>
          </p:nvPr>
        </p:nvGraphicFramePr>
        <p:xfrm>
          <a:off x="320094" y="4357535"/>
          <a:ext cx="4953000" cy="204614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Chart 18">
            <a:extLst>
              <a:ext uri="{FF2B5EF4-FFF2-40B4-BE49-F238E27FC236}">
                <a16:creationId xmlns:a16="http://schemas.microsoft.com/office/drawing/2014/main" id="{6FBA3033-69DC-4CD6-A7BF-D861AAEE0B26}"/>
              </a:ext>
            </a:extLst>
          </p:cNvPr>
          <p:cNvGraphicFramePr>
            <a:graphicFrameLocks/>
          </p:cNvGraphicFramePr>
          <p:nvPr>
            <p:extLst>
              <p:ext uri="{D42A27DB-BD31-4B8C-83A1-F6EECF244321}">
                <p14:modId xmlns:p14="http://schemas.microsoft.com/office/powerpoint/2010/main" val="2917135220"/>
              </p:ext>
            </p:extLst>
          </p:nvPr>
        </p:nvGraphicFramePr>
        <p:xfrm>
          <a:off x="6011984" y="4372740"/>
          <a:ext cx="4533900" cy="2010615"/>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5097864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3991B41-7136-2454-0F72-FA39D3FE6339}"/>
              </a:ext>
            </a:extLst>
          </p:cNvPr>
          <p:cNvSpPr>
            <a:spLocks noGrp="1"/>
          </p:cNvSpPr>
          <p:nvPr>
            <p:ph type="title"/>
          </p:nvPr>
        </p:nvSpPr>
        <p:spPr/>
        <p:txBody>
          <a:bodyPr/>
          <a:lstStyle/>
          <a:p>
            <a:r>
              <a:rPr lang="en-GB"/>
              <a:t>Contents</a:t>
            </a:r>
          </a:p>
        </p:txBody>
      </p:sp>
      <p:sp>
        <p:nvSpPr>
          <p:cNvPr id="5" name="Content Placeholder 4">
            <a:extLst>
              <a:ext uri="{FF2B5EF4-FFF2-40B4-BE49-F238E27FC236}">
                <a16:creationId xmlns:a16="http://schemas.microsoft.com/office/drawing/2014/main" id="{9D0A9D60-3D38-2F62-7CC5-9B76B3DEFB12}"/>
              </a:ext>
            </a:extLst>
          </p:cNvPr>
          <p:cNvSpPr>
            <a:spLocks noGrp="1"/>
          </p:cNvSpPr>
          <p:nvPr>
            <p:ph idx="1"/>
          </p:nvPr>
        </p:nvSpPr>
        <p:spPr>
          <a:xfrm>
            <a:off x="838200" y="2353945"/>
            <a:ext cx="10515600" cy="4351338"/>
          </a:xfrm>
        </p:spPr>
        <p:txBody>
          <a:bodyPr>
            <a:normAutofit/>
          </a:bodyPr>
          <a:lstStyle/>
          <a:p>
            <a:pPr marL="514350" indent="-514350">
              <a:buFont typeface="+mj-lt"/>
              <a:buAutoNum type="arabicPeriod"/>
            </a:pPr>
            <a:r>
              <a:rPr lang="en-GB" sz="1800">
                <a:hlinkClick r:id="rId2" action="ppaction://hlinksldjump"/>
              </a:rPr>
              <a:t>Introduction</a:t>
            </a:r>
            <a:endParaRPr lang="en-GB" sz="1800"/>
          </a:p>
          <a:p>
            <a:pPr marL="514350" indent="-514350">
              <a:buFont typeface="+mj-lt"/>
              <a:buAutoNum type="arabicPeriod"/>
            </a:pPr>
            <a:r>
              <a:rPr lang="en-GB" sz="1800">
                <a:hlinkClick r:id="rId3" action="ppaction://hlinksldjump"/>
              </a:rPr>
              <a:t>ICS Snapshots</a:t>
            </a:r>
            <a:endParaRPr lang="en-GB" sz="1800"/>
          </a:p>
          <a:p>
            <a:pPr marL="514350" indent="-514350">
              <a:buFont typeface="+mj-lt"/>
              <a:buAutoNum type="arabicPeriod"/>
            </a:pPr>
            <a:r>
              <a:rPr lang="en-GB" sz="1800">
                <a:hlinkClick r:id="rId4" action="ppaction://hlinksldjump"/>
              </a:rPr>
              <a:t>Housing Quality</a:t>
            </a:r>
            <a:endParaRPr lang="en-GB" sz="1800"/>
          </a:p>
          <a:p>
            <a:pPr marL="514350" indent="-514350">
              <a:buFont typeface="+mj-lt"/>
              <a:buAutoNum type="arabicPeriod"/>
            </a:pPr>
            <a:r>
              <a:rPr lang="en-GB" sz="1800">
                <a:hlinkClick r:id="rId5" action="ppaction://hlinksldjump"/>
              </a:rPr>
              <a:t>Housing Security</a:t>
            </a:r>
            <a:endParaRPr lang="en-GB" sz="1800"/>
          </a:p>
          <a:p>
            <a:pPr marL="514350" indent="-514350">
              <a:buFont typeface="+mj-lt"/>
              <a:buAutoNum type="arabicPeriod"/>
            </a:pPr>
            <a:r>
              <a:rPr lang="en-GB" sz="1800">
                <a:hlinkClick r:id="rId6" action="ppaction://hlinksldjump"/>
              </a:rPr>
              <a:t>Housing Affordability</a:t>
            </a:r>
            <a:endParaRPr lang="en-GB" sz="1800"/>
          </a:p>
          <a:p>
            <a:pPr marL="514350" indent="-514350">
              <a:buFont typeface="+mj-lt"/>
              <a:buAutoNum type="arabicPeriod"/>
            </a:pPr>
            <a:r>
              <a:rPr lang="en-GB" sz="1800">
                <a:hlinkClick r:id="rId7" action="ppaction://hlinksldjump"/>
              </a:rPr>
              <a:t>Annex (Data summary and list of figures)</a:t>
            </a:r>
            <a:endParaRPr lang="en-GB" sz="1400"/>
          </a:p>
          <a:p>
            <a:endParaRPr lang="en-GB" sz="1800"/>
          </a:p>
          <a:p>
            <a:endParaRPr lang="en-GB" sz="1800"/>
          </a:p>
          <a:p>
            <a:endParaRPr lang="en-GB" sz="1800"/>
          </a:p>
        </p:txBody>
      </p:sp>
    </p:spTree>
    <p:extLst>
      <p:ext uri="{BB962C8B-B14F-4D97-AF65-F5344CB8AC3E}">
        <p14:creationId xmlns:p14="http://schemas.microsoft.com/office/powerpoint/2010/main" val="20943644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CA6142-A140-BD34-1B93-4567EEA5B134}"/>
              </a:ext>
            </a:extLst>
          </p:cNvPr>
          <p:cNvSpPr>
            <a:spLocks noGrp="1"/>
          </p:cNvSpPr>
          <p:nvPr>
            <p:ph type="title"/>
          </p:nvPr>
        </p:nvSpPr>
        <p:spPr/>
        <p:txBody>
          <a:bodyPr>
            <a:normAutofit/>
          </a:bodyPr>
          <a:lstStyle/>
          <a:p>
            <a:r>
              <a:rPr lang="en-GB" sz="2800" b="1"/>
              <a:t>The private rented sector has the highest proportion of non-decent homes in all London ICSs</a:t>
            </a:r>
          </a:p>
        </p:txBody>
      </p:sp>
      <p:sp>
        <p:nvSpPr>
          <p:cNvPr id="9" name="TextBox 8">
            <a:extLst>
              <a:ext uri="{FF2B5EF4-FFF2-40B4-BE49-F238E27FC236}">
                <a16:creationId xmlns:a16="http://schemas.microsoft.com/office/drawing/2014/main" id="{FFA6CF64-9FDC-906F-1ED4-0739AF9D8457}"/>
              </a:ext>
            </a:extLst>
          </p:cNvPr>
          <p:cNvSpPr txBox="1"/>
          <p:nvPr/>
        </p:nvSpPr>
        <p:spPr>
          <a:xfrm>
            <a:off x="6854013" y="1669933"/>
            <a:ext cx="5102679" cy="307777"/>
          </a:xfrm>
          <a:prstGeom prst="rect">
            <a:avLst/>
          </a:prstGeom>
          <a:noFill/>
        </p:spPr>
        <p:txBody>
          <a:bodyPr wrap="none" rtlCol="0">
            <a:spAutoFit/>
          </a:bodyPr>
          <a:lstStyle/>
          <a:p>
            <a:r>
              <a:rPr lang="en-GB" sz="1400" b="1">
                <a:latin typeface="Arial" panose="020B0604020202020204" pitchFamily="34" charset="0"/>
                <a:cs typeface="Arial" panose="020B0604020202020204" pitchFamily="34" charset="0"/>
              </a:rPr>
              <a:t>Fig 4. Proportion of non-decent dwellings by tenure, 2020 </a:t>
            </a:r>
          </a:p>
        </p:txBody>
      </p:sp>
      <p:sp>
        <p:nvSpPr>
          <p:cNvPr id="10" name="TextBox 9">
            <a:extLst>
              <a:ext uri="{FF2B5EF4-FFF2-40B4-BE49-F238E27FC236}">
                <a16:creationId xmlns:a16="http://schemas.microsoft.com/office/drawing/2014/main" id="{22193CDE-176A-D425-4C91-3CCB021F0386}"/>
              </a:ext>
            </a:extLst>
          </p:cNvPr>
          <p:cNvSpPr txBox="1"/>
          <p:nvPr/>
        </p:nvSpPr>
        <p:spPr>
          <a:xfrm>
            <a:off x="54187" y="6492875"/>
            <a:ext cx="5411893" cy="369332"/>
          </a:xfrm>
          <a:prstGeom prst="rect">
            <a:avLst/>
          </a:prstGeom>
          <a:noFill/>
        </p:spPr>
        <p:txBody>
          <a:bodyPr wrap="square" lIns="91440" tIns="45720" rIns="91440" bIns="45720" rtlCol="0" anchor="t">
            <a:spAutoFit/>
          </a:bodyPr>
          <a:lstStyle/>
          <a:p>
            <a:r>
              <a:rPr lang="en-GB" sz="900">
                <a:latin typeface="Arial"/>
                <a:cs typeface="Arial"/>
              </a:rPr>
              <a:t>Sources: (1) </a:t>
            </a:r>
            <a:r>
              <a:rPr lang="en-GB" sz="900">
                <a:latin typeface="Arial"/>
                <a:cs typeface="Arial"/>
                <a:hlinkClick r:id="rId2"/>
              </a:rPr>
              <a:t>MHCLG, English Housing Survey </a:t>
            </a:r>
            <a:r>
              <a:rPr lang="en-GB" sz="900">
                <a:latin typeface="Arial"/>
                <a:cs typeface="Arial"/>
              </a:rPr>
              <a:t> (2) </a:t>
            </a:r>
            <a:r>
              <a:rPr lang="en-GB" sz="900">
                <a:latin typeface="Arial" panose="020B0604020202020204" pitchFamily="34" charset="0"/>
                <a:cs typeface="Arial" panose="020B0604020202020204" pitchFamily="34" charset="0"/>
              </a:rPr>
              <a:t>IHE, </a:t>
            </a:r>
            <a:r>
              <a:rPr lang="en-GB" sz="900">
                <a:latin typeface="Arial" panose="020B0604020202020204" pitchFamily="34" charset="0"/>
                <a:cs typeface="Arial" panose="020B0604020202020204" pitchFamily="34" charset="0"/>
                <a:hlinkClick r:id="rId3"/>
              </a:rPr>
              <a:t>Evidence Review: Housing and Health Inequalities in London</a:t>
            </a:r>
            <a:r>
              <a:rPr lang="en-GB" sz="900">
                <a:latin typeface="Arial" panose="020B0604020202020204" pitchFamily="34" charset="0"/>
                <a:cs typeface="Arial" panose="020B0604020202020204" pitchFamily="34" charset="0"/>
              </a:rPr>
              <a:t>, 2022</a:t>
            </a:r>
          </a:p>
        </p:txBody>
      </p:sp>
      <p:sp>
        <p:nvSpPr>
          <p:cNvPr id="11" name="TextBox 10">
            <a:extLst>
              <a:ext uri="{FF2B5EF4-FFF2-40B4-BE49-F238E27FC236}">
                <a16:creationId xmlns:a16="http://schemas.microsoft.com/office/drawing/2014/main" id="{AE7ED9AD-105B-C14A-1457-ACBD02B04ADD}"/>
              </a:ext>
            </a:extLst>
          </p:cNvPr>
          <p:cNvSpPr txBox="1"/>
          <p:nvPr/>
        </p:nvSpPr>
        <p:spPr>
          <a:xfrm>
            <a:off x="561108" y="1919835"/>
            <a:ext cx="6164814" cy="4760278"/>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GB" sz="1400">
                <a:latin typeface="Arial"/>
                <a:cs typeface="Arial"/>
              </a:rPr>
              <a:t>The private rented sector has the greatest proportion of non-decent dwelling across all ICSs in London, followed by social rented and with owner occupied at the lowest.</a:t>
            </a:r>
            <a:r>
              <a:rPr lang="en-GB" sz="1400" baseline="30000">
                <a:latin typeface="Arial"/>
                <a:cs typeface="Arial"/>
              </a:rPr>
              <a:t>1</a:t>
            </a:r>
          </a:p>
          <a:p>
            <a:pPr marL="285750" indent="-285750">
              <a:buFont typeface="Arial" panose="020B0604020202020204" pitchFamily="34" charset="0"/>
              <a:buChar char="•"/>
            </a:pPr>
            <a:endParaRPr lang="en-GB" sz="1400">
              <a:latin typeface="Arial"/>
              <a:cs typeface="Arial"/>
            </a:endParaRPr>
          </a:p>
          <a:p>
            <a:pPr marL="285750" indent="-285750">
              <a:buFont typeface="Arial" panose="020B0604020202020204" pitchFamily="34" charset="0"/>
              <a:buChar char="•"/>
            </a:pPr>
            <a:r>
              <a:rPr lang="en-GB" sz="1400">
                <a:latin typeface="Arial"/>
                <a:cs typeface="Arial"/>
              </a:rPr>
              <a:t>The proportion of</a:t>
            </a:r>
            <a:r>
              <a:rPr lang="en-GB" sz="1400" i="1">
                <a:latin typeface="Arial"/>
                <a:cs typeface="Arial"/>
              </a:rPr>
              <a:t> </a:t>
            </a:r>
            <a:r>
              <a:rPr lang="en-GB" sz="1400">
                <a:latin typeface="Arial"/>
                <a:cs typeface="Arial"/>
              </a:rPr>
              <a:t>dwellings which are non-decent is greater in England compared to London for owner-occupied (England: 13.8%, London:  7.9%) and private rented dwellings (England: 22.9%, London: 20.0%). For the social sector, the proportion is similar (England: 11.2% , London: 11.8%).</a:t>
            </a:r>
            <a:r>
              <a:rPr lang="en-GB" sz="1400" baseline="30000">
                <a:latin typeface="Arial"/>
                <a:cs typeface="Arial"/>
              </a:rPr>
              <a:t>1</a:t>
            </a:r>
            <a:r>
              <a:rPr lang="en-GB" sz="1400" i="1">
                <a:latin typeface="Arial"/>
                <a:cs typeface="Arial"/>
              </a:rPr>
              <a:t> </a:t>
            </a:r>
            <a:endParaRPr lang="en-GB" sz="1400">
              <a:latin typeface="Arial"/>
              <a:cs typeface="Arial"/>
            </a:endParaRPr>
          </a:p>
          <a:p>
            <a:endParaRPr lang="en-GB" sz="1400" baseline="30000">
              <a:latin typeface="Arial"/>
              <a:cs typeface="Arial"/>
            </a:endParaRPr>
          </a:p>
          <a:p>
            <a:pPr marL="285750" indent="-285750">
              <a:buFont typeface="Arial" panose="020B0604020202020204" pitchFamily="34" charset="0"/>
              <a:buChar char="•"/>
            </a:pPr>
            <a:r>
              <a:rPr lang="en-GB" sz="1400">
                <a:latin typeface="Arial"/>
                <a:cs typeface="Arial"/>
              </a:rPr>
              <a:t>It's important to note that the impacts of poor housing standards are not felt equally between different ethnic groups: Londoners of Asian ethnicity are more likely to live in homes that fail to meet the Standard, and Black Londoners are more likely than people of other ethnicities to have damp problems in their homes.</a:t>
            </a:r>
            <a:r>
              <a:rPr lang="en-GB" sz="1400" baseline="30000">
                <a:latin typeface="Arial"/>
                <a:cs typeface="Arial"/>
              </a:rPr>
              <a:t>2</a:t>
            </a:r>
            <a:r>
              <a:rPr lang="en-GB" sz="1400">
                <a:latin typeface="Arial"/>
                <a:cs typeface="Arial"/>
              </a:rPr>
              <a:t> </a:t>
            </a:r>
          </a:p>
          <a:p>
            <a:pPr marL="285750" indent="-285750">
              <a:buFont typeface="Arial" panose="020B0604020202020204" pitchFamily="34" charset="0"/>
              <a:buChar char="•"/>
            </a:pPr>
            <a:endParaRPr lang="en-GB" sz="14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400">
                <a:latin typeface="Arial"/>
                <a:cs typeface="Arial"/>
              </a:rPr>
              <a:t>The Institute for Health Equity (IHE) have identified six groups of people typically at greater risk of harm from their housing conditions: those with dependent children; those registered disabled; those in receipt of means-tested benefits; those aged over 65; recent migrants; and those on a low income and not receiving benefits.</a:t>
            </a:r>
            <a:r>
              <a:rPr lang="en-GB" sz="1400" baseline="30000">
                <a:latin typeface="Arial"/>
                <a:cs typeface="Arial"/>
              </a:rPr>
              <a:t>2</a:t>
            </a:r>
          </a:p>
          <a:p>
            <a:pPr marL="285750" indent="-285750">
              <a:buFont typeface="Arial" panose="020B0604020202020204" pitchFamily="34" charset="0"/>
              <a:buChar char="•"/>
            </a:pPr>
            <a:endParaRPr lang="en-GB" sz="1400">
              <a:latin typeface="Arial"/>
              <a:cs typeface="Arial"/>
            </a:endParaRPr>
          </a:p>
        </p:txBody>
      </p:sp>
      <p:sp>
        <p:nvSpPr>
          <p:cNvPr id="12" name="TextBox 11">
            <a:extLst>
              <a:ext uri="{FF2B5EF4-FFF2-40B4-BE49-F238E27FC236}">
                <a16:creationId xmlns:a16="http://schemas.microsoft.com/office/drawing/2014/main" id="{78807E1F-50C7-8A36-653E-A7B3ACC61506}"/>
              </a:ext>
            </a:extLst>
          </p:cNvPr>
          <p:cNvSpPr txBox="1"/>
          <p:nvPr/>
        </p:nvSpPr>
        <p:spPr>
          <a:xfrm>
            <a:off x="6904422" y="5733156"/>
            <a:ext cx="5247215" cy="646331"/>
          </a:xfrm>
          <a:prstGeom prst="rect">
            <a:avLst/>
          </a:prstGeom>
          <a:noFill/>
        </p:spPr>
        <p:txBody>
          <a:bodyPr wrap="square" rtlCol="0">
            <a:spAutoFit/>
          </a:bodyPr>
          <a:lstStyle/>
          <a:p>
            <a:r>
              <a:rPr lang="en-GB" sz="900">
                <a:latin typeface="Arial" panose="020B0604020202020204" pitchFamily="34" charset="0"/>
                <a:cs typeface="Arial" panose="020B0604020202020204" pitchFamily="34" charset="0"/>
              </a:rPr>
              <a:t>Source: </a:t>
            </a:r>
            <a:r>
              <a:rPr lang="en-GB" sz="900">
                <a:latin typeface="Arial" panose="020B0604020202020204" pitchFamily="34" charset="0"/>
                <a:cs typeface="Arial" panose="020B0604020202020204" pitchFamily="34" charset="0"/>
                <a:hlinkClick r:id="rId2"/>
              </a:rPr>
              <a:t>MHCLG, English Housing Survey  </a:t>
            </a:r>
            <a:endParaRPr lang="en-GB" sz="900">
              <a:latin typeface="Arial" panose="020B0604020202020204" pitchFamily="34" charset="0"/>
              <a:cs typeface="Arial" panose="020B0604020202020204" pitchFamily="34" charset="0"/>
            </a:endParaRPr>
          </a:p>
          <a:p>
            <a:r>
              <a:rPr lang="en-GB" sz="900">
                <a:latin typeface="Arial" panose="020B0604020202020204" pitchFamily="34" charset="0"/>
                <a:cs typeface="Arial" panose="020B0604020202020204" pitchFamily="34" charset="0"/>
              </a:rPr>
              <a:t>Note: Data has been aggregated from local authority level, so where there was suppression or missing data at local authority level this will have impacted the ICS totals. Figures are rounded to nearest 100 and percentages to the nearest percent..</a:t>
            </a:r>
          </a:p>
        </p:txBody>
      </p:sp>
      <p:sp>
        <p:nvSpPr>
          <p:cNvPr id="5" name="TextBox 4">
            <a:extLst>
              <a:ext uri="{FF2B5EF4-FFF2-40B4-BE49-F238E27FC236}">
                <a16:creationId xmlns:a16="http://schemas.microsoft.com/office/drawing/2014/main" id="{C461CF63-2352-2A21-5337-8C25519C4E8A}"/>
              </a:ext>
            </a:extLst>
          </p:cNvPr>
          <p:cNvSpPr txBox="1"/>
          <p:nvPr/>
        </p:nvSpPr>
        <p:spPr>
          <a:xfrm>
            <a:off x="6854013" y="4237185"/>
            <a:ext cx="5659568" cy="307777"/>
          </a:xfrm>
          <a:prstGeom prst="rect">
            <a:avLst/>
          </a:prstGeom>
          <a:noFill/>
        </p:spPr>
        <p:txBody>
          <a:bodyPr wrap="square" rtlCol="0">
            <a:spAutoFit/>
          </a:bodyPr>
          <a:lstStyle/>
          <a:p>
            <a:r>
              <a:rPr lang="en-GB" sz="1400" b="1">
                <a:latin typeface="Arial" panose="020B0604020202020204" pitchFamily="34" charset="0"/>
                <a:cs typeface="Arial" panose="020B0604020202020204" pitchFamily="34" charset="0"/>
              </a:rPr>
              <a:t>Table 2. Number of non-decent dwellings by tenure, 2020 </a:t>
            </a:r>
          </a:p>
        </p:txBody>
      </p:sp>
      <p:graphicFrame>
        <p:nvGraphicFramePr>
          <p:cNvPr id="6" name="Table 5">
            <a:extLst>
              <a:ext uri="{FF2B5EF4-FFF2-40B4-BE49-F238E27FC236}">
                <a16:creationId xmlns:a16="http://schemas.microsoft.com/office/drawing/2014/main" id="{B913CAE9-E4C8-7711-20B9-D84EC1061BA5}"/>
              </a:ext>
            </a:extLst>
          </p:cNvPr>
          <p:cNvGraphicFramePr>
            <a:graphicFrameLocks noGrp="1"/>
          </p:cNvGraphicFramePr>
          <p:nvPr>
            <p:extLst>
              <p:ext uri="{D42A27DB-BD31-4B8C-83A1-F6EECF244321}">
                <p14:modId xmlns:p14="http://schemas.microsoft.com/office/powerpoint/2010/main" val="665372592"/>
              </p:ext>
            </p:extLst>
          </p:nvPr>
        </p:nvGraphicFramePr>
        <p:xfrm>
          <a:off x="6975952" y="4533387"/>
          <a:ext cx="3884410" cy="1165044"/>
        </p:xfrm>
        <a:graphic>
          <a:graphicData uri="http://schemas.openxmlformats.org/drawingml/2006/table">
            <a:tbl>
              <a:tblPr>
                <a:tableStyleId>{5C22544A-7EE6-4342-B048-85BDC9FD1C3A}</a:tableStyleId>
              </a:tblPr>
              <a:tblGrid>
                <a:gridCol w="501217">
                  <a:extLst>
                    <a:ext uri="{9D8B030D-6E8A-4147-A177-3AD203B41FA5}">
                      <a16:colId xmlns:a16="http://schemas.microsoft.com/office/drawing/2014/main" val="1419352194"/>
                    </a:ext>
                  </a:extLst>
                </a:gridCol>
                <a:gridCol w="1127731">
                  <a:extLst>
                    <a:ext uri="{9D8B030D-6E8A-4147-A177-3AD203B41FA5}">
                      <a16:colId xmlns:a16="http://schemas.microsoft.com/office/drawing/2014/main" val="1785648589"/>
                    </a:ext>
                  </a:extLst>
                </a:gridCol>
                <a:gridCol w="1127731">
                  <a:extLst>
                    <a:ext uri="{9D8B030D-6E8A-4147-A177-3AD203B41FA5}">
                      <a16:colId xmlns:a16="http://schemas.microsoft.com/office/drawing/2014/main" val="4117597732"/>
                    </a:ext>
                  </a:extLst>
                </a:gridCol>
                <a:gridCol w="1127731">
                  <a:extLst>
                    <a:ext uri="{9D8B030D-6E8A-4147-A177-3AD203B41FA5}">
                      <a16:colId xmlns:a16="http://schemas.microsoft.com/office/drawing/2014/main" val="4178827750"/>
                    </a:ext>
                  </a:extLst>
                </a:gridCol>
              </a:tblGrid>
              <a:tr h="288744">
                <a:tc>
                  <a:txBody>
                    <a:bodyPr/>
                    <a:lstStyle/>
                    <a:p>
                      <a:pPr algn="l" fontAlgn="b"/>
                      <a:r>
                        <a:rPr lang="en-GB" sz="1100" b="1" u="none" strike="noStrike">
                          <a:solidFill>
                            <a:schemeClr val="tx1"/>
                          </a:solidFill>
                          <a:effectLst/>
                          <a:latin typeface="Arial" panose="020B0604020202020204" pitchFamily="34" charset="0"/>
                          <a:cs typeface="Arial" panose="020B0604020202020204" pitchFamily="34" charset="0"/>
                        </a:rPr>
                        <a:t>ICS</a:t>
                      </a:r>
                      <a:endParaRPr lang="en-GB" sz="1100" b="1" i="0" u="none" strike="noStrike">
                        <a:solidFill>
                          <a:schemeClr val="tx1"/>
                        </a:solidFill>
                        <a:effectLst/>
                        <a:latin typeface="Arial" panose="020B0604020202020204" pitchFamily="34" charset="0"/>
                        <a:cs typeface="Arial" panose="020B0604020202020204" pitchFamily="34" charset="0"/>
                      </a:endParaRPr>
                    </a:p>
                  </a:txBody>
                  <a:tcPr marL="7620" marR="7620" marT="762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0BAEC"/>
                    </a:solidFill>
                  </a:tcPr>
                </a:tc>
                <a:tc>
                  <a:txBody>
                    <a:bodyPr/>
                    <a:lstStyle/>
                    <a:p>
                      <a:pPr algn="r" fontAlgn="b"/>
                      <a:r>
                        <a:rPr lang="en-GB" sz="1100" b="1" i="0" u="none" strike="noStrike">
                          <a:solidFill>
                            <a:srgbClr val="000000"/>
                          </a:solidFill>
                          <a:effectLst/>
                          <a:latin typeface="Arial" panose="020B0604020202020204" pitchFamily="34" charset="0"/>
                        </a:rPr>
                        <a:t>Owner occupied</a:t>
                      </a:r>
                    </a:p>
                  </a:txBody>
                  <a:tcPr marL="7620" marR="7620" marT="762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0BAEC"/>
                    </a:solidFill>
                  </a:tcPr>
                </a:tc>
                <a:tc>
                  <a:txBody>
                    <a:bodyPr/>
                    <a:lstStyle/>
                    <a:p>
                      <a:pPr algn="r" fontAlgn="b"/>
                      <a:r>
                        <a:rPr lang="en-GB" sz="1100" b="1" i="0" u="none" strike="noStrike">
                          <a:solidFill>
                            <a:srgbClr val="000000"/>
                          </a:solidFill>
                          <a:effectLst/>
                          <a:latin typeface="Arial" panose="020B0604020202020204" pitchFamily="34" charset="0"/>
                        </a:rPr>
                        <a:t>Private rented</a:t>
                      </a:r>
                    </a:p>
                  </a:txBody>
                  <a:tcPr marL="7620" marR="7620" marT="762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0BAEC"/>
                    </a:solidFill>
                  </a:tcPr>
                </a:tc>
                <a:tc>
                  <a:txBody>
                    <a:bodyPr/>
                    <a:lstStyle/>
                    <a:p>
                      <a:pPr algn="r" fontAlgn="b"/>
                      <a:r>
                        <a:rPr lang="en-GB" sz="1100" b="1" i="0" u="none" strike="noStrike">
                          <a:solidFill>
                            <a:srgbClr val="000000"/>
                          </a:solidFill>
                          <a:effectLst/>
                          <a:latin typeface="Arial" panose="020B0604020202020204" pitchFamily="34" charset="0"/>
                        </a:rPr>
                        <a:t>Social</a:t>
                      </a:r>
                    </a:p>
                  </a:txBody>
                  <a:tcPr marL="7620" marR="7620" marT="762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0BAEC"/>
                    </a:solidFill>
                  </a:tcPr>
                </a:tc>
                <a:extLst>
                  <a:ext uri="{0D108BD9-81ED-4DB2-BD59-A6C34878D82A}">
                    <a16:rowId xmlns:a16="http://schemas.microsoft.com/office/drawing/2014/main" val="1403366143"/>
                  </a:ext>
                </a:extLst>
              </a:tr>
              <a:tr h="155124">
                <a:tc>
                  <a:txBody>
                    <a:bodyPr/>
                    <a:lstStyle/>
                    <a:p>
                      <a:pPr algn="l" fontAlgn="b"/>
                      <a:r>
                        <a:rPr lang="en-GB" sz="1100" u="none" strike="noStrike">
                          <a:effectLst/>
                          <a:latin typeface="Arial" panose="020B0604020202020204" pitchFamily="34" charset="0"/>
                          <a:cs typeface="Arial" panose="020B0604020202020204" pitchFamily="34" charset="0"/>
                        </a:rPr>
                        <a:t>NCL</a:t>
                      </a:r>
                      <a:endParaRPr lang="en-GB" sz="11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b">
                    <a:lnL w="12700" cmpd="sng">
                      <a:noFill/>
                    </a:lnL>
                    <a:lnR w="12700" cmpd="sng">
                      <a:noFill/>
                    </a:lnR>
                    <a:lnT w="12700" cap="flat" cmpd="sng" algn="ctr">
                      <a:solidFill>
                        <a:schemeClr val="tx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100" b="0" i="0" u="none" strike="noStrike">
                          <a:solidFill>
                            <a:srgbClr val="000000"/>
                          </a:solidFill>
                          <a:effectLst/>
                          <a:latin typeface="Arial" panose="020B0604020202020204" pitchFamily="34" charset="0"/>
                        </a:rPr>
                        <a:t>22,400</a:t>
                      </a:r>
                    </a:p>
                  </a:txBody>
                  <a:tcPr marL="7620" marR="7620" marT="7620" marB="0" anchor="b">
                    <a:lnL w="12700" cmpd="sng">
                      <a:noFill/>
                    </a:lnL>
                    <a:lnR w="12700" cmpd="sng">
                      <a:noFill/>
                    </a:lnR>
                    <a:lnT w="12700" cap="flat" cmpd="sng" algn="ctr">
                      <a:solidFill>
                        <a:schemeClr val="tx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100" b="0" i="0" u="none" strike="noStrike">
                          <a:solidFill>
                            <a:srgbClr val="000000"/>
                          </a:solidFill>
                          <a:effectLst/>
                          <a:latin typeface="Arial" panose="020B0604020202020204" pitchFamily="34" charset="0"/>
                        </a:rPr>
                        <a:t>34,600</a:t>
                      </a:r>
                    </a:p>
                  </a:txBody>
                  <a:tcPr marL="7620" marR="7620" marT="7620" marB="0" anchor="b">
                    <a:lnL w="12700" cmpd="sng">
                      <a:noFill/>
                    </a:lnL>
                    <a:lnR w="12700" cmpd="sng">
                      <a:noFill/>
                    </a:lnR>
                    <a:lnT w="12700" cap="flat" cmpd="sng" algn="ctr">
                      <a:solidFill>
                        <a:schemeClr val="tx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100" b="0" i="0" u="none" strike="noStrike">
                          <a:solidFill>
                            <a:srgbClr val="000000"/>
                          </a:solidFill>
                          <a:effectLst/>
                          <a:latin typeface="Arial" panose="020B0604020202020204" pitchFamily="34" charset="0"/>
                        </a:rPr>
                        <a:t>16,600</a:t>
                      </a:r>
                    </a:p>
                  </a:txBody>
                  <a:tcPr marL="7620" marR="7620" marT="7620" marB="0" anchor="b">
                    <a:lnL w="12700" cmpd="sng">
                      <a:noFill/>
                    </a:lnL>
                    <a:lnR w="12700" cmpd="sng">
                      <a:noFill/>
                    </a:lnR>
                    <a:lnT w="12700" cap="flat" cmpd="sng" algn="ctr">
                      <a:solidFill>
                        <a:schemeClr val="tx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7113925"/>
                  </a:ext>
                </a:extLst>
              </a:tr>
              <a:tr h="155124">
                <a:tc>
                  <a:txBody>
                    <a:bodyPr/>
                    <a:lstStyle/>
                    <a:p>
                      <a:pPr algn="l" fontAlgn="b"/>
                      <a:r>
                        <a:rPr lang="en-GB" sz="1100" u="none" strike="noStrike">
                          <a:effectLst/>
                          <a:latin typeface="Arial" panose="020B0604020202020204" pitchFamily="34" charset="0"/>
                          <a:cs typeface="Arial" panose="020B0604020202020204" pitchFamily="34" charset="0"/>
                        </a:rPr>
                        <a:t>NEL</a:t>
                      </a:r>
                      <a:endParaRPr lang="en-GB" sz="11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b">
                    <a:lnL w="12700" cmpd="sng">
                      <a:noFill/>
                    </a:lnL>
                    <a:lnR w="12700" cmpd="sng">
                      <a:noFill/>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100" b="0" i="0" u="none" strike="noStrike">
                          <a:solidFill>
                            <a:srgbClr val="000000"/>
                          </a:solidFill>
                          <a:effectLst/>
                          <a:latin typeface="Arial" panose="020B0604020202020204" pitchFamily="34" charset="0"/>
                        </a:rPr>
                        <a:t>28,200</a:t>
                      </a:r>
                    </a:p>
                  </a:txBody>
                  <a:tcPr marL="7620" marR="7620" marT="7620" marB="0" anchor="b">
                    <a:lnL w="12700" cmpd="sng">
                      <a:noFill/>
                    </a:lnL>
                    <a:lnR w="12700" cmpd="sng">
                      <a:noFill/>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100" b="0" i="0" u="none" strike="noStrike">
                          <a:solidFill>
                            <a:srgbClr val="000000"/>
                          </a:solidFill>
                          <a:effectLst/>
                          <a:latin typeface="Arial" panose="020B0604020202020204" pitchFamily="34" charset="0"/>
                        </a:rPr>
                        <a:t>39,700</a:t>
                      </a:r>
                    </a:p>
                  </a:txBody>
                  <a:tcPr marL="7620" marR="7620" marT="7620" marB="0" anchor="b">
                    <a:lnL w="12700" cmpd="sng">
                      <a:noFill/>
                    </a:lnL>
                    <a:lnR w="12700" cmpd="sng">
                      <a:noFill/>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100" b="0" i="0" u="none" strike="noStrike">
                          <a:solidFill>
                            <a:srgbClr val="000000"/>
                          </a:solidFill>
                          <a:effectLst/>
                          <a:latin typeface="Arial" panose="020B0604020202020204" pitchFamily="34" charset="0"/>
                        </a:rPr>
                        <a:t>20,600</a:t>
                      </a:r>
                    </a:p>
                  </a:txBody>
                  <a:tcPr marL="7620" marR="7620" marT="7620" marB="0" anchor="b">
                    <a:lnL w="12700" cmpd="sng">
                      <a:noFill/>
                    </a:lnL>
                    <a:lnR w="12700" cmpd="sng">
                      <a:noFill/>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71449464"/>
                  </a:ext>
                </a:extLst>
              </a:tr>
              <a:tr h="155124">
                <a:tc>
                  <a:txBody>
                    <a:bodyPr/>
                    <a:lstStyle/>
                    <a:p>
                      <a:pPr algn="l" fontAlgn="b"/>
                      <a:r>
                        <a:rPr lang="en-GB" sz="1100" b="0" i="0" u="none" strike="noStrike">
                          <a:solidFill>
                            <a:srgbClr val="000000"/>
                          </a:solidFill>
                          <a:effectLst/>
                          <a:latin typeface="Arial" panose="020B0604020202020204" pitchFamily="34" charset="0"/>
                          <a:cs typeface="Arial" panose="020B0604020202020204" pitchFamily="34" charset="0"/>
                        </a:rPr>
                        <a:t>NWL</a:t>
                      </a:r>
                    </a:p>
                  </a:txBody>
                  <a:tcPr marL="7620" marR="7620" marT="7620" marB="0" anchor="b">
                    <a:lnL w="12700" cmpd="sng">
                      <a:noFill/>
                    </a:lnL>
                    <a:lnR w="12700" cmpd="sng">
                      <a:noFill/>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100" b="0" i="0" u="none" strike="noStrike">
                          <a:solidFill>
                            <a:srgbClr val="000000"/>
                          </a:solidFill>
                          <a:effectLst/>
                          <a:latin typeface="Arial" panose="020B0604020202020204" pitchFamily="34" charset="0"/>
                        </a:rPr>
                        <a:t>34,300</a:t>
                      </a:r>
                    </a:p>
                  </a:txBody>
                  <a:tcPr marL="7620" marR="7620" marT="7620" marB="0" anchor="b">
                    <a:lnL w="12700" cmpd="sng">
                      <a:noFill/>
                    </a:lnL>
                    <a:lnR w="12700" cmpd="sng">
                      <a:noFill/>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100" b="0" i="0" u="none" strike="noStrike">
                          <a:solidFill>
                            <a:srgbClr val="000000"/>
                          </a:solidFill>
                          <a:effectLst/>
                          <a:latin typeface="Arial" panose="020B0604020202020204" pitchFamily="34" charset="0"/>
                        </a:rPr>
                        <a:t>53,000</a:t>
                      </a:r>
                    </a:p>
                  </a:txBody>
                  <a:tcPr marL="7620" marR="7620" marT="7620" marB="0" anchor="b">
                    <a:lnL w="12700" cmpd="sng">
                      <a:noFill/>
                    </a:lnL>
                    <a:lnR w="12700" cmpd="sng">
                      <a:noFill/>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100" b="0" i="0" u="none" strike="noStrike">
                          <a:solidFill>
                            <a:srgbClr val="000000"/>
                          </a:solidFill>
                          <a:effectLst/>
                          <a:latin typeface="Arial" panose="020B0604020202020204" pitchFamily="34" charset="0"/>
                        </a:rPr>
                        <a:t>20,400</a:t>
                      </a:r>
                    </a:p>
                  </a:txBody>
                  <a:tcPr marL="7620" marR="7620" marT="7620" marB="0" anchor="b">
                    <a:lnL w="12700" cmpd="sng">
                      <a:noFill/>
                    </a:lnL>
                    <a:lnR w="12700" cmpd="sng">
                      <a:noFill/>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48778637"/>
                  </a:ext>
                </a:extLst>
              </a:tr>
              <a:tr h="155124">
                <a:tc>
                  <a:txBody>
                    <a:bodyPr/>
                    <a:lstStyle/>
                    <a:p>
                      <a:pPr algn="l" fontAlgn="b"/>
                      <a:r>
                        <a:rPr lang="en-GB" sz="1100" b="0" i="0" u="none" strike="noStrike">
                          <a:solidFill>
                            <a:srgbClr val="000000"/>
                          </a:solidFill>
                          <a:effectLst/>
                          <a:latin typeface="Arial" panose="020B0604020202020204" pitchFamily="34" charset="0"/>
                          <a:cs typeface="Arial" panose="020B0604020202020204" pitchFamily="34" charset="0"/>
                        </a:rPr>
                        <a:t>SEL</a:t>
                      </a:r>
                    </a:p>
                  </a:txBody>
                  <a:tcPr marL="7620" marR="7620" marT="7620" marB="0" anchor="b">
                    <a:lnL w="12700" cmpd="sng">
                      <a:noFill/>
                    </a:lnL>
                    <a:lnR w="12700" cmpd="sng">
                      <a:noFill/>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100" b="0" i="0" u="none" strike="noStrike">
                          <a:solidFill>
                            <a:srgbClr val="000000"/>
                          </a:solidFill>
                          <a:effectLst/>
                          <a:latin typeface="Arial" panose="020B0604020202020204" pitchFamily="34" charset="0"/>
                        </a:rPr>
                        <a:t>27,100</a:t>
                      </a:r>
                    </a:p>
                  </a:txBody>
                  <a:tcPr marL="7620" marR="7620" marT="7620" marB="0" anchor="b">
                    <a:lnL w="12700" cmpd="sng">
                      <a:noFill/>
                    </a:lnL>
                    <a:lnR w="12700" cmpd="sng">
                      <a:noFill/>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100" b="0" i="0" u="none" strike="noStrike">
                          <a:solidFill>
                            <a:srgbClr val="000000"/>
                          </a:solidFill>
                          <a:effectLst/>
                          <a:latin typeface="Arial" panose="020B0604020202020204" pitchFamily="34" charset="0"/>
                        </a:rPr>
                        <a:t>32,500</a:t>
                      </a:r>
                    </a:p>
                  </a:txBody>
                  <a:tcPr marL="7620" marR="7620" marT="7620" marB="0" anchor="b">
                    <a:lnL w="12700" cmpd="sng">
                      <a:noFill/>
                    </a:lnL>
                    <a:lnR w="12700" cmpd="sng">
                      <a:noFill/>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100" b="0" i="0" u="none" strike="noStrike">
                          <a:solidFill>
                            <a:srgbClr val="000000"/>
                          </a:solidFill>
                          <a:effectLst/>
                          <a:latin typeface="Arial" panose="020B0604020202020204" pitchFamily="34" charset="0"/>
                        </a:rPr>
                        <a:t>23,400</a:t>
                      </a:r>
                    </a:p>
                  </a:txBody>
                  <a:tcPr marL="7620" marR="7620" marT="7620" marB="0" anchor="b">
                    <a:lnL w="12700" cmpd="sng">
                      <a:noFill/>
                    </a:lnL>
                    <a:lnR w="12700" cmpd="sng">
                      <a:noFill/>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67321913"/>
                  </a:ext>
                </a:extLst>
              </a:tr>
              <a:tr h="155124">
                <a:tc>
                  <a:txBody>
                    <a:bodyPr/>
                    <a:lstStyle/>
                    <a:p>
                      <a:pPr algn="l" fontAlgn="b"/>
                      <a:r>
                        <a:rPr lang="en-GB" sz="1100" b="0" i="0" u="none" strike="noStrike">
                          <a:solidFill>
                            <a:srgbClr val="000000"/>
                          </a:solidFill>
                          <a:effectLst/>
                          <a:latin typeface="Arial" panose="020B0604020202020204" pitchFamily="34" charset="0"/>
                          <a:cs typeface="Arial" panose="020B0604020202020204" pitchFamily="34" charset="0"/>
                        </a:rPr>
                        <a:t>SWL</a:t>
                      </a:r>
                    </a:p>
                  </a:txBody>
                  <a:tcPr marL="7620" marR="7620" marT="7620" marB="0" anchor="b">
                    <a:lnL w="12700" cmpd="sng">
                      <a:noFill/>
                    </a:lnL>
                    <a:lnR w="12700" cmpd="sng">
                      <a:noFill/>
                    </a:lnR>
                    <a:lnT w="952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100" b="0" i="0" u="none" strike="noStrike">
                          <a:solidFill>
                            <a:srgbClr val="000000"/>
                          </a:solidFill>
                          <a:effectLst/>
                          <a:latin typeface="Arial" panose="020B0604020202020204" pitchFamily="34" charset="0"/>
                        </a:rPr>
                        <a:t>28,800</a:t>
                      </a:r>
                    </a:p>
                  </a:txBody>
                  <a:tcPr marL="7620" marR="7620" marT="7620" marB="0" anchor="b">
                    <a:lnL w="12700" cmpd="sng">
                      <a:noFill/>
                    </a:lnL>
                    <a:lnR w="12700" cmpd="sng">
                      <a:noFill/>
                    </a:lnR>
                    <a:lnT w="952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100" b="0" i="0" u="none" strike="noStrike">
                          <a:solidFill>
                            <a:srgbClr val="000000"/>
                          </a:solidFill>
                          <a:effectLst/>
                          <a:latin typeface="Arial" panose="020B0604020202020204" pitchFamily="34" charset="0"/>
                        </a:rPr>
                        <a:t>30,900</a:t>
                      </a:r>
                    </a:p>
                  </a:txBody>
                  <a:tcPr marL="7620" marR="7620" marT="7620" marB="0" anchor="b">
                    <a:lnL w="12700" cmpd="sng">
                      <a:noFill/>
                    </a:lnL>
                    <a:lnR w="12700" cmpd="sng">
                      <a:noFill/>
                    </a:lnR>
                    <a:lnT w="952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100" b="0" i="0" u="none" strike="noStrike">
                          <a:solidFill>
                            <a:srgbClr val="000000"/>
                          </a:solidFill>
                          <a:effectLst/>
                          <a:latin typeface="Arial" panose="020B0604020202020204" pitchFamily="34" charset="0"/>
                        </a:rPr>
                        <a:t>10,900</a:t>
                      </a:r>
                    </a:p>
                  </a:txBody>
                  <a:tcPr marL="7620" marR="7620" marT="7620" marB="0" anchor="b">
                    <a:lnL w="12700" cmpd="sng">
                      <a:noFill/>
                    </a:lnL>
                    <a:lnR w="12700" cmpd="sng">
                      <a:noFill/>
                    </a:lnR>
                    <a:lnT w="952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31718966"/>
                  </a:ext>
                </a:extLst>
              </a:tr>
            </a:tbl>
          </a:graphicData>
        </a:graphic>
      </p:graphicFrame>
      <p:graphicFrame>
        <p:nvGraphicFramePr>
          <p:cNvPr id="18" name="Chart 17">
            <a:extLst>
              <a:ext uri="{FF2B5EF4-FFF2-40B4-BE49-F238E27FC236}">
                <a16:creationId xmlns:a16="http://schemas.microsoft.com/office/drawing/2014/main" id="{D2C2F33D-B558-1908-7748-EB9BD5912C0A}"/>
              </a:ext>
            </a:extLst>
          </p:cNvPr>
          <p:cNvGraphicFramePr>
            <a:graphicFrameLocks/>
          </p:cNvGraphicFramePr>
          <p:nvPr>
            <p:extLst>
              <p:ext uri="{D42A27DB-BD31-4B8C-83A1-F6EECF244321}">
                <p14:modId xmlns:p14="http://schemas.microsoft.com/office/powerpoint/2010/main" val="989499700"/>
              </p:ext>
            </p:extLst>
          </p:nvPr>
        </p:nvGraphicFramePr>
        <p:xfrm>
          <a:off x="6573186" y="1958670"/>
          <a:ext cx="5276427" cy="2361923"/>
        </p:xfrm>
        <a:graphic>
          <a:graphicData uri="http://schemas.openxmlformats.org/drawingml/2006/chart">
            <c:chart xmlns:c="http://schemas.openxmlformats.org/drawingml/2006/chart" xmlns:r="http://schemas.openxmlformats.org/officeDocument/2006/relationships" r:id="rId4"/>
          </a:graphicData>
        </a:graphic>
      </p:graphicFrame>
      <p:grpSp>
        <p:nvGrpSpPr>
          <p:cNvPr id="2" name="Group 1">
            <a:extLst>
              <a:ext uri="{FF2B5EF4-FFF2-40B4-BE49-F238E27FC236}">
                <a16:creationId xmlns:a16="http://schemas.microsoft.com/office/drawing/2014/main" id="{A5CFD7EC-8518-508D-4238-3C95951C15EB}"/>
              </a:ext>
            </a:extLst>
          </p:cNvPr>
          <p:cNvGrpSpPr/>
          <p:nvPr/>
        </p:nvGrpSpPr>
        <p:grpSpPr>
          <a:xfrm>
            <a:off x="8700601" y="37380"/>
            <a:ext cx="3566894" cy="433434"/>
            <a:chOff x="8497997" y="254977"/>
            <a:chExt cx="3566894" cy="433434"/>
          </a:xfrm>
        </p:grpSpPr>
        <p:sp>
          <p:nvSpPr>
            <p:cNvPr id="3" name="Rectangle: Rounded Corners 2">
              <a:extLst>
                <a:ext uri="{FF2B5EF4-FFF2-40B4-BE49-F238E27FC236}">
                  <a16:creationId xmlns:a16="http://schemas.microsoft.com/office/drawing/2014/main" id="{5E2059AD-BF10-5629-5C07-943DFB87AE6E}"/>
                </a:ext>
              </a:extLst>
            </p:cNvPr>
            <p:cNvSpPr/>
            <p:nvPr/>
          </p:nvSpPr>
          <p:spPr>
            <a:xfrm>
              <a:off x="8497997" y="254977"/>
              <a:ext cx="3451036" cy="422032"/>
            </a:xfrm>
            <a:prstGeom prst="roundRect">
              <a:avLst/>
            </a:prstGeom>
            <a:solidFill>
              <a:srgbClr val="FFF2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A68F52BC-04E2-E7F3-1A74-573E4766D7F6}"/>
                </a:ext>
              </a:extLst>
            </p:cNvPr>
            <p:cNvSpPr txBox="1"/>
            <p:nvPr/>
          </p:nvSpPr>
          <p:spPr>
            <a:xfrm>
              <a:off x="8691187" y="257524"/>
              <a:ext cx="3373704" cy="430887"/>
            </a:xfrm>
            <a:prstGeom prst="rect">
              <a:avLst/>
            </a:prstGeom>
            <a:noFill/>
          </p:spPr>
          <p:txBody>
            <a:bodyPr wrap="square">
              <a:spAutoFit/>
            </a:bodyPr>
            <a:lstStyle/>
            <a:p>
              <a:pPr algn="ctr"/>
              <a:r>
                <a:rPr lang="en-GB" sz="1100">
                  <a:latin typeface="Arial" panose="020B0604020202020204" pitchFamily="34" charset="0"/>
                  <a:cs typeface="Arial" panose="020B0604020202020204" pitchFamily="34" charset="0"/>
                </a:rPr>
                <a:t>Data summary: see </a:t>
              </a:r>
              <a:r>
                <a:rPr lang="en-GB" sz="1100" i="1" err="1">
                  <a:latin typeface="Arial" panose="020B0604020202020204" pitchFamily="34" charset="0"/>
                  <a:cs typeface="Arial" panose="020B0604020202020204" pitchFamily="34" charset="0"/>
                </a:rPr>
                <a:t>decent_homes_tenure_la</a:t>
              </a:r>
              <a:r>
                <a:rPr lang="en-GB" sz="1100" i="1">
                  <a:latin typeface="Arial" panose="020B0604020202020204" pitchFamily="34" charset="0"/>
                  <a:cs typeface="Arial" panose="020B0604020202020204" pitchFamily="34" charset="0"/>
                </a:rPr>
                <a:t> sheet </a:t>
              </a:r>
              <a:r>
                <a:rPr lang="en-GB" sz="1100">
                  <a:latin typeface="Arial" panose="020B0604020202020204" pitchFamily="34" charset="0"/>
                  <a:cs typeface="Arial" panose="020B0604020202020204" pitchFamily="34" charset="0"/>
                </a:rPr>
                <a:t>for further breakdowns by local authority.</a:t>
              </a:r>
            </a:p>
          </p:txBody>
        </p:sp>
        <p:pic>
          <p:nvPicPr>
            <p:cNvPr id="8" name="Graphic 7" descr="Cursor with solid fill">
              <a:extLst>
                <a:ext uri="{FF2B5EF4-FFF2-40B4-BE49-F238E27FC236}">
                  <a16:creationId xmlns:a16="http://schemas.microsoft.com/office/drawing/2014/main" id="{738CB671-310C-933F-CFFD-21FEE378CF8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565078" y="316615"/>
              <a:ext cx="281668" cy="281668"/>
            </a:xfrm>
            <a:prstGeom prst="rect">
              <a:avLst/>
            </a:prstGeom>
          </p:spPr>
        </p:pic>
      </p:grpSp>
    </p:spTree>
    <p:extLst>
      <p:ext uri="{BB962C8B-B14F-4D97-AF65-F5344CB8AC3E}">
        <p14:creationId xmlns:p14="http://schemas.microsoft.com/office/powerpoint/2010/main" val="35526671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CA6142-A140-BD34-1B93-4567EEA5B134}"/>
              </a:ext>
            </a:extLst>
          </p:cNvPr>
          <p:cNvSpPr>
            <a:spLocks noGrp="1"/>
          </p:cNvSpPr>
          <p:nvPr>
            <p:ph type="title"/>
          </p:nvPr>
        </p:nvSpPr>
        <p:spPr/>
        <p:txBody>
          <a:bodyPr>
            <a:normAutofit/>
          </a:bodyPr>
          <a:lstStyle/>
          <a:p>
            <a:r>
              <a:rPr lang="en-GB" sz="2800" b="1"/>
              <a:t>Bungalows followed by flats are the most likely type of dwelling to be non-decent</a:t>
            </a:r>
          </a:p>
        </p:txBody>
      </p:sp>
      <p:sp>
        <p:nvSpPr>
          <p:cNvPr id="11" name="TextBox 10">
            <a:extLst>
              <a:ext uri="{FF2B5EF4-FFF2-40B4-BE49-F238E27FC236}">
                <a16:creationId xmlns:a16="http://schemas.microsoft.com/office/drawing/2014/main" id="{AE7ED9AD-105B-C14A-1457-ACBD02B04ADD}"/>
              </a:ext>
            </a:extLst>
          </p:cNvPr>
          <p:cNvSpPr txBox="1"/>
          <p:nvPr/>
        </p:nvSpPr>
        <p:spPr>
          <a:xfrm>
            <a:off x="838200" y="2147279"/>
            <a:ext cx="5186364" cy="1384995"/>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endParaRPr lang="en-GB" sz="14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400">
                <a:latin typeface="Arial"/>
                <a:cs typeface="Arial"/>
              </a:rPr>
              <a:t>Among different types of homes across all ICSs in London, bungalows and flats are most likely to be non-decent, and houses (detached, semi-detached and terraced) least likely to be non-decent.</a:t>
            </a:r>
          </a:p>
          <a:p>
            <a:pPr marL="285750" indent="-285750">
              <a:buFont typeface="Arial" panose="020B0604020202020204" pitchFamily="34" charset="0"/>
              <a:buChar char="•"/>
            </a:pPr>
            <a:endParaRPr lang="en-GB" sz="140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78807E1F-50C7-8A36-653E-A7B3ACC61506}"/>
              </a:ext>
            </a:extLst>
          </p:cNvPr>
          <p:cNvSpPr txBox="1"/>
          <p:nvPr/>
        </p:nvSpPr>
        <p:spPr>
          <a:xfrm>
            <a:off x="804331" y="6325887"/>
            <a:ext cx="7896269" cy="461665"/>
          </a:xfrm>
          <a:prstGeom prst="rect">
            <a:avLst/>
          </a:prstGeom>
          <a:noFill/>
        </p:spPr>
        <p:txBody>
          <a:bodyPr wrap="square" rtlCol="0">
            <a:spAutoFit/>
          </a:bodyPr>
          <a:lstStyle/>
          <a:p>
            <a:r>
              <a:rPr lang="en-GB" sz="800">
                <a:latin typeface="Arial" panose="020B0604020202020204" pitchFamily="34" charset="0"/>
                <a:cs typeface="Arial" panose="020B0604020202020204" pitchFamily="34" charset="0"/>
              </a:rPr>
              <a:t>Source: </a:t>
            </a:r>
            <a:r>
              <a:rPr lang="en-GB" sz="800">
                <a:latin typeface="Arial" panose="020B0604020202020204" pitchFamily="34" charset="0"/>
                <a:cs typeface="Arial" panose="020B0604020202020204" pitchFamily="34" charset="0"/>
                <a:hlinkClick r:id="rId2"/>
              </a:rPr>
              <a:t>MHCLG, English Housing Survey  </a:t>
            </a:r>
            <a:endParaRPr lang="en-GB" sz="800">
              <a:latin typeface="Arial" panose="020B0604020202020204" pitchFamily="34" charset="0"/>
              <a:cs typeface="Arial" panose="020B0604020202020204" pitchFamily="34" charset="0"/>
            </a:endParaRPr>
          </a:p>
          <a:p>
            <a:r>
              <a:rPr lang="en-GB" sz="800">
                <a:latin typeface="Arial" panose="020B0604020202020204" pitchFamily="34" charset="0"/>
                <a:cs typeface="Arial" panose="020B0604020202020204" pitchFamily="34" charset="0"/>
              </a:rPr>
              <a:t>Note: Data has been aggregated from local authority level, so where there was suppression or missing data at local authority level this will have impacted the ICS totals. Figures are rounded to nearest 100 and percentages to the nearest percent..</a:t>
            </a:r>
          </a:p>
        </p:txBody>
      </p:sp>
      <p:graphicFrame>
        <p:nvGraphicFramePr>
          <p:cNvPr id="3" name="Table 2">
            <a:extLst>
              <a:ext uri="{FF2B5EF4-FFF2-40B4-BE49-F238E27FC236}">
                <a16:creationId xmlns:a16="http://schemas.microsoft.com/office/drawing/2014/main" id="{8EEAC0E4-7A81-2A0A-6D45-BD5D49552720}"/>
              </a:ext>
            </a:extLst>
          </p:cNvPr>
          <p:cNvGraphicFramePr>
            <a:graphicFrameLocks noGrp="1"/>
          </p:cNvGraphicFramePr>
          <p:nvPr>
            <p:extLst>
              <p:ext uri="{D42A27DB-BD31-4B8C-83A1-F6EECF244321}">
                <p14:modId xmlns:p14="http://schemas.microsoft.com/office/powerpoint/2010/main" val="2059519365"/>
              </p:ext>
            </p:extLst>
          </p:nvPr>
        </p:nvGraphicFramePr>
        <p:xfrm>
          <a:off x="983973" y="4255546"/>
          <a:ext cx="4976330" cy="1219200"/>
        </p:xfrm>
        <a:graphic>
          <a:graphicData uri="http://schemas.openxmlformats.org/drawingml/2006/table">
            <a:tbl>
              <a:tblPr>
                <a:tableStyleId>{5C22544A-7EE6-4342-B048-85BDC9FD1C3A}</a:tableStyleId>
              </a:tblPr>
              <a:tblGrid>
                <a:gridCol w="944595">
                  <a:extLst>
                    <a:ext uri="{9D8B030D-6E8A-4147-A177-3AD203B41FA5}">
                      <a16:colId xmlns:a16="http://schemas.microsoft.com/office/drawing/2014/main" val="1419352194"/>
                    </a:ext>
                  </a:extLst>
                </a:gridCol>
                <a:gridCol w="806347">
                  <a:extLst>
                    <a:ext uri="{9D8B030D-6E8A-4147-A177-3AD203B41FA5}">
                      <a16:colId xmlns:a16="http://schemas.microsoft.com/office/drawing/2014/main" val="1110521784"/>
                    </a:ext>
                  </a:extLst>
                </a:gridCol>
                <a:gridCol w="806347">
                  <a:extLst>
                    <a:ext uri="{9D8B030D-6E8A-4147-A177-3AD203B41FA5}">
                      <a16:colId xmlns:a16="http://schemas.microsoft.com/office/drawing/2014/main" val="1785648589"/>
                    </a:ext>
                  </a:extLst>
                </a:gridCol>
                <a:gridCol w="806347">
                  <a:extLst>
                    <a:ext uri="{9D8B030D-6E8A-4147-A177-3AD203B41FA5}">
                      <a16:colId xmlns:a16="http://schemas.microsoft.com/office/drawing/2014/main" val="4117597732"/>
                    </a:ext>
                  </a:extLst>
                </a:gridCol>
                <a:gridCol w="806347">
                  <a:extLst>
                    <a:ext uri="{9D8B030D-6E8A-4147-A177-3AD203B41FA5}">
                      <a16:colId xmlns:a16="http://schemas.microsoft.com/office/drawing/2014/main" val="4178827750"/>
                    </a:ext>
                  </a:extLst>
                </a:gridCol>
                <a:gridCol w="806347">
                  <a:extLst>
                    <a:ext uri="{9D8B030D-6E8A-4147-A177-3AD203B41FA5}">
                      <a16:colId xmlns:a16="http://schemas.microsoft.com/office/drawing/2014/main" val="3337666418"/>
                    </a:ext>
                  </a:extLst>
                </a:gridCol>
              </a:tblGrid>
              <a:tr h="288744">
                <a:tc>
                  <a:txBody>
                    <a:bodyPr/>
                    <a:lstStyle/>
                    <a:p>
                      <a:pPr algn="l" fontAlgn="b"/>
                      <a:r>
                        <a:rPr lang="en-GB" sz="1100" b="1" u="none" strike="noStrike">
                          <a:solidFill>
                            <a:schemeClr val="tx1"/>
                          </a:solidFill>
                          <a:effectLst/>
                          <a:latin typeface="Arial" panose="020B0604020202020204" pitchFamily="34" charset="0"/>
                          <a:cs typeface="Arial" panose="020B0604020202020204" pitchFamily="34" charset="0"/>
                        </a:rPr>
                        <a:t>ICS </a:t>
                      </a:r>
                      <a:endParaRPr lang="en-GB" sz="1100" b="1" i="0" u="none" strike="noStrike">
                        <a:solidFill>
                          <a:schemeClr val="tx1"/>
                        </a:solidFill>
                        <a:effectLst/>
                        <a:latin typeface="Arial" panose="020B0604020202020204" pitchFamily="34" charset="0"/>
                        <a:cs typeface="Arial" panose="020B0604020202020204" pitchFamily="34" charset="0"/>
                      </a:endParaRPr>
                    </a:p>
                  </a:txBody>
                  <a:tcPr marL="7620" marR="7620" marT="762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0BAEC"/>
                    </a:solidFill>
                  </a:tcPr>
                </a:tc>
                <a:tc>
                  <a:txBody>
                    <a:bodyPr/>
                    <a:lstStyle/>
                    <a:p>
                      <a:pPr algn="r" fontAlgn="b"/>
                      <a:r>
                        <a:rPr lang="en-GB" sz="1100" b="1" i="0" u="none" strike="noStrike">
                          <a:solidFill>
                            <a:schemeClr val="tx1"/>
                          </a:solidFill>
                          <a:effectLst/>
                          <a:latin typeface="Arial" panose="020B0604020202020204" pitchFamily="34" charset="0"/>
                          <a:cs typeface="Arial" panose="020B0604020202020204" pitchFamily="34" charset="0"/>
                        </a:rPr>
                        <a:t>Detached</a:t>
                      </a:r>
                    </a:p>
                  </a:txBody>
                  <a:tcPr marL="7620" marR="7620" marT="762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0BAEC"/>
                    </a:solidFill>
                  </a:tcPr>
                </a:tc>
                <a:tc>
                  <a:txBody>
                    <a:bodyPr/>
                    <a:lstStyle/>
                    <a:p>
                      <a:pPr algn="r" fontAlgn="b"/>
                      <a:r>
                        <a:rPr lang="en-GB" sz="1100" b="1" i="0" u="none" strike="noStrike">
                          <a:solidFill>
                            <a:schemeClr val="tx1"/>
                          </a:solidFill>
                          <a:effectLst/>
                          <a:latin typeface="Arial" panose="020B0604020202020204" pitchFamily="34" charset="0"/>
                          <a:cs typeface="Arial" panose="020B0604020202020204" pitchFamily="34" charset="0"/>
                        </a:rPr>
                        <a:t>Semi-detached</a:t>
                      </a:r>
                    </a:p>
                  </a:txBody>
                  <a:tcPr marL="7620" marR="7620" marT="762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0BAEC"/>
                    </a:solidFill>
                  </a:tcPr>
                </a:tc>
                <a:tc>
                  <a:txBody>
                    <a:bodyPr/>
                    <a:lstStyle/>
                    <a:p>
                      <a:pPr algn="r" fontAlgn="b"/>
                      <a:r>
                        <a:rPr lang="en-GB" sz="1100" b="1" i="0" u="none" strike="noStrike">
                          <a:solidFill>
                            <a:schemeClr val="tx1"/>
                          </a:solidFill>
                          <a:effectLst/>
                          <a:latin typeface="Arial" panose="020B0604020202020204" pitchFamily="34" charset="0"/>
                          <a:cs typeface="Arial" panose="020B0604020202020204" pitchFamily="34" charset="0"/>
                        </a:rPr>
                        <a:t>Bungalow</a:t>
                      </a:r>
                    </a:p>
                  </a:txBody>
                  <a:tcPr marL="7620" marR="7620" marT="762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0BAEC"/>
                    </a:solidFill>
                  </a:tcPr>
                </a:tc>
                <a:tc>
                  <a:txBody>
                    <a:bodyPr/>
                    <a:lstStyle/>
                    <a:p>
                      <a:pPr algn="r" fontAlgn="b"/>
                      <a:r>
                        <a:rPr lang="en-GB" sz="1100" b="1" i="0" u="none" strike="noStrike">
                          <a:solidFill>
                            <a:schemeClr val="tx1"/>
                          </a:solidFill>
                          <a:effectLst/>
                          <a:latin typeface="Arial" panose="020B0604020202020204" pitchFamily="34" charset="0"/>
                          <a:cs typeface="Arial" panose="020B0604020202020204" pitchFamily="34" charset="0"/>
                        </a:rPr>
                        <a:t>Terraced</a:t>
                      </a:r>
                    </a:p>
                  </a:txBody>
                  <a:tcPr marL="7620" marR="7620" marT="762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0BAEC"/>
                    </a:solidFill>
                  </a:tcPr>
                </a:tc>
                <a:tc>
                  <a:txBody>
                    <a:bodyPr/>
                    <a:lstStyle/>
                    <a:p>
                      <a:pPr algn="r" fontAlgn="b"/>
                      <a:r>
                        <a:rPr lang="en-GB" sz="1100" b="1" i="0" u="none" strike="noStrike">
                          <a:solidFill>
                            <a:schemeClr val="tx1"/>
                          </a:solidFill>
                          <a:effectLst/>
                          <a:latin typeface="Arial" panose="020B0604020202020204" pitchFamily="34" charset="0"/>
                          <a:cs typeface="Arial" panose="020B0604020202020204" pitchFamily="34" charset="0"/>
                        </a:rPr>
                        <a:t>Flats</a:t>
                      </a:r>
                    </a:p>
                  </a:txBody>
                  <a:tcPr marL="7620" marR="7620" marT="762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0BAEC"/>
                    </a:solidFill>
                  </a:tcPr>
                </a:tc>
                <a:extLst>
                  <a:ext uri="{0D108BD9-81ED-4DB2-BD59-A6C34878D82A}">
                    <a16:rowId xmlns:a16="http://schemas.microsoft.com/office/drawing/2014/main" val="1403366143"/>
                  </a:ext>
                </a:extLst>
              </a:tr>
              <a:tr h="155124">
                <a:tc>
                  <a:txBody>
                    <a:bodyPr/>
                    <a:lstStyle/>
                    <a:p>
                      <a:pPr algn="l" fontAlgn="b"/>
                      <a:r>
                        <a:rPr lang="en-GB" sz="1100" u="none" strike="noStrike">
                          <a:effectLst/>
                          <a:latin typeface="Arial" panose="020B0604020202020204" pitchFamily="34" charset="0"/>
                          <a:cs typeface="Arial" panose="020B0604020202020204" pitchFamily="34" charset="0"/>
                        </a:rPr>
                        <a:t>NCL</a:t>
                      </a:r>
                      <a:endParaRPr lang="en-GB" sz="11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b">
                    <a:lnL w="12700" cmpd="sng">
                      <a:noFill/>
                    </a:lnL>
                    <a:lnR w="12700" cmpd="sng">
                      <a:noFill/>
                    </a:lnR>
                    <a:lnT w="12700" cap="flat" cmpd="sng" algn="ctr">
                      <a:solidFill>
                        <a:schemeClr val="tx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100" b="0" i="0" u="none" strike="noStrike">
                          <a:solidFill>
                            <a:srgbClr val="000000"/>
                          </a:solidFill>
                          <a:effectLst/>
                          <a:latin typeface="Arial" panose="020B0604020202020204" pitchFamily="34" charset="0"/>
                        </a:rPr>
                        <a:t>1,700 </a:t>
                      </a:r>
                    </a:p>
                  </a:txBody>
                  <a:tcPr marL="7620" marR="7620" marT="7620" marB="0" anchor="b">
                    <a:lnL w="12700" cmpd="sng">
                      <a:noFill/>
                    </a:lnL>
                    <a:lnR w="12700" cmpd="sng">
                      <a:noFill/>
                    </a:lnR>
                    <a:lnT w="12700" cap="flat" cmpd="sng" algn="ctr">
                      <a:solidFill>
                        <a:schemeClr val="tx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100" b="0" i="0" u="none" strike="noStrike">
                          <a:solidFill>
                            <a:srgbClr val="000000"/>
                          </a:solidFill>
                          <a:effectLst/>
                          <a:latin typeface="Arial" panose="020B0604020202020204" pitchFamily="34" charset="0"/>
                        </a:rPr>
                        <a:t>5,400 </a:t>
                      </a:r>
                    </a:p>
                  </a:txBody>
                  <a:tcPr marL="7620" marR="7620" marT="7620" marB="0" anchor="b">
                    <a:lnL w="12700" cmpd="sng">
                      <a:noFill/>
                    </a:lnL>
                    <a:lnR w="12700" cmpd="sng">
                      <a:noFill/>
                    </a:lnR>
                    <a:lnT w="12700" cap="flat" cmpd="sng" algn="ctr">
                      <a:solidFill>
                        <a:schemeClr val="tx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100" b="0" i="0" u="none" strike="noStrike">
                          <a:solidFill>
                            <a:srgbClr val="000000"/>
                          </a:solidFill>
                          <a:effectLst/>
                          <a:latin typeface="Arial" panose="020B0604020202020204" pitchFamily="34" charset="0"/>
                        </a:rPr>
                        <a:t>1,200 </a:t>
                      </a:r>
                    </a:p>
                  </a:txBody>
                  <a:tcPr marL="7620" marR="7620" marT="7620" marB="0" anchor="b">
                    <a:lnL w="12700" cmpd="sng">
                      <a:noFill/>
                    </a:lnL>
                    <a:lnR w="12700" cmpd="sng">
                      <a:noFill/>
                    </a:lnR>
                    <a:lnT w="12700" cap="flat" cmpd="sng" algn="ctr">
                      <a:solidFill>
                        <a:schemeClr val="tx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100" b="0" i="0" u="none" strike="noStrike">
                          <a:solidFill>
                            <a:srgbClr val="000000"/>
                          </a:solidFill>
                          <a:effectLst/>
                          <a:latin typeface="Arial" panose="020B0604020202020204" pitchFamily="34" charset="0"/>
                        </a:rPr>
                        <a:t>15,300 </a:t>
                      </a:r>
                    </a:p>
                  </a:txBody>
                  <a:tcPr marL="7620" marR="7620" marT="7620" marB="0" anchor="b">
                    <a:lnL w="12700" cmpd="sng">
                      <a:noFill/>
                    </a:lnL>
                    <a:lnR w="12700" cmpd="sng">
                      <a:noFill/>
                    </a:lnR>
                    <a:lnT w="12700" cap="flat" cmpd="sng" algn="ctr">
                      <a:solidFill>
                        <a:schemeClr val="tx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100" b="0" i="0" u="none" strike="noStrike">
                          <a:solidFill>
                            <a:srgbClr val="000000"/>
                          </a:solidFill>
                          <a:effectLst/>
                          <a:latin typeface="Arial" panose="020B0604020202020204" pitchFamily="34" charset="0"/>
                        </a:rPr>
                        <a:t>50,000 </a:t>
                      </a:r>
                    </a:p>
                  </a:txBody>
                  <a:tcPr marL="7620" marR="7620" marT="7620" marB="0" anchor="b">
                    <a:lnL w="12700" cmpd="sng">
                      <a:noFill/>
                    </a:lnL>
                    <a:lnR w="12700" cmpd="sng">
                      <a:noFill/>
                    </a:lnR>
                    <a:lnT w="12700" cap="flat" cmpd="sng" algn="ctr">
                      <a:solidFill>
                        <a:schemeClr val="tx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7113925"/>
                  </a:ext>
                </a:extLst>
              </a:tr>
              <a:tr h="155124">
                <a:tc>
                  <a:txBody>
                    <a:bodyPr/>
                    <a:lstStyle/>
                    <a:p>
                      <a:pPr algn="l" fontAlgn="b"/>
                      <a:r>
                        <a:rPr lang="en-GB" sz="1100" u="none" strike="noStrike">
                          <a:effectLst/>
                          <a:latin typeface="Arial" panose="020B0604020202020204" pitchFamily="34" charset="0"/>
                          <a:cs typeface="Arial" panose="020B0604020202020204" pitchFamily="34" charset="0"/>
                        </a:rPr>
                        <a:t>NEL</a:t>
                      </a:r>
                      <a:endParaRPr lang="en-GB" sz="11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b">
                    <a:lnL w="12700" cmpd="sng">
                      <a:noFill/>
                    </a:lnL>
                    <a:lnR w="12700" cmpd="sng">
                      <a:noFill/>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100" b="0" i="0" u="none" strike="noStrike">
                          <a:solidFill>
                            <a:srgbClr val="000000"/>
                          </a:solidFill>
                          <a:effectLst/>
                          <a:latin typeface="Arial" panose="020B0604020202020204" pitchFamily="34" charset="0"/>
                        </a:rPr>
                        <a:t>1,200 </a:t>
                      </a:r>
                    </a:p>
                  </a:txBody>
                  <a:tcPr marL="7620" marR="7620" marT="7620" marB="0" anchor="b">
                    <a:lnL w="12700" cmpd="sng">
                      <a:noFill/>
                    </a:lnL>
                    <a:lnR w="12700" cmpd="sng">
                      <a:noFill/>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100" b="0" i="0" u="none" strike="noStrike">
                          <a:solidFill>
                            <a:srgbClr val="000000"/>
                          </a:solidFill>
                          <a:effectLst/>
                          <a:latin typeface="Arial" panose="020B0604020202020204" pitchFamily="34" charset="0"/>
                        </a:rPr>
                        <a:t>5,300 </a:t>
                      </a:r>
                    </a:p>
                  </a:txBody>
                  <a:tcPr marL="7620" marR="7620" marT="7620" marB="0" anchor="b">
                    <a:lnL w="12700" cmpd="sng">
                      <a:noFill/>
                    </a:lnL>
                    <a:lnR w="12700" cmpd="sng">
                      <a:noFill/>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100" b="0" i="0" u="none" strike="noStrike">
                          <a:solidFill>
                            <a:srgbClr val="000000"/>
                          </a:solidFill>
                          <a:effectLst/>
                          <a:latin typeface="Arial" panose="020B0604020202020204" pitchFamily="34" charset="0"/>
                        </a:rPr>
                        <a:t>1,900 </a:t>
                      </a:r>
                    </a:p>
                  </a:txBody>
                  <a:tcPr marL="7620" marR="7620" marT="7620" marB="0" anchor="b">
                    <a:lnL w="12700" cmpd="sng">
                      <a:noFill/>
                    </a:lnL>
                    <a:lnR w="12700" cmpd="sng">
                      <a:noFill/>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100" b="0" i="0" u="none" strike="noStrike">
                          <a:solidFill>
                            <a:srgbClr val="000000"/>
                          </a:solidFill>
                          <a:effectLst/>
                          <a:latin typeface="Arial" panose="020B0604020202020204" pitchFamily="34" charset="0"/>
                        </a:rPr>
                        <a:t>26,400 </a:t>
                      </a:r>
                    </a:p>
                  </a:txBody>
                  <a:tcPr marL="7620" marR="7620" marT="7620" marB="0" anchor="b">
                    <a:lnL w="12700" cmpd="sng">
                      <a:noFill/>
                    </a:lnL>
                    <a:lnR w="12700" cmpd="sng">
                      <a:noFill/>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100" b="0" i="0" u="none" strike="noStrike">
                          <a:solidFill>
                            <a:srgbClr val="000000"/>
                          </a:solidFill>
                          <a:effectLst/>
                          <a:latin typeface="Arial" panose="020B0604020202020204" pitchFamily="34" charset="0"/>
                        </a:rPr>
                        <a:t>53,600 </a:t>
                      </a:r>
                    </a:p>
                  </a:txBody>
                  <a:tcPr marL="7620" marR="7620" marT="7620" marB="0" anchor="b">
                    <a:lnL w="12700" cmpd="sng">
                      <a:noFill/>
                    </a:lnL>
                    <a:lnR w="12700" cmpd="sng">
                      <a:noFill/>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71449464"/>
                  </a:ext>
                </a:extLst>
              </a:tr>
              <a:tr h="155124">
                <a:tc>
                  <a:txBody>
                    <a:bodyPr/>
                    <a:lstStyle/>
                    <a:p>
                      <a:pPr algn="l" fontAlgn="b"/>
                      <a:r>
                        <a:rPr lang="en-GB" sz="1100" b="0" i="0" u="none" strike="noStrike">
                          <a:solidFill>
                            <a:srgbClr val="000000"/>
                          </a:solidFill>
                          <a:effectLst/>
                          <a:latin typeface="Arial" panose="020B0604020202020204" pitchFamily="34" charset="0"/>
                          <a:cs typeface="Arial" panose="020B0604020202020204" pitchFamily="34" charset="0"/>
                        </a:rPr>
                        <a:t>NWL</a:t>
                      </a:r>
                    </a:p>
                  </a:txBody>
                  <a:tcPr marL="7620" marR="7620" marT="7620" marB="0" anchor="b">
                    <a:lnL w="12700" cmpd="sng">
                      <a:noFill/>
                    </a:lnL>
                    <a:lnR w="12700" cmpd="sng">
                      <a:noFill/>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100" b="0" i="0" u="none" strike="noStrike">
                          <a:solidFill>
                            <a:srgbClr val="000000"/>
                          </a:solidFill>
                          <a:effectLst/>
                          <a:latin typeface="Arial" panose="020B0604020202020204" pitchFamily="34" charset="0"/>
                        </a:rPr>
                        <a:t>2,600 </a:t>
                      </a:r>
                    </a:p>
                  </a:txBody>
                  <a:tcPr marL="7620" marR="7620" marT="7620" marB="0" anchor="b">
                    <a:lnL w="12700" cmpd="sng">
                      <a:noFill/>
                    </a:lnL>
                    <a:lnR w="12700" cmpd="sng">
                      <a:noFill/>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100" b="0" i="0" u="none" strike="noStrike">
                          <a:solidFill>
                            <a:srgbClr val="000000"/>
                          </a:solidFill>
                          <a:effectLst/>
                          <a:latin typeface="Arial" panose="020B0604020202020204" pitchFamily="34" charset="0"/>
                        </a:rPr>
                        <a:t>10,300 </a:t>
                      </a:r>
                    </a:p>
                  </a:txBody>
                  <a:tcPr marL="7620" marR="7620" marT="7620" marB="0" anchor="b">
                    <a:lnL w="12700" cmpd="sng">
                      <a:noFill/>
                    </a:lnL>
                    <a:lnR w="12700" cmpd="sng">
                      <a:noFill/>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100" b="0" i="0" u="none" strike="noStrike">
                          <a:solidFill>
                            <a:srgbClr val="000000"/>
                          </a:solidFill>
                          <a:effectLst/>
                          <a:latin typeface="Arial" panose="020B0604020202020204" pitchFamily="34" charset="0"/>
                        </a:rPr>
                        <a:t>1,600 </a:t>
                      </a:r>
                    </a:p>
                  </a:txBody>
                  <a:tcPr marL="7620" marR="7620" marT="7620" marB="0" anchor="b">
                    <a:lnL w="12700" cmpd="sng">
                      <a:noFill/>
                    </a:lnL>
                    <a:lnR w="12700" cmpd="sng">
                      <a:noFill/>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100" b="0" i="0" u="none" strike="noStrike">
                          <a:solidFill>
                            <a:srgbClr val="000000"/>
                          </a:solidFill>
                          <a:effectLst/>
                          <a:latin typeface="Arial" panose="020B0604020202020204" pitchFamily="34" charset="0"/>
                        </a:rPr>
                        <a:t>20,900 </a:t>
                      </a:r>
                    </a:p>
                  </a:txBody>
                  <a:tcPr marL="7620" marR="7620" marT="7620" marB="0" anchor="b">
                    <a:lnL w="12700" cmpd="sng">
                      <a:noFill/>
                    </a:lnL>
                    <a:lnR w="12700" cmpd="sng">
                      <a:noFill/>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100" b="0" i="0" u="none" strike="noStrike">
                          <a:solidFill>
                            <a:srgbClr val="000000"/>
                          </a:solidFill>
                          <a:effectLst/>
                          <a:latin typeface="Arial" panose="020B0604020202020204" pitchFamily="34" charset="0"/>
                        </a:rPr>
                        <a:t>72,300 </a:t>
                      </a:r>
                    </a:p>
                  </a:txBody>
                  <a:tcPr marL="7620" marR="7620" marT="7620" marB="0" anchor="b">
                    <a:lnL w="12700" cmpd="sng">
                      <a:noFill/>
                    </a:lnL>
                    <a:lnR w="12700" cmpd="sng">
                      <a:noFill/>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48778637"/>
                  </a:ext>
                </a:extLst>
              </a:tr>
              <a:tr h="155124">
                <a:tc>
                  <a:txBody>
                    <a:bodyPr/>
                    <a:lstStyle/>
                    <a:p>
                      <a:pPr algn="l" fontAlgn="b"/>
                      <a:r>
                        <a:rPr lang="en-GB" sz="1100" b="0" i="0" u="none" strike="noStrike">
                          <a:solidFill>
                            <a:srgbClr val="000000"/>
                          </a:solidFill>
                          <a:effectLst/>
                          <a:latin typeface="Arial" panose="020B0604020202020204" pitchFamily="34" charset="0"/>
                          <a:cs typeface="Arial" panose="020B0604020202020204" pitchFamily="34" charset="0"/>
                        </a:rPr>
                        <a:t>SEL</a:t>
                      </a:r>
                    </a:p>
                  </a:txBody>
                  <a:tcPr marL="7620" marR="7620" marT="7620" marB="0" anchor="b">
                    <a:lnL w="12700" cmpd="sng">
                      <a:noFill/>
                    </a:lnL>
                    <a:lnR w="12700" cmpd="sng">
                      <a:noFill/>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100" b="0" i="0" u="none" strike="noStrike">
                          <a:solidFill>
                            <a:srgbClr val="000000"/>
                          </a:solidFill>
                          <a:effectLst/>
                          <a:latin typeface="Arial" panose="020B0604020202020204" pitchFamily="34" charset="0"/>
                        </a:rPr>
                        <a:t>2,500 </a:t>
                      </a:r>
                    </a:p>
                  </a:txBody>
                  <a:tcPr marL="7620" marR="7620" marT="7620" marB="0" anchor="b">
                    <a:lnL w="12700" cmpd="sng">
                      <a:noFill/>
                    </a:lnL>
                    <a:lnR w="12700" cmpd="sng">
                      <a:noFill/>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100" b="0" i="0" u="none" strike="noStrike">
                          <a:solidFill>
                            <a:srgbClr val="000000"/>
                          </a:solidFill>
                          <a:effectLst/>
                          <a:latin typeface="Arial" panose="020B0604020202020204" pitchFamily="34" charset="0"/>
                        </a:rPr>
                        <a:t>7,000 </a:t>
                      </a:r>
                    </a:p>
                  </a:txBody>
                  <a:tcPr marL="7620" marR="7620" marT="7620" marB="0" anchor="b">
                    <a:lnL w="12700" cmpd="sng">
                      <a:noFill/>
                    </a:lnL>
                    <a:lnR w="12700" cmpd="sng">
                      <a:noFill/>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100" b="0" i="0" u="none" strike="noStrike">
                          <a:solidFill>
                            <a:srgbClr val="000000"/>
                          </a:solidFill>
                          <a:effectLst/>
                          <a:latin typeface="Arial" panose="020B0604020202020204" pitchFamily="34" charset="0"/>
                        </a:rPr>
                        <a:t>2,300 </a:t>
                      </a:r>
                    </a:p>
                  </a:txBody>
                  <a:tcPr marL="7620" marR="7620" marT="7620" marB="0" anchor="b">
                    <a:lnL w="12700" cmpd="sng">
                      <a:noFill/>
                    </a:lnL>
                    <a:lnR w="12700" cmpd="sng">
                      <a:noFill/>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100" b="0" i="0" u="none" strike="noStrike">
                          <a:solidFill>
                            <a:srgbClr val="000000"/>
                          </a:solidFill>
                          <a:effectLst/>
                          <a:latin typeface="Arial" panose="020B0604020202020204" pitchFamily="34" charset="0"/>
                        </a:rPr>
                        <a:t>17,000 </a:t>
                      </a:r>
                    </a:p>
                  </a:txBody>
                  <a:tcPr marL="7620" marR="7620" marT="7620" marB="0" anchor="b">
                    <a:lnL w="12700" cmpd="sng">
                      <a:noFill/>
                    </a:lnL>
                    <a:lnR w="12700" cmpd="sng">
                      <a:noFill/>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100" b="0" i="0" u="none" strike="noStrike">
                          <a:solidFill>
                            <a:srgbClr val="000000"/>
                          </a:solidFill>
                          <a:effectLst/>
                          <a:latin typeface="Arial" panose="020B0604020202020204" pitchFamily="34" charset="0"/>
                        </a:rPr>
                        <a:t>54,300 </a:t>
                      </a:r>
                    </a:p>
                  </a:txBody>
                  <a:tcPr marL="7620" marR="7620" marT="7620" marB="0" anchor="b">
                    <a:lnL w="12700" cmpd="sng">
                      <a:noFill/>
                    </a:lnL>
                    <a:lnR w="12700" cmpd="sng">
                      <a:noFill/>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67321913"/>
                  </a:ext>
                </a:extLst>
              </a:tr>
              <a:tr h="155124">
                <a:tc>
                  <a:txBody>
                    <a:bodyPr/>
                    <a:lstStyle/>
                    <a:p>
                      <a:pPr algn="l" fontAlgn="b"/>
                      <a:r>
                        <a:rPr lang="en-GB" sz="1100" b="0" i="0" u="none" strike="noStrike">
                          <a:solidFill>
                            <a:srgbClr val="000000"/>
                          </a:solidFill>
                          <a:effectLst/>
                          <a:latin typeface="Arial" panose="020B0604020202020204" pitchFamily="34" charset="0"/>
                          <a:cs typeface="Arial" panose="020B0604020202020204" pitchFamily="34" charset="0"/>
                        </a:rPr>
                        <a:t>SWL</a:t>
                      </a:r>
                    </a:p>
                  </a:txBody>
                  <a:tcPr marL="7620" marR="7620" marT="7620" marB="0" anchor="b">
                    <a:lnL w="12700" cmpd="sng">
                      <a:noFill/>
                    </a:lnL>
                    <a:lnR w="12700" cmpd="sng">
                      <a:noFill/>
                    </a:lnR>
                    <a:lnT w="952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100" b="0" i="0" u="none" strike="noStrike">
                          <a:solidFill>
                            <a:srgbClr val="000000"/>
                          </a:solidFill>
                          <a:effectLst/>
                          <a:latin typeface="Arial" panose="020B0604020202020204" pitchFamily="34" charset="0"/>
                        </a:rPr>
                        <a:t>3,700 </a:t>
                      </a:r>
                    </a:p>
                  </a:txBody>
                  <a:tcPr marL="7620" marR="7620" marT="7620" marB="0" anchor="b">
                    <a:lnL w="12700" cmpd="sng">
                      <a:noFill/>
                    </a:lnL>
                    <a:lnR w="12700" cmpd="sng">
                      <a:noFill/>
                    </a:lnR>
                    <a:lnT w="952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100" b="0" i="0" u="none" strike="noStrike">
                          <a:solidFill>
                            <a:srgbClr val="000000"/>
                          </a:solidFill>
                          <a:effectLst/>
                          <a:latin typeface="Arial" panose="020B0604020202020204" pitchFamily="34" charset="0"/>
                        </a:rPr>
                        <a:t>8,400 </a:t>
                      </a:r>
                    </a:p>
                  </a:txBody>
                  <a:tcPr marL="7620" marR="7620" marT="7620" marB="0" anchor="b">
                    <a:lnL w="12700" cmpd="sng">
                      <a:noFill/>
                    </a:lnL>
                    <a:lnR w="12700" cmpd="sng">
                      <a:noFill/>
                    </a:lnR>
                    <a:lnT w="952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100" b="0" i="0" u="none" strike="noStrike">
                          <a:solidFill>
                            <a:srgbClr val="000000"/>
                          </a:solidFill>
                          <a:effectLst/>
                          <a:latin typeface="Arial" panose="020B0604020202020204" pitchFamily="34" charset="0"/>
                        </a:rPr>
                        <a:t>1,800 </a:t>
                      </a:r>
                    </a:p>
                  </a:txBody>
                  <a:tcPr marL="7620" marR="7620" marT="7620" marB="0" anchor="b">
                    <a:lnL w="12700" cmpd="sng">
                      <a:noFill/>
                    </a:lnL>
                    <a:lnR w="12700" cmpd="sng">
                      <a:noFill/>
                    </a:lnR>
                    <a:lnT w="952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100" b="0" i="0" u="none" strike="noStrike">
                          <a:solidFill>
                            <a:srgbClr val="000000"/>
                          </a:solidFill>
                          <a:effectLst/>
                          <a:latin typeface="Arial" panose="020B0604020202020204" pitchFamily="34" charset="0"/>
                        </a:rPr>
                        <a:t>16,800 </a:t>
                      </a:r>
                    </a:p>
                  </a:txBody>
                  <a:tcPr marL="7620" marR="7620" marT="7620" marB="0" anchor="b">
                    <a:lnL w="12700" cmpd="sng">
                      <a:noFill/>
                    </a:lnL>
                    <a:lnR w="12700" cmpd="sng">
                      <a:noFill/>
                    </a:lnR>
                    <a:lnT w="952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100" b="0" i="0" u="none" strike="noStrike">
                          <a:solidFill>
                            <a:srgbClr val="000000"/>
                          </a:solidFill>
                          <a:effectLst/>
                          <a:latin typeface="Arial" panose="020B0604020202020204" pitchFamily="34" charset="0"/>
                        </a:rPr>
                        <a:t>40,000 </a:t>
                      </a:r>
                    </a:p>
                  </a:txBody>
                  <a:tcPr marL="7620" marR="7620" marT="7620" marB="0" anchor="b">
                    <a:lnL w="12700" cmpd="sng">
                      <a:noFill/>
                    </a:lnL>
                    <a:lnR w="12700" cmpd="sng">
                      <a:noFill/>
                    </a:lnR>
                    <a:lnT w="952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31718966"/>
                  </a:ext>
                </a:extLst>
              </a:tr>
            </a:tbl>
          </a:graphicData>
        </a:graphic>
      </p:graphicFrame>
      <p:sp>
        <p:nvSpPr>
          <p:cNvPr id="5" name="TextBox 4">
            <a:extLst>
              <a:ext uri="{FF2B5EF4-FFF2-40B4-BE49-F238E27FC236}">
                <a16:creationId xmlns:a16="http://schemas.microsoft.com/office/drawing/2014/main" id="{C461CF63-2352-2A21-5337-8C25519C4E8A}"/>
              </a:ext>
            </a:extLst>
          </p:cNvPr>
          <p:cNvSpPr txBox="1"/>
          <p:nvPr/>
        </p:nvSpPr>
        <p:spPr>
          <a:xfrm>
            <a:off x="833436" y="3834976"/>
            <a:ext cx="5659568" cy="307777"/>
          </a:xfrm>
          <a:prstGeom prst="rect">
            <a:avLst/>
          </a:prstGeom>
          <a:noFill/>
        </p:spPr>
        <p:txBody>
          <a:bodyPr wrap="square" rtlCol="0">
            <a:spAutoFit/>
          </a:bodyPr>
          <a:lstStyle/>
          <a:p>
            <a:r>
              <a:rPr lang="en-GB" sz="1400" b="1">
                <a:latin typeface="Arial" panose="020B0604020202020204" pitchFamily="34" charset="0"/>
                <a:cs typeface="Arial" panose="020B0604020202020204" pitchFamily="34" charset="0"/>
              </a:rPr>
              <a:t>Table 3. Number of non-decent dwellings by type, 2020 </a:t>
            </a:r>
          </a:p>
        </p:txBody>
      </p:sp>
      <p:sp>
        <p:nvSpPr>
          <p:cNvPr id="6" name="TextBox 5">
            <a:extLst>
              <a:ext uri="{FF2B5EF4-FFF2-40B4-BE49-F238E27FC236}">
                <a16:creationId xmlns:a16="http://schemas.microsoft.com/office/drawing/2014/main" id="{61A5FB31-66AE-4EB0-885C-D9554A7939C8}"/>
              </a:ext>
            </a:extLst>
          </p:cNvPr>
          <p:cNvSpPr txBox="1"/>
          <p:nvPr/>
        </p:nvSpPr>
        <p:spPr>
          <a:xfrm>
            <a:off x="6493003" y="1209599"/>
            <a:ext cx="5498621" cy="307777"/>
          </a:xfrm>
          <a:prstGeom prst="rect">
            <a:avLst/>
          </a:prstGeom>
          <a:noFill/>
        </p:spPr>
        <p:txBody>
          <a:bodyPr wrap="none" rtlCol="0">
            <a:spAutoFit/>
          </a:bodyPr>
          <a:lstStyle/>
          <a:p>
            <a:r>
              <a:rPr lang="en-GB" sz="1400" b="1">
                <a:latin typeface="Arial" panose="020B0604020202020204" pitchFamily="34" charset="0"/>
                <a:cs typeface="Arial" panose="020B0604020202020204" pitchFamily="34" charset="0"/>
              </a:rPr>
              <a:t>Fig 5. Proportion of dwelling that are non-decent by type, 2020</a:t>
            </a:r>
            <a:endParaRPr lang="en-GB" sz="1400" baseline="30000">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676F9247-793F-84BC-3320-D6C0C6BA46E9}"/>
              </a:ext>
            </a:extLst>
          </p:cNvPr>
          <p:cNvGrpSpPr/>
          <p:nvPr/>
        </p:nvGrpSpPr>
        <p:grpSpPr>
          <a:xfrm>
            <a:off x="8700601" y="37380"/>
            <a:ext cx="3566894" cy="433434"/>
            <a:chOff x="8497997" y="254977"/>
            <a:chExt cx="3566894" cy="433434"/>
          </a:xfrm>
        </p:grpSpPr>
        <p:sp>
          <p:nvSpPr>
            <p:cNvPr id="14" name="Rectangle: Rounded Corners 13">
              <a:extLst>
                <a:ext uri="{FF2B5EF4-FFF2-40B4-BE49-F238E27FC236}">
                  <a16:creationId xmlns:a16="http://schemas.microsoft.com/office/drawing/2014/main" id="{6111900D-CED0-D556-FC8E-E7F5D4C1CF30}"/>
                </a:ext>
              </a:extLst>
            </p:cNvPr>
            <p:cNvSpPr/>
            <p:nvPr/>
          </p:nvSpPr>
          <p:spPr>
            <a:xfrm>
              <a:off x="8497997" y="254977"/>
              <a:ext cx="3451036" cy="422032"/>
            </a:xfrm>
            <a:prstGeom prst="roundRect">
              <a:avLst/>
            </a:prstGeom>
            <a:solidFill>
              <a:srgbClr val="FFF2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bg1"/>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F86C8B9E-5F98-DEE2-00F2-98164110F299}"/>
                </a:ext>
              </a:extLst>
            </p:cNvPr>
            <p:cNvSpPr txBox="1"/>
            <p:nvPr/>
          </p:nvSpPr>
          <p:spPr>
            <a:xfrm>
              <a:off x="8730889" y="257524"/>
              <a:ext cx="3334002" cy="430887"/>
            </a:xfrm>
            <a:prstGeom prst="rect">
              <a:avLst/>
            </a:prstGeom>
            <a:noFill/>
          </p:spPr>
          <p:txBody>
            <a:bodyPr wrap="square">
              <a:spAutoFit/>
            </a:bodyPr>
            <a:lstStyle/>
            <a:p>
              <a:pPr algn="ctr"/>
              <a:r>
                <a:rPr lang="en-GB" sz="1100">
                  <a:latin typeface="Arial" panose="020B0604020202020204" pitchFamily="34" charset="0"/>
                  <a:cs typeface="Arial" panose="020B0604020202020204" pitchFamily="34" charset="0"/>
                </a:rPr>
                <a:t>Data summary: see sheet </a:t>
              </a:r>
              <a:r>
                <a:rPr lang="en-GB" sz="1100" i="1" err="1">
                  <a:latin typeface="Arial" panose="020B0604020202020204" pitchFamily="34" charset="0"/>
                  <a:cs typeface="Arial" panose="020B0604020202020204" pitchFamily="34" charset="0"/>
                </a:rPr>
                <a:t>decent_homes_type_la</a:t>
              </a:r>
              <a:r>
                <a:rPr lang="en-GB" sz="1100" i="1">
                  <a:latin typeface="Arial" panose="020B0604020202020204" pitchFamily="34" charset="0"/>
                  <a:cs typeface="Arial" panose="020B0604020202020204" pitchFamily="34" charset="0"/>
                </a:rPr>
                <a:t> </a:t>
              </a:r>
              <a:r>
                <a:rPr lang="en-GB" sz="1100">
                  <a:latin typeface="Arial" panose="020B0604020202020204" pitchFamily="34" charset="0"/>
                  <a:cs typeface="Arial" panose="020B0604020202020204" pitchFamily="34" charset="0"/>
                </a:rPr>
                <a:t>for further breakdowns by local authority.</a:t>
              </a:r>
            </a:p>
          </p:txBody>
        </p:sp>
        <p:pic>
          <p:nvPicPr>
            <p:cNvPr id="16" name="Graphic 15" descr="Cursor with solid fill">
              <a:extLst>
                <a:ext uri="{FF2B5EF4-FFF2-40B4-BE49-F238E27FC236}">
                  <a16:creationId xmlns:a16="http://schemas.microsoft.com/office/drawing/2014/main" id="{3212A705-9FD7-2097-855B-EDD6F531F77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565078" y="316615"/>
              <a:ext cx="281668" cy="281668"/>
            </a:xfrm>
            <a:prstGeom prst="rect">
              <a:avLst/>
            </a:prstGeom>
          </p:spPr>
        </p:pic>
      </p:grpSp>
      <p:graphicFrame>
        <p:nvGraphicFramePr>
          <p:cNvPr id="7" name="Chart 6">
            <a:extLst>
              <a:ext uri="{FF2B5EF4-FFF2-40B4-BE49-F238E27FC236}">
                <a16:creationId xmlns:a16="http://schemas.microsoft.com/office/drawing/2014/main" id="{0F88E590-09EA-4083-8658-DBA1A3D109F4}"/>
              </a:ext>
            </a:extLst>
          </p:cNvPr>
          <p:cNvGraphicFramePr>
            <a:graphicFrameLocks/>
          </p:cNvGraphicFramePr>
          <p:nvPr>
            <p:extLst>
              <p:ext uri="{D42A27DB-BD31-4B8C-83A1-F6EECF244321}">
                <p14:modId xmlns:p14="http://schemas.microsoft.com/office/powerpoint/2010/main" val="2136903917"/>
              </p:ext>
            </p:extLst>
          </p:nvPr>
        </p:nvGraphicFramePr>
        <p:xfrm>
          <a:off x="6169944" y="1384201"/>
          <a:ext cx="5821680" cy="5108674"/>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5856541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CA6142-A140-BD34-1B93-4567EEA5B134}"/>
              </a:ext>
            </a:extLst>
          </p:cNvPr>
          <p:cNvSpPr>
            <a:spLocks noGrp="1"/>
          </p:cNvSpPr>
          <p:nvPr>
            <p:ph type="title"/>
          </p:nvPr>
        </p:nvSpPr>
        <p:spPr/>
        <p:txBody>
          <a:bodyPr>
            <a:normAutofit/>
          </a:bodyPr>
          <a:lstStyle/>
          <a:p>
            <a:r>
              <a:rPr lang="en-GB" sz="2800" b="1" dirty="0"/>
              <a:t>The </a:t>
            </a:r>
            <a:r>
              <a:rPr lang="en-GB" sz="2800" b="1"/>
              <a:t>proportion </a:t>
            </a:r>
            <a:r>
              <a:rPr lang="en-GB" sz="2800" b="1" dirty="0"/>
              <a:t>of dwellings </a:t>
            </a:r>
            <a:r>
              <a:rPr lang="en-GB" sz="2800" b="1"/>
              <a:t>that are non-decent </a:t>
            </a:r>
            <a:r>
              <a:rPr lang="en-GB" sz="2800" b="1" dirty="0"/>
              <a:t>varies by local authority, ranging from 8% to </a:t>
            </a:r>
            <a:r>
              <a:rPr lang="en-GB" sz="2800" b="1"/>
              <a:t>19%</a:t>
            </a:r>
            <a:r>
              <a:rPr lang="en-GB" sz="2800" b="1" dirty="0"/>
              <a:t> </a:t>
            </a:r>
            <a:endParaRPr lang="en-GB" sz="2800" b="1"/>
          </a:p>
        </p:txBody>
      </p:sp>
      <p:sp>
        <p:nvSpPr>
          <p:cNvPr id="10" name="TextBox 9">
            <a:extLst>
              <a:ext uri="{FF2B5EF4-FFF2-40B4-BE49-F238E27FC236}">
                <a16:creationId xmlns:a16="http://schemas.microsoft.com/office/drawing/2014/main" id="{22193CDE-176A-D425-4C91-3CCB021F0386}"/>
              </a:ext>
            </a:extLst>
          </p:cNvPr>
          <p:cNvSpPr txBox="1"/>
          <p:nvPr/>
        </p:nvSpPr>
        <p:spPr>
          <a:xfrm>
            <a:off x="5487964" y="6630773"/>
            <a:ext cx="6394875" cy="230832"/>
          </a:xfrm>
          <a:prstGeom prst="rect">
            <a:avLst/>
          </a:prstGeom>
          <a:noFill/>
        </p:spPr>
        <p:txBody>
          <a:bodyPr wrap="square" lIns="91440" tIns="45720" rIns="91440" bIns="45720" rtlCol="0" anchor="t">
            <a:spAutoFit/>
          </a:bodyPr>
          <a:lstStyle/>
          <a:p>
            <a:r>
              <a:rPr lang="en-GB" sz="900">
                <a:latin typeface="Arial"/>
                <a:cs typeface="Arial"/>
              </a:rPr>
              <a:t>Sources: (1) </a:t>
            </a:r>
            <a:r>
              <a:rPr lang="en-GB" sz="900">
                <a:latin typeface="Arial"/>
                <a:cs typeface="Arial"/>
                <a:hlinkClick r:id="rId2"/>
              </a:rPr>
              <a:t>MHCLG, English Housing Survey</a:t>
            </a:r>
            <a:r>
              <a:rPr lang="en-GB" sz="900">
                <a:latin typeface="Arial"/>
                <a:cs typeface="Arial"/>
              </a:rPr>
              <a:t> (2) </a:t>
            </a:r>
            <a:r>
              <a:rPr lang="en-GB" sz="900">
                <a:latin typeface="Arial" panose="020B0604020202020204" pitchFamily="34" charset="0"/>
                <a:cs typeface="Arial" panose="020B0604020202020204" pitchFamily="34" charset="0"/>
              </a:rPr>
              <a:t>IHE, </a:t>
            </a:r>
            <a:r>
              <a:rPr lang="en-GB" sz="900">
                <a:latin typeface="Arial" panose="020B0604020202020204" pitchFamily="34" charset="0"/>
                <a:cs typeface="Arial" panose="020B0604020202020204" pitchFamily="34" charset="0"/>
                <a:hlinkClick r:id="rId3"/>
              </a:rPr>
              <a:t>Evidence Review: Housing and Health Inequalities in London</a:t>
            </a:r>
            <a:r>
              <a:rPr lang="en-GB" sz="900">
                <a:latin typeface="Arial" panose="020B0604020202020204" pitchFamily="34" charset="0"/>
                <a:cs typeface="Arial" panose="020B0604020202020204" pitchFamily="34" charset="0"/>
              </a:rPr>
              <a:t>, 2022</a:t>
            </a:r>
          </a:p>
        </p:txBody>
      </p:sp>
      <p:sp>
        <p:nvSpPr>
          <p:cNvPr id="12" name="TextBox 11">
            <a:extLst>
              <a:ext uri="{FF2B5EF4-FFF2-40B4-BE49-F238E27FC236}">
                <a16:creationId xmlns:a16="http://schemas.microsoft.com/office/drawing/2014/main" id="{78807E1F-50C7-8A36-653E-A7B3ACC61506}"/>
              </a:ext>
            </a:extLst>
          </p:cNvPr>
          <p:cNvSpPr txBox="1"/>
          <p:nvPr/>
        </p:nvSpPr>
        <p:spPr>
          <a:xfrm>
            <a:off x="0" y="6243543"/>
            <a:ext cx="5487964" cy="707886"/>
          </a:xfrm>
          <a:prstGeom prst="rect">
            <a:avLst/>
          </a:prstGeom>
          <a:noFill/>
        </p:spPr>
        <p:txBody>
          <a:bodyPr wrap="square" rtlCol="0">
            <a:spAutoFit/>
          </a:bodyPr>
          <a:lstStyle/>
          <a:p>
            <a:pPr marL="0" indent="0">
              <a:spcBef>
                <a:spcPts val="0"/>
              </a:spcBef>
              <a:buNone/>
            </a:pPr>
            <a:r>
              <a:rPr lang="en-GB" sz="800">
                <a:latin typeface="Arial" panose="020B0604020202020204" pitchFamily="34" charset="0"/>
                <a:cs typeface="Arial" panose="020B0604020202020204" pitchFamily="34" charset="0"/>
              </a:rPr>
              <a:t>H&amp;F = Hammersmith and Fulham</a:t>
            </a:r>
          </a:p>
          <a:p>
            <a:pPr marL="0" indent="0">
              <a:spcBef>
                <a:spcPts val="0"/>
              </a:spcBef>
              <a:buNone/>
            </a:pPr>
            <a:r>
              <a:rPr lang="en-GB" sz="800">
                <a:latin typeface="Arial" panose="020B0604020202020204" pitchFamily="34" charset="0"/>
                <a:cs typeface="Arial" panose="020B0604020202020204" pitchFamily="34" charset="0"/>
              </a:rPr>
              <a:t>K&amp;C = Kensington and Chelsea</a:t>
            </a:r>
          </a:p>
          <a:p>
            <a:pPr marL="0" indent="0">
              <a:spcBef>
                <a:spcPts val="0"/>
              </a:spcBef>
              <a:buNone/>
            </a:pPr>
            <a:r>
              <a:rPr lang="en-GB" sz="800" err="1">
                <a:latin typeface="Arial" panose="020B0604020202020204" pitchFamily="34" charset="0"/>
                <a:cs typeface="Arial" panose="020B0604020202020204" pitchFamily="34" charset="0"/>
              </a:rPr>
              <a:t>CoL</a:t>
            </a:r>
            <a:r>
              <a:rPr lang="en-GB" sz="800">
                <a:latin typeface="Arial" panose="020B0604020202020204" pitchFamily="34" charset="0"/>
                <a:cs typeface="Arial" panose="020B0604020202020204" pitchFamily="34" charset="0"/>
              </a:rPr>
              <a:t> = City of London</a:t>
            </a:r>
          </a:p>
          <a:p>
            <a:r>
              <a:rPr lang="en-GB" sz="800">
                <a:latin typeface="Arial" panose="020B0604020202020204" pitchFamily="34" charset="0"/>
                <a:cs typeface="Arial" panose="020B0604020202020204" pitchFamily="34" charset="0"/>
              </a:rPr>
              <a:t>Source: </a:t>
            </a:r>
            <a:r>
              <a:rPr lang="en-GB" sz="800">
                <a:latin typeface="Arial" panose="020B0604020202020204" pitchFamily="34" charset="0"/>
                <a:cs typeface="Arial" panose="020B0604020202020204" pitchFamily="34" charset="0"/>
                <a:hlinkClick r:id="rId2"/>
              </a:rPr>
              <a:t>MHCLG, English Housing Survey  </a:t>
            </a:r>
            <a:endParaRPr lang="en-GB" sz="800">
              <a:latin typeface="Arial" panose="020B0604020202020204" pitchFamily="34" charset="0"/>
              <a:cs typeface="Arial" panose="020B0604020202020204" pitchFamily="34" charset="0"/>
            </a:endParaRPr>
          </a:p>
          <a:p>
            <a:r>
              <a:rPr lang="en-GB" sz="800">
                <a:latin typeface="Arial" panose="020B0604020202020204" pitchFamily="34" charset="0"/>
                <a:cs typeface="Arial" panose="020B0604020202020204" pitchFamily="34" charset="0"/>
              </a:rPr>
              <a:t> </a:t>
            </a:r>
          </a:p>
        </p:txBody>
      </p:sp>
      <p:sp>
        <p:nvSpPr>
          <p:cNvPr id="2" name="TextBox 1">
            <a:extLst>
              <a:ext uri="{FF2B5EF4-FFF2-40B4-BE49-F238E27FC236}">
                <a16:creationId xmlns:a16="http://schemas.microsoft.com/office/drawing/2014/main" id="{1392F7CB-AC8C-B70D-2A7E-BB1C27EEF175}"/>
              </a:ext>
            </a:extLst>
          </p:cNvPr>
          <p:cNvSpPr txBox="1"/>
          <p:nvPr/>
        </p:nvSpPr>
        <p:spPr>
          <a:xfrm>
            <a:off x="6855493" y="1956795"/>
            <a:ext cx="5027346" cy="3323987"/>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endParaRPr lang="en-GB" sz="1400">
              <a:latin typeface="Arial"/>
              <a:cs typeface="Arial"/>
            </a:endParaRPr>
          </a:p>
          <a:p>
            <a:pPr marL="285750" indent="-285750">
              <a:buFont typeface="Arial" panose="020B0604020202020204" pitchFamily="34" charset="0"/>
              <a:buChar char="•"/>
            </a:pPr>
            <a:r>
              <a:rPr lang="en-GB" sz="1400">
                <a:latin typeface="Arial"/>
                <a:cs typeface="Arial"/>
              </a:rPr>
              <a:t>The </a:t>
            </a:r>
            <a:r>
              <a:rPr lang="en-GB" sz="1400" u="sng">
                <a:latin typeface="Arial"/>
                <a:cs typeface="Arial"/>
              </a:rPr>
              <a:t>number</a:t>
            </a:r>
            <a:r>
              <a:rPr lang="en-GB" sz="1400">
                <a:latin typeface="Arial"/>
                <a:cs typeface="Arial"/>
              </a:rPr>
              <a:t> of dwelling that are non-decent is greatest in Croydon (20,352), followed by Lambeth (17,444) and Westminster (17,408). The lowest number is in City of London (635), followed by Kingston upon Thames (7,395) and Barking and Dagenham (8,304).</a:t>
            </a:r>
          </a:p>
          <a:p>
            <a:endParaRPr lang="en-GB" sz="1400">
              <a:latin typeface="Arial"/>
              <a:cs typeface="Arial"/>
            </a:endParaRPr>
          </a:p>
          <a:p>
            <a:pPr marL="285750" indent="-285750">
              <a:buFont typeface="Arial" panose="020B0604020202020204" pitchFamily="34" charset="0"/>
              <a:buChar char="•"/>
            </a:pPr>
            <a:r>
              <a:rPr lang="en-GB" sz="1400">
                <a:latin typeface="Arial"/>
                <a:cs typeface="Arial"/>
              </a:rPr>
              <a:t>The </a:t>
            </a:r>
            <a:r>
              <a:rPr lang="en-GB" sz="1400" u="sng">
                <a:latin typeface="Arial"/>
                <a:cs typeface="Arial"/>
              </a:rPr>
              <a:t>proportion</a:t>
            </a:r>
            <a:r>
              <a:rPr lang="en-GB" sz="1400">
                <a:latin typeface="Arial"/>
                <a:cs typeface="Arial"/>
              </a:rPr>
              <a:t> of dwellings that are non-decent is greatest in Kensington and Chelsea (19%) and Westminster (18%), and lowest in Havering (8%) and Bexley (9%).</a:t>
            </a:r>
          </a:p>
          <a:p>
            <a:endParaRPr lang="en-GB" sz="1400">
              <a:latin typeface="Arial"/>
              <a:cs typeface="Arial"/>
            </a:endParaRPr>
          </a:p>
          <a:p>
            <a:pPr marL="285750" indent="-285750">
              <a:buFont typeface="Arial" panose="020B0604020202020204" pitchFamily="34" charset="0"/>
              <a:buChar char="•"/>
            </a:pPr>
            <a:r>
              <a:rPr lang="en-GB" sz="1400">
                <a:latin typeface="Arial"/>
                <a:cs typeface="Arial"/>
              </a:rPr>
              <a:t>The quality of homes across all tenures places demands on healthcare from falls, accidents, respiratory, cardiovascular and mental health causes.</a:t>
            </a:r>
            <a:r>
              <a:rPr lang="en-GB" sz="1400" baseline="30000">
                <a:latin typeface="Arial"/>
                <a:cs typeface="Arial"/>
              </a:rPr>
              <a:t>2</a:t>
            </a:r>
            <a:r>
              <a:rPr lang="en-GB" sz="1400">
                <a:latin typeface="Arial"/>
                <a:cs typeface="Arial"/>
              </a:rPr>
              <a:t> </a:t>
            </a:r>
          </a:p>
        </p:txBody>
      </p:sp>
      <p:sp>
        <p:nvSpPr>
          <p:cNvPr id="7" name="TextBox 6">
            <a:extLst>
              <a:ext uri="{FF2B5EF4-FFF2-40B4-BE49-F238E27FC236}">
                <a16:creationId xmlns:a16="http://schemas.microsoft.com/office/drawing/2014/main" id="{C0FEA63F-966C-706A-F4BD-A99851A317CB}"/>
              </a:ext>
            </a:extLst>
          </p:cNvPr>
          <p:cNvSpPr txBox="1"/>
          <p:nvPr/>
        </p:nvSpPr>
        <p:spPr>
          <a:xfrm>
            <a:off x="732897" y="1620009"/>
            <a:ext cx="5487965" cy="523220"/>
          </a:xfrm>
          <a:prstGeom prst="rect">
            <a:avLst/>
          </a:prstGeom>
          <a:noFill/>
        </p:spPr>
        <p:txBody>
          <a:bodyPr wrap="square" rtlCol="0">
            <a:spAutoFit/>
          </a:bodyPr>
          <a:lstStyle/>
          <a:p>
            <a:r>
              <a:rPr lang="en-GB" sz="1400" b="1">
                <a:latin typeface="Arial" panose="020B0604020202020204" pitchFamily="34" charset="0"/>
                <a:cs typeface="Arial" panose="020B0604020202020204" pitchFamily="34" charset="0"/>
              </a:rPr>
              <a:t>Fig 6. Number of non-decent dwellings by local authority, grouped by ICS, 2020 </a:t>
            </a:r>
          </a:p>
        </p:txBody>
      </p:sp>
      <p:grpSp>
        <p:nvGrpSpPr>
          <p:cNvPr id="3" name="Group 2">
            <a:extLst>
              <a:ext uri="{FF2B5EF4-FFF2-40B4-BE49-F238E27FC236}">
                <a16:creationId xmlns:a16="http://schemas.microsoft.com/office/drawing/2014/main" id="{EF1FDD28-2CAF-5955-6BED-484B37DC7F1F}"/>
              </a:ext>
            </a:extLst>
          </p:cNvPr>
          <p:cNvGrpSpPr/>
          <p:nvPr/>
        </p:nvGrpSpPr>
        <p:grpSpPr>
          <a:xfrm>
            <a:off x="8700601" y="37380"/>
            <a:ext cx="3566894" cy="433434"/>
            <a:chOff x="8497997" y="254977"/>
            <a:chExt cx="3566894" cy="433434"/>
          </a:xfrm>
        </p:grpSpPr>
        <p:sp>
          <p:nvSpPr>
            <p:cNvPr id="8" name="Rectangle: Rounded Corners 7">
              <a:extLst>
                <a:ext uri="{FF2B5EF4-FFF2-40B4-BE49-F238E27FC236}">
                  <a16:creationId xmlns:a16="http://schemas.microsoft.com/office/drawing/2014/main" id="{D23EA57A-3BBB-00D0-B143-E129935DD69E}"/>
                </a:ext>
              </a:extLst>
            </p:cNvPr>
            <p:cNvSpPr/>
            <p:nvPr/>
          </p:nvSpPr>
          <p:spPr>
            <a:xfrm>
              <a:off x="8497997" y="254977"/>
              <a:ext cx="3451036" cy="422032"/>
            </a:xfrm>
            <a:prstGeom prst="roundRect">
              <a:avLst/>
            </a:prstGeom>
            <a:solidFill>
              <a:srgbClr val="FFF2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bg1"/>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756F7F59-15E2-1EE5-A6EA-1C6A4123FC32}"/>
                </a:ext>
              </a:extLst>
            </p:cNvPr>
            <p:cNvSpPr txBox="1"/>
            <p:nvPr/>
          </p:nvSpPr>
          <p:spPr>
            <a:xfrm>
              <a:off x="8730889" y="257524"/>
              <a:ext cx="3334002" cy="430887"/>
            </a:xfrm>
            <a:prstGeom prst="rect">
              <a:avLst/>
            </a:prstGeom>
            <a:noFill/>
          </p:spPr>
          <p:txBody>
            <a:bodyPr wrap="square">
              <a:spAutoFit/>
            </a:bodyPr>
            <a:lstStyle/>
            <a:p>
              <a:pPr algn="ctr"/>
              <a:r>
                <a:rPr lang="en-GB" sz="1100">
                  <a:latin typeface="Arial" panose="020B0604020202020204" pitchFamily="34" charset="0"/>
                  <a:cs typeface="Arial" panose="020B0604020202020204" pitchFamily="34" charset="0"/>
                </a:rPr>
                <a:t>Data summary: see sheet </a:t>
              </a:r>
              <a:r>
                <a:rPr lang="en-GB" sz="1100" i="1" err="1">
                  <a:latin typeface="Arial" panose="020B0604020202020204" pitchFamily="34" charset="0"/>
                  <a:cs typeface="Arial" panose="020B0604020202020204" pitchFamily="34" charset="0"/>
                </a:rPr>
                <a:t>decent_homes_tenure_la</a:t>
              </a:r>
              <a:r>
                <a:rPr lang="en-GB" sz="1100" i="1">
                  <a:latin typeface="Arial" panose="020B0604020202020204" pitchFamily="34" charset="0"/>
                  <a:cs typeface="Arial" panose="020B0604020202020204" pitchFamily="34" charset="0"/>
                </a:rPr>
                <a:t> </a:t>
              </a:r>
              <a:r>
                <a:rPr lang="en-GB" sz="1100">
                  <a:latin typeface="Arial" panose="020B0604020202020204" pitchFamily="34" charset="0"/>
                  <a:cs typeface="Arial" panose="020B0604020202020204" pitchFamily="34" charset="0"/>
                </a:rPr>
                <a:t>for full data.</a:t>
              </a:r>
            </a:p>
          </p:txBody>
        </p:sp>
        <p:pic>
          <p:nvPicPr>
            <p:cNvPr id="13" name="Graphic 12" descr="Cursor with solid fill">
              <a:extLst>
                <a:ext uri="{FF2B5EF4-FFF2-40B4-BE49-F238E27FC236}">
                  <a16:creationId xmlns:a16="http://schemas.microsoft.com/office/drawing/2014/main" id="{E2249024-E0BC-8D64-58CD-E023E381BB4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65078" y="316615"/>
              <a:ext cx="281668" cy="281668"/>
            </a:xfrm>
            <a:prstGeom prst="rect">
              <a:avLst/>
            </a:prstGeom>
          </p:spPr>
        </p:pic>
      </p:grpSp>
      <p:pic>
        <p:nvPicPr>
          <p:cNvPr id="14" name="Picture 13" descr="A map of the united states&#10;&#10;Description automatically generated">
            <a:extLst>
              <a:ext uri="{FF2B5EF4-FFF2-40B4-BE49-F238E27FC236}">
                <a16:creationId xmlns:a16="http://schemas.microsoft.com/office/drawing/2014/main" id="{CFBAAE53-D61E-0918-D6A0-FA214F5FC572}"/>
              </a:ext>
            </a:extLst>
          </p:cNvPr>
          <p:cNvPicPr>
            <a:picLocks noChangeAspect="1"/>
          </p:cNvPicPr>
          <p:nvPr/>
        </p:nvPicPr>
        <p:blipFill rotWithShape="1">
          <a:blip r:embed="rId6">
            <a:extLst>
              <a:ext uri="{28A0092B-C50C-407E-A947-70E740481C1C}">
                <a14:useLocalDpi xmlns:a14="http://schemas.microsoft.com/office/drawing/2010/main" val="0"/>
              </a:ext>
            </a:extLst>
          </a:blip>
          <a:srcRect b="11043"/>
          <a:stretch/>
        </p:blipFill>
        <p:spPr>
          <a:xfrm>
            <a:off x="732897" y="2074118"/>
            <a:ext cx="6479579" cy="4692645"/>
          </a:xfrm>
          <a:prstGeom prst="rect">
            <a:avLst/>
          </a:prstGeom>
        </p:spPr>
      </p:pic>
    </p:spTree>
    <p:extLst>
      <p:ext uri="{BB962C8B-B14F-4D97-AF65-F5344CB8AC3E}">
        <p14:creationId xmlns:p14="http://schemas.microsoft.com/office/powerpoint/2010/main" val="33089645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CA6142-A140-BD34-1B93-4567EEA5B134}"/>
              </a:ext>
            </a:extLst>
          </p:cNvPr>
          <p:cNvSpPr>
            <a:spLocks noGrp="1"/>
          </p:cNvSpPr>
          <p:nvPr>
            <p:ph type="title"/>
          </p:nvPr>
        </p:nvSpPr>
        <p:spPr>
          <a:xfrm>
            <a:off x="838200" y="365125"/>
            <a:ext cx="10967720" cy="1325563"/>
          </a:xfrm>
        </p:spPr>
        <p:txBody>
          <a:bodyPr>
            <a:normAutofit/>
          </a:bodyPr>
          <a:lstStyle/>
          <a:p>
            <a:r>
              <a:rPr lang="en-GB" sz="2800" b="1"/>
              <a:t>The private rented sector has the greatest proportion of homes with Category 1 hazards, the most severe hazard category</a:t>
            </a:r>
          </a:p>
        </p:txBody>
      </p:sp>
      <p:sp>
        <p:nvSpPr>
          <p:cNvPr id="9" name="TextBox 8">
            <a:extLst>
              <a:ext uri="{FF2B5EF4-FFF2-40B4-BE49-F238E27FC236}">
                <a16:creationId xmlns:a16="http://schemas.microsoft.com/office/drawing/2014/main" id="{FFA6CF64-9FDC-906F-1ED4-0739AF9D8457}"/>
              </a:ext>
            </a:extLst>
          </p:cNvPr>
          <p:cNvSpPr txBox="1"/>
          <p:nvPr/>
        </p:nvSpPr>
        <p:spPr>
          <a:xfrm>
            <a:off x="6493004" y="1698328"/>
            <a:ext cx="5544667" cy="523220"/>
          </a:xfrm>
          <a:prstGeom prst="rect">
            <a:avLst/>
          </a:prstGeom>
          <a:noFill/>
        </p:spPr>
        <p:txBody>
          <a:bodyPr wrap="square" rtlCol="0">
            <a:spAutoFit/>
          </a:bodyPr>
          <a:lstStyle/>
          <a:p>
            <a:r>
              <a:rPr lang="en-GB" sz="1400" b="1">
                <a:latin typeface="Arial" panose="020B0604020202020204" pitchFamily="34" charset="0"/>
                <a:cs typeface="Arial" panose="020B0604020202020204" pitchFamily="34" charset="0"/>
              </a:rPr>
              <a:t>Fig 7. Proportion of dwellings with Category 1 Hazards by tenure, 2020</a:t>
            </a:r>
            <a:endParaRPr lang="en-GB" sz="1400" baseline="3000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AE7ED9AD-105B-C14A-1457-ACBD02B04ADD}"/>
              </a:ext>
            </a:extLst>
          </p:cNvPr>
          <p:cNvSpPr txBox="1"/>
          <p:nvPr/>
        </p:nvSpPr>
        <p:spPr>
          <a:xfrm>
            <a:off x="838200" y="2278304"/>
            <a:ext cx="4670502" cy="2893100"/>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GB" sz="1400" dirty="0">
                <a:latin typeface="Arial"/>
                <a:cs typeface="Arial"/>
              </a:rPr>
              <a:t>Across all ICSs, the private rented sector has the greatest proportion of Category 1 Hazards, at between 9% and 10%. This compares to Owner Occupied dwelling which are around 3%.</a:t>
            </a:r>
          </a:p>
          <a:p>
            <a:pPr marL="285750" indent="-285750">
              <a:buFont typeface="Arial" panose="020B0604020202020204" pitchFamily="34" charset="0"/>
              <a:buChar char="•"/>
            </a:pPr>
            <a:endParaRPr lang="en-GB" sz="1400" dirty="0">
              <a:latin typeface="Arial"/>
              <a:cs typeface="Arial"/>
            </a:endParaRPr>
          </a:p>
          <a:p>
            <a:pPr marL="285750" indent="-285750">
              <a:buFont typeface="Arial" panose="020B0604020202020204" pitchFamily="34" charset="0"/>
              <a:buChar char="•"/>
            </a:pPr>
            <a:r>
              <a:rPr lang="en-GB" sz="1400" dirty="0">
                <a:latin typeface="Arial"/>
                <a:cs typeface="Arial"/>
              </a:rPr>
              <a:t>The proportion of</a:t>
            </a:r>
            <a:r>
              <a:rPr lang="en-GB" sz="1400" i="1" dirty="0">
                <a:latin typeface="Arial"/>
                <a:cs typeface="Arial"/>
              </a:rPr>
              <a:t> </a:t>
            </a:r>
            <a:r>
              <a:rPr lang="en-GB" sz="1400" dirty="0">
                <a:latin typeface="Arial"/>
                <a:cs typeface="Arial"/>
              </a:rPr>
              <a:t>dwellings which have Category 1 Hazards is greater in England compared to London for owner-occupied (England: 9.2%, London: 3.3%), private rented dwellings (England: 13.2%, London: 9.7%) and is similar in the social sector, the proportion is similar (England: 5.0% , London: 4.6%).</a:t>
            </a:r>
            <a:r>
              <a:rPr lang="en-GB" sz="1400" baseline="30000" dirty="0">
                <a:latin typeface="Arial"/>
                <a:cs typeface="Arial"/>
              </a:rPr>
              <a:t>1</a:t>
            </a:r>
            <a:r>
              <a:rPr lang="en-GB" sz="1400" i="1" dirty="0">
                <a:latin typeface="Arial"/>
                <a:cs typeface="Arial"/>
              </a:rPr>
              <a:t> </a:t>
            </a:r>
            <a:endParaRPr lang="en-GB" sz="1400" dirty="0">
              <a:latin typeface="Arial"/>
              <a:cs typeface="Arial"/>
            </a:endParaRPr>
          </a:p>
          <a:p>
            <a:pPr marL="285750" indent="-285750">
              <a:buFont typeface="Arial" panose="020B0604020202020204" pitchFamily="34" charset="0"/>
              <a:buChar char="•"/>
            </a:pPr>
            <a:endParaRPr lang="en-GB" sz="14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78807E1F-50C7-8A36-653E-A7B3ACC61506}"/>
              </a:ext>
            </a:extLst>
          </p:cNvPr>
          <p:cNvSpPr txBox="1"/>
          <p:nvPr/>
        </p:nvSpPr>
        <p:spPr>
          <a:xfrm>
            <a:off x="0" y="6357750"/>
            <a:ext cx="9305322" cy="461665"/>
          </a:xfrm>
          <a:prstGeom prst="rect">
            <a:avLst/>
          </a:prstGeom>
          <a:noFill/>
        </p:spPr>
        <p:txBody>
          <a:bodyPr wrap="square" rtlCol="0">
            <a:spAutoFit/>
          </a:bodyPr>
          <a:lstStyle/>
          <a:p>
            <a:r>
              <a:rPr lang="en-GB" sz="800">
                <a:latin typeface="Arial" panose="020B0604020202020204" pitchFamily="34" charset="0"/>
                <a:cs typeface="Arial" panose="020B0604020202020204" pitchFamily="34" charset="0"/>
              </a:rPr>
              <a:t>Source (all text and figures): </a:t>
            </a:r>
            <a:r>
              <a:rPr lang="en-GB" sz="800">
                <a:latin typeface="Arial" panose="020B0604020202020204" pitchFamily="34" charset="0"/>
                <a:cs typeface="Arial" panose="020B0604020202020204" pitchFamily="34" charset="0"/>
                <a:hlinkClick r:id="rId3"/>
              </a:rPr>
              <a:t>MHCLG, English Housing Survey  </a:t>
            </a:r>
            <a:endParaRPr lang="en-GB" sz="800">
              <a:latin typeface="Arial" panose="020B0604020202020204" pitchFamily="34" charset="0"/>
              <a:cs typeface="Arial" panose="020B0604020202020204" pitchFamily="34" charset="0"/>
            </a:endParaRPr>
          </a:p>
          <a:p>
            <a:r>
              <a:rPr lang="en-GB" sz="800">
                <a:latin typeface="Arial" panose="020B0604020202020204" pitchFamily="34" charset="0"/>
                <a:cs typeface="Arial" panose="020B0604020202020204" pitchFamily="34" charset="0"/>
              </a:rPr>
              <a:t>Note: Data has been aggregated from local authority level, so where there was suppression or missing data at local authority level this will have impacted the ICS totals. Figures are rounded to nearest 100 and percentages to the nearest percent..</a:t>
            </a:r>
          </a:p>
        </p:txBody>
      </p:sp>
      <p:graphicFrame>
        <p:nvGraphicFramePr>
          <p:cNvPr id="7" name="Table 6">
            <a:extLst>
              <a:ext uri="{FF2B5EF4-FFF2-40B4-BE49-F238E27FC236}">
                <a16:creationId xmlns:a16="http://schemas.microsoft.com/office/drawing/2014/main" id="{9339284D-9F4D-7D21-6618-B08C11D5B2AF}"/>
              </a:ext>
            </a:extLst>
          </p:cNvPr>
          <p:cNvGraphicFramePr>
            <a:graphicFrameLocks noGrp="1"/>
          </p:cNvGraphicFramePr>
          <p:nvPr>
            <p:extLst>
              <p:ext uri="{D42A27DB-BD31-4B8C-83A1-F6EECF244321}">
                <p14:modId xmlns:p14="http://schemas.microsoft.com/office/powerpoint/2010/main" val="2697408755"/>
              </p:ext>
            </p:extLst>
          </p:nvPr>
        </p:nvGraphicFramePr>
        <p:xfrm>
          <a:off x="6660094" y="4969742"/>
          <a:ext cx="4496843" cy="1220398"/>
        </p:xfrm>
        <a:graphic>
          <a:graphicData uri="http://schemas.openxmlformats.org/drawingml/2006/table">
            <a:tbl>
              <a:tblPr>
                <a:tableStyleId>{5C22544A-7EE6-4342-B048-85BDC9FD1C3A}</a:tableStyleId>
              </a:tblPr>
              <a:tblGrid>
                <a:gridCol w="580241">
                  <a:extLst>
                    <a:ext uri="{9D8B030D-6E8A-4147-A177-3AD203B41FA5}">
                      <a16:colId xmlns:a16="http://schemas.microsoft.com/office/drawing/2014/main" val="1419352194"/>
                    </a:ext>
                  </a:extLst>
                </a:gridCol>
                <a:gridCol w="1305534">
                  <a:extLst>
                    <a:ext uri="{9D8B030D-6E8A-4147-A177-3AD203B41FA5}">
                      <a16:colId xmlns:a16="http://schemas.microsoft.com/office/drawing/2014/main" val="1785648589"/>
                    </a:ext>
                  </a:extLst>
                </a:gridCol>
                <a:gridCol w="1305534">
                  <a:extLst>
                    <a:ext uri="{9D8B030D-6E8A-4147-A177-3AD203B41FA5}">
                      <a16:colId xmlns:a16="http://schemas.microsoft.com/office/drawing/2014/main" val="4117597732"/>
                    </a:ext>
                  </a:extLst>
                </a:gridCol>
                <a:gridCol w="1305534">
                  <a:extLst>
                    <a:ext uri="{9D8B030D-6E8A-4147-A177-3AD203B41FA5}">
                      <a16:colId xmlns:a16="http://schemas.microsoft.com/office/drawing/2014/main" val="4178827750"/>
                    </a:ext>
                  </a:extLst>
                </a:gridCol>
              </a:tblGrid>
              <a:tr h="302463">
                <a:tc>
                  <a:txBody>
                    <a:bodyPr/>
                    <a:lstStyle/>
                    <a:p>
                      <a:pPr algn="l" fontAlgn="b"/>
                      <a:r>
                        <a:rPr lang="en-GB" sz="1100" b="1" u="none" strike="noStrike">
                          <a:solidFill>
                            <a:schemeClr val="tx1"/>
                          </a:solidFill>
                          <a:effectLst/>
                          <a:latin typeface="Arial" panose="020B0604020202020204" pitchFamily="34" charset="0"/>
                          <a:cs typeface="Arial" panose="020B0604020202020204" pitchFamily="34" charset="0"/>
                        </a:rPr>
                        <a:t>ICS</a:t>
                      </a:r>
                      <a:endParaRPr lang="en-GB" sz="1100" b="1" i="0" u="none" strike="noStrike">
                        <a:solidFill>
                          <a:schemeClr val="tx1"/>
                        </a:solidFill>
                        <a:effectLst/>
                        <a:latin typeface="Arial" panose="020B0604020202020204" pitchFamily="34" charset="0"/>
                        <a:cs typeface="Arial" panose="020B0604020202020204" pitchFamily="34" charset="0"/>
                      </a:endParaRPr>
                    </a:p>
                  </a:txBody>
                  <a:tcPr marL="7620" marR="7620" marT="762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0BAEC"/>
                    </a:solidFill>
                  </a:tcPr>
                </a:tc>
                <a:tc>
                  <a:txBody>
                    <a:bodyPr/>
                    <a:lstStyle/>
                    <a:p>
                      <a:pPr algn="r" fontAlgn="b"/>
                      <a:r>
                        <a:rPr lang="en-GB" sz="1100" b="1" i="0" u="none" strike="noStrike">
                          <a:solidFill>
                            <a:srgbClr val="000000"/>
                          </a:solidFill>
                          <a:effectLst/>
                          <a:latin typeface="Arial" panose="020B0604020202020204" pitchFamily="34" charset="0"/>
                        </a:rPr>
                        <a:t>Owner occupied</a:t>
                      </a:r>
                    </a:p>
                  </a:txBody>
                  <a:tcPr marL="7620" marR="7620" marT="762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0BAEC"/>
                    </a:solidFill>
                  </a:tcPr>
                </a:tc>
                <a:tc>
                  <a:txBody>
                    <a:bodyPr/>
                    <a:lstStyle/>
                    <a:p>
                      <a:pPr algn="r" fontAlgn="b"/>
                      <a:r>
                        <a:rPr lang="en-GB" sz="1100" b="1" i="0" u="none" strike="noStrike">
                          <a:solidFill>
                            <a:srgbClr val="000000"/>
                          </a:solidFill>
                          <a:effectLst/>
                          <a:latin typeface="Arial" panose="020B0604020202020204" pitchFamily="34" charset="0"/>
                        </a:rPr>
                        <a:t>Private rented</a:t>
                      </a:r>
                    </a:p>
                  </a:txBody>
                  <a:tcPr marL="7620" marR="7620" marT="762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0BAEC"/>
                    </a:solidFill>
                  </a:tcPr>
                </a:tc>
                <a:tc>
                  <a:txBody>
                    <a:bodyPr/>
                    <a:lstStyle/>
                    <a:p>
                      <a:pPr algn="r" fontAlgn="b"/>
                      <a:r>
                        <a:rPr lang="en-GB" sz="1100" b="1" i="0" u="none" strike="noStrike">
                          <a:solidFill>
                            <a:srgbClr val="000000"/>
                          </a:solidFill>
                          <a:effectLst/>
                          <a:latin typeface="Arial" panose="020B0604020202020204" pitchFamily="34" charset="0"/>
                        </a:rPr>
                        <a:t>Social</a:t>
                      </a:r>
                    </a:p>
                  </a:txBody>
                  <a:tcPr marL="7620" marR="7620" marT="762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0BAEC"/>
                    </a:solidFill>
                  </a:tcPr>
                </a:tc>
                <a:extLst>
                  <a:ext uri="{0D108BD9-81ED-4DB2-BD59-A6C34878D82A}">
                    <a16:rowId xmlns:a16="http://schemas.microsoft.com/office/drawing/2014/main" val="1403366143"/>
                  </a:ext>
                </a:extLst>
              </a:tr>
              <a:tr h="183587">
                <a:tc>
                  <a:txBody>
                    <a:bodyPr/>
                    <a:lstStyle/>
                    <a:p>
                      <a:pPr algn="l" fontAlgn="b"/>
                      <a:r>
                        <a:rPr lang="en-GB" sz="1100" u="none" strike="noStrike">
                          <a:effectLst/>
                          <a:latin typeface="Arial" panose="020B0604020202020204" pitchFamily="34" charset="0"/>
                          <a:cs typeface="Arial" panose="020B0604020202020204" pitchFamily="34" charset="0"/>
                        </a:rPr>
                        <a:t>NCL</a:t>
                      </a:r>
                      <a:endParaRPr lang="en-GB" sz="11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b">
                    <a:lnL w="12700" cmpd="sng">
                      <a:noFill/>
                    </a:lnL>
                    <a:lnR w="12700" cmpd="sng">
                      <a:noFill/>
                    </a:lnR>
                    <a:lnT w="12700" cap="flat" cmpd="sng" algn="ctr">
                      <a:solidFill>
                        <a:schemeClr val="tx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100" b="0" i="0" u="none" strike="noStrike">
                          <a:solidFill>
                            <a:srgbClr val="000000"/>
                          </a:solidFill>
                          <a:effectLst/>
                          <a:latin typeface="Arial" panose="020B0604020202020204" pitchFamily="34" charset="0"/>
                        </a:rPr>
                        <a:t>9,200</a:t>
                      </a:r>
                    </a:p>
                  </a:txBody>
                  <a:tcPr marL="7620" marR="7620" marT="7620" marB="0" anchor="b">
                    <a:lnL w="12700" cmpd="sng">
                      <a:noFill/>
                    </a:lnL>
                    <a:lnR w="12700" cmpd="sng">
                      <a:noFill/>
                    </a:lnR>
                    <a:lnT w="12700" cap="flat" cmpd="sng" algn="ctr">
                      <a:solidFill>
                        <a:schemeClr val="tx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100" b="0" i="0" u="none" strike="noStrike">
                          <a:solidFill>
                            <a:srgbClr val="000000"/>
                          </a:solidFill>
                          <a:effectLst/>
                          <a:latin typeface="Arial" panose="020B0604020202020204" pitchFamily="34" charset="0"/>
                        </a:rPr>
                        <a:t>16,600</a:t>
                      </a:r>
                    </a:p>
                  </a:txBody>
                  <a:tcPr marL="7620" marR="7620" marT="7620" marB="0" anchor="b">
                    <a:lnL w="12700" cmpd="sng">
                      <a:noFill/>
                    </a:lnL>
                    <a:lnR w="12700" cmpd="sng">
                      <a:noFill/>
                    </a:lnR>
                    <a:lnT w="12700" cap="flat" cmpd="sng" algn="ctr">
                      <a:solidFill>
                        <a:schemeClr val="tx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100" b="0" i="0" u="none" strike="noStrike">
                          <a:solidFill>
                            <a:srgbClr val="000000"/>
                          </a:solidFill>
                          <a:effectLst/>
                          <a:latin typeface="Arial" panose="020B0604020202020204" pitchFamily="34" charset="0"/>
                        </a:rPr>
                        <a:t>6,400</a:t>
                      </a:r>
                    </a:p>
                  </a:txBody>
                  <a:tcPr marL="7620" marR="7620" marT="7620" marB="0" anchor="b">
                    <a:lnL w="12700" cmpd="sng">
                      <a:noFill/>
                    </a:lnL>
                    <a:lnR w="12700" cmpd="sng">
                      <a:noFill/>
                    </a:lnR>
                    <a:lnT w="12700" cap="flat" cmpd="sng" algn="ctr">
                      <a:solidFill>
                        <a:schemeClr val="tx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7113925"/>
                  </a:ext>
                </a:extLst>
              </a:tr>
              <a:tr h="183587">
                <a:tc>
                  <a:txBody>
                    <a:bodyPr/>
                    <a:lstStyle/>
                    <a:p>
                      <a:pPr algn="l" fontAlgn="b"/>
                      <a:r>
                        <a:rPr lang="en-GB" sz="1100" u="none" strike="noStrike">
                          <a:effectLst/>
                          <a:latin typeface="Arial" panose="020B0604020202020204" pitchFamily="34" charset="0"/>
                          <a:cs typeface="Arial" panose="020B0604020202020204" pitchFamily="34" charset="0"/>
                        </a:rPr>
                        <a:t>NEL</a:t>
                      </a:r>
                      <a:endParaRPr lang="en-GB" sz="11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b">
                    <a:lnL w="12700" cmpd="sng">
                      <a:noFill/>
                    </a:lnL>
                    <a:lnR w="12700" cmpd="sng">
                      <a:noFill/>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100" b="0" i="0" u="none" strike="noStrike">
                          <a:solidFill>
                            <a:srgbClr val="000000"/>
                          </a:solidFill>
                          <a:effectLst/>
                          <a:latin typeface="Arial" panose="020B0604020202020204" pitchFamily="34" charset="0"/>
                        </a:rPr>
                        <a:t>11,900</a:t>
                      </a:r>
                    </a:p>
                  </a:txBody>
                  <a:tcPr marL="7620" marR="7620" marT="7620" marB="0" anchor="b">
                    <a:lnL w="12700" cmpd="sng">
                      <a:noFill/>
                    </a:lnL>
                    <a:lnR w="12700" cmpd="sng">
                      <a:noFill/>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100" b="0" i="0" u="none" strike="noStrike">
                          <a:solidFill>
                            <a:srgbClr val="000000"/>
                          </a:solidFill>
                          <a:effectLst/>
                          <a:latin typeface="Arial" panose="020B0604020202020204" pitchFamily="34" charset="0"/>
                        </a:rPr>
                        <a:t>19,500</a:t>
                      </a:r>
                    </a:p>
                  </a:txBody>
                  <a:tcPr marL="7620" marR="7620" marT="7620" marB="0" anchor="b">
                    <a:lnL w="12700" cmpd="sng">
                      <a:noFill/>
                    </a:lnL>
                    <a:lnR w="12700" cmpd="sng">
                      <a:noFill/>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100" b="0" i="0" u="none" strike="noStrike">
                          <a:solidFill>
                            <a:srgbClr val="000000"/>
                          </a:solidFill>
                          <a:effectLst/>
                          <a:latin typeface="Arial" panose="020B0604020202020204" pitchFamily="34" charset="0"/>
                        </a:rPr>
                        <a:t>8,100</a:t>
                      </a:r>
                    </a:p>
                  </a:txBody>
                  <a:tcPr marL="7620" marR="7620" marT="7620" marB="0" anchor="b">
                    <a:lnL w="12700" cmpd="sng">
                      <a:noFill/>
                    </a:lnL>
                    <a:lnR w="12700" cmpd="sng">
                      <a:noFill/>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71449464"/>
                  </a:ext>
                </a:extLst>
              </a:tr>
              <a:tr h="183587">
                <a:tc>
                  <a:txBody>
                    <a:bodyPr/>
                    <a:lstStyle/>
                    <a:p>
                      <a:pPr algn="l" fontAlgn="b"/>
                      <a:r>
                        <a:rPr lang="en-GB" sz="1100" b="0" i="0" u="none" strike="noStrike">
                          <a:solidFill>
                            <a:srgbClr val="000000"/>
                          </a:solidFill>
                          <a:effectLst/>
                          <a:latin typeface="Arial" panose="020B0604020202020204" pitchFamily="34" charset="0"/>
                          <a:cs typeface="Arial" panose="020B0604020202020204" pitchFamily="34" charset="0"/>
                        </a:rPr>
                        <a:t>NWL</a:t>
                      </a:r>
                    </a:p>
                  </a:txBody>
                  <a:tcPr marL="7620" marR="7620" marT="7620" marB="0" anchor="b">
                    <a:lnL w="12700" cmpd="sng">
                      <a:noFill/>
                    </a:lnL>
                    <a:lnR w="12700" cmpd="sng">
                      <a:noFill/>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100" b="0" i="0" u="none" strike="noStrike">
                          <a:solidFill>
                            <a:srgbClr val="000000"/>
                          </a:solidFill>
                          <a:effectLst/>
                          <a:latin typeface="Arial" panose="020B0604020202020204" pitchFamily="34" charset="0"/>
                        </a:rPr>
                        <a:t>13,800</a:t>
                      </a:r>
                    </a:p>
                  </a:txBody>
                  <a:tcPr marL="7620" marR="7620" marT="7620" marB="0" anchor="b">
                    <a:lnL w="12700" cmpd="sng">
                      <a:noFill/>
                    </a:lnL>
                    <a:lnR w="12700" cmpd="sng">
                      <a:noFill/>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100" b="0" i="0" u="none" strike="noStrike">
                          <a:solidFill>
                            <a:srgbClr val="000000"/>
                          </a:solidFill>
                          <a:effectLst/>
                          <a:latin typeface="Arial" panose="020B0604020202020204" pitchFamily="34" charset="0"/>
                        </a:rPr>
                        <a:t>25,200</a:t>
                      </a:r>
                    </a:p>
                  </a:txBody>
                  <a:tcPr marL="7620" marR="7620" marT="7620" marB="0" anchor="b">
                    <a:lnL w="12700" cmpd="sng">
                      <a:noFill/>
                    </a:lnL>
                    <a:lnR w="12700" cmpd="sng">
                      <a:noFill/>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100" b="0" i="0" u="none" strike="noStrike">
                          <a:solidFill>
                            <a:srgbClr val="000000"/>
                          </a:solidFill>
                          <a:effectLst/>
                          <a:latin typeface="Arial" panose="020B0604020202020204" pitchFamily="34" charset="0"/>
                        </a:rPr>
                        <a:t>8,000</a:t>
                      </a:r>
                    </a:p>
                  </a:txBody>
                  <a:tcPr marL="7620" marR="7620" marT="7620" marB="0" anchor="b">
                    <a:lnL w="12700" cmpd="sng">
                      <a:noFill/>
                    </a:lnL>
                    <a:lnR w="12700" cmpd="sng">
                      <a:noFill/>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48778637"/>
                  </a:ext>
                </a:extLst>
              </a:tr>
              <a:tr h="183587">
                <a:tc>
                  <a:txBody>
                    <a:bodyPr/>
                    <a:lstStyle/>
                    <a:p>
                      <a:pPr algn="l" fontAlgn="b"/>
                      <a:r>
                        <a:rPr lang="en-GB" sz="1100" b="0" i="0" u="none" strike="noStrike">
                          <a:solidFill>
                            <a:srgbClr val="000000"/>
                          </a:solidFill>
                          <a:effectLst/>
                          <a:latin typeface="Arial" panose="020B0604020202020204" pitchFamily="34" charset="0"/>
                          <a:cs typeface="Arial" panose="020B0604020202020204" pitchFamily="34" charset="0"/>
                        </a:rPr>
                        <a:t>SEL</a:t>
                      </a:r>
                    </a:p>
                  </a:txBody>
                  <a:tcPr marL="7620" marR="7620" marT="7620" marB="0" anchor="b">
                    <a:lnL w="12700" cmpd="sng">
                      <a:noFill/>
                    </a:lnL>
                    <a:lnR w="12700" cmpd="sng">
                      <a:noFill/>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100" b="0" i="0" u="none" strike="noStrike">
                          <a:solidFill>
                            <a:srgbClr val="000000"/>
                          </a:solidFill>
                          <a:effectLst/>
                          <a:latin typeface="Arial" panose="020B0604020202020204" pitchFamily="34" charset="0"/>
                        </a:rPr>
                        <a:t>11,300</a:t>
                      </a:r>
                    </a:p>
                  </a:txBody>
                  <a:tcPr marL="7620" marR="7620" marT="7620" marB="0" anchor="b">
                    <a:lnL w="12700" cmpd="sng">
                      <a:noFill/>
                    </a:lnL>
                    <a:lnR w="12700" cmpd="sng">
                      <a:noFill/>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100" b="0" i="0" u="none" strike="noStrike">
                          <a:solidFill>
                            <a:srgbClr val="000000"/>
                          </a:solidFill>
                          <a:effectLst/>
                          <a:latin typeface="Arial" panose="020B0604020202020204" pitchFamily="34" charset="0"/>
                        </a:rPr>
                        <a:t>15,700</a:t>
                      </a:r>
                    </a:p>
                  </a:txBody>
                  <a:tcPr marL="7620" marR="7620" marT="7620" marB="0" anchor="b">
                    <a:lnL w="12700" cmpd="sng">
                      <a:noFill/>
                    </a:lnL>
                    <a:lnR w="12700" cmpd="sng">
                      <a:noFill/>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100" b="0" i="0" u="none" strike="noStrike">
                          <a:solidFill>
                            <a:srgbClr val="000000"/>
                          </a:solidFill>
                          <a:effectLst/>
                          <a:latin typeface="Arial" panose="020B0604020202020204" pitchFamily="34" charset="0"/>
                        </a:rPr>
                        <a:t>9,100</a:t>
                      </a:r>
                    </a:p>
                  </a:txBody>
                  <a:tcPr marL="7620" marR="7620" marT="7620" marB="0" anchor="b">
                    <a:lnL w="12700" cmpd="sng">
                      <a:noFill/>
                    </a:lnL>
                    <a:lnR w="12700" cmpd="sng">
                      <a:noFill/>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67321913"/>
                  </a:ext>
                </a:extLst>
              </a:tr>
              <a:tr h="183587">
                <a:tc>
                  <a:txBody>
                    <a:bodyPr/>
                    <a:lstStyle/>
                    <a:p>
                      <a:pPr algn="l" fontAlgn="b"/>
                      <a:r>
                        <a:rPr lang="en-GB" sz="1100" b="0" i="0" u="none" strike="noStrike">
                          <a:solidFill>
                            <a:srgbClr val="000000"/>
                          </a:solidFill>
                          <a:effectLst/>
                          <a:latin typeface="Arial" panose="020B0604020202020204" pitchFamily="34" charset="0"/>
                          <a:cs typeface="Arial" panose="020B0604020202020204" pitchFamily="34" charset="0"/>
                        </a:rPr>
                        <a:t>SWL</a:t>
                      </a:r>
                    </a:p>
                  </a:txBody>
                  <a:tcPr marL="7620" marR="7620" marT="7620" marB="0" anchor="b">
                    <a:lnL w="12700" cmpd="sng">
                      <a:noFill/>
                    </a:lnL>
                    <a:lnR w="12700" cmpd="sng">
                      <a:noFill/>
                    </a:lnR>
                    <a:lnT w="952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100" b="0" i="0" u="none" strike="noStrike">
                          <a:solidFill>
                            <a:srgbClr val="000000"/>
                          </a:solidFill>
                          <a:effectLst/>
                          <a:latin typeface="Arial" panose="020B0604020202020204" pitchFamily="34" charset="0"/>
                        </a:rPr>
                        <a:t>12,300</a:t>
                      </a:r>
                    </a:p>
                  </a:txBody>
                  <a:tcPr marL="7620" marR="7620" marT="7620" marB="0" anchor="b">
                    <a:lnL w="12700" cmpd="sng">
                      <a:noFill/>
                    </a:lnL>
                    <a:lnR w="12700" cmpd="sng">
                      <a:noFill/>
                    </a:lnR>
                    <a:lnT w="952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100" b="0" i="0" u="none" strike="noStrike">
                          <a:solidFill>
                            <a:srgbClr val="000000"/>
                          </a:solidFill>
                          <a:effectLst/>
                          <a:latin typeface="Arial" panose="020B0604020202020204" pitchFamily="34" charset="0"/>
                        </a:rPr>
                        <a:t>15,600</a:t>
                      </a:r>
                    </a:p>
                  </a:txBody>
                  <a:tcPr marL="7620" marR="7620" marT="7620" marB="0" anchor="b">
                    <a:lnL w="12700" cmpd="sng">
                      <a:noFill/>
                    </a:lnL>
                    <a:lnR w="12700" cmpd="sng">
                      <a:noFill/>
                    </a:lnR>
                    <a:lnT w="952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100" b="0" i="0" u="none" strike="noStrike">
                          <a:solidFill>
                            <a:srgbClr val="000000"/>
                          </a:solidFill>
                          <a:effectLst/>
                          <a:latin typeface="Arial" panose="020B0604020202020204" pitchFamily="34" charset="0"/>
                        </a:rPr>
                        <a:t>4,600</a:t>
                      </a:r>
                    </a:p>
                  </a:txBody>
                  <a:tcPr marL="7620" marR="7620" marT="7620" marB="0" anchor="b">
                    <a:lnL w="12700" cmpd="sng">
                      <a:noFill/>
                    </a:lnL>
                    <a:lnR w="12700" cmpd="sng">
                      <a:noFill/>
                    </a:lnR>
                    <a:lnT w="952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31718966"/>
                  </a:ext>
                </a:extLst>
              </a:tr>
            </a:tbl>
          </a:graphicData>
        </a:graphic>
      </p:graphicFrame>
      <p:sp>
        <p:nvSpPr>
          <p:cNvPr id="2" name="TextBox 1">
            <a:extLst>
              <a:ext uri="{FF2B5EF4-FFF2-40B4-BE49-F238E27FC236}">
                <a16:creationId xmlns:a16="http://schemas.microsoft.com/office/drawing/2014/main" id="{C5050532-5829-B1EB-C5E5-612491F6EDF1}"/>
              </a:ext>
            </a:extLst>
          </p:cNvPr>
          <p:cNvSpPr txBox="1"/>
          <p:nvPr/>
        </p:nvSpPr>
        <p:spPr>
          <a:xfrm>
            <a:off x="6573265" y="4326183"/>
            <a:ext cx="4670502" cy="523220"/>
          </a:xfrm>
          <a:prstGeom prst="rect">
            <a:avLst/>
          </a:prstGeom>
          <a:noFill/>
        </p:spPr>
        <p:txBody>
          <a:bodyPr wrap="square" rtlCol="0">
            <a:spAutoFit/>
          </a:bodyPr>
          <a:lstStyle/>
          <a:p>
            <a:r>
              <a:rPr lang="en-GB" sz="1400" b="1" dirty="0">
                <a:latin typeface="Arial" panose="020B0604020202020204" pitchFamily="34" charset="0"/>
                <a:cs typeface="Arial" panose="020B0604020202020204" pitchFamily="34" charset="0"/>
              </a:rPr>
              <a:t>Table 4. Number dwellings with Category 1 Hazards by type, 2020 </a:t>
            </a:r>
          </a:p>
        </p:txBody>
      </p:sp>
      <p:graphicFrame>
        <p:nvGraphicFramePr>
          <p:cNvPr id="8" name="Chart 7">
            <a:extLst>
              <a:ext uri="{FF2B5EF4-FFF2-40B4-BE49-F238E27FC236}">
                <a16:creationId xmlns:a16="http://schemas.microsoft.com/office/drawing/2014/main" id="{00000000-0008-0000-0A00-000003000000}"/>
              </a:ext>
            </a:extLst>
          </p:cNvPr>
          <p:cNvGraphicFramePr>
            <a:graphicFrameLocks/>
          </p:cNvGraphicFramePr>
          <p:nvPr>
            <p:extLst>
              <p:ext uri="{D42A27DB-BD31-4B8C-83A1-F6EECF244321}">
                <p14:modId xmlns:p14="http://schemas.microsoft.com/office/powerpoint/2010/main" val="3803672403"/>
              </p:ext>
            </p:extLst>
          </p:nvPr>
        </p:nvGraphicFramePr>
        <p:xfrm>
          <a:off x="6439350" y="2278304"/>
          <a:ext cx="5220000" cy="1927540"/>
        </p:xfrm>
        <a:graphic>
          <a:graphicData uri="http://schemas.openxmlformats.org/drawingml/2006/chart">
            <c:chart xmlns:c="http://schemas.openxmlformats.org/drawingml/2006/chart" xmlns:r="http://schemas.openxmlformats.org/officeDocument/2006/relationships" r:id="rId4"/>
          </a:graphicData>
        </a:graphic>
      </p:graphicFrame>
      <p:grpSp>
        <p:nvGrpSpPr>
          <p:cNvPr id="19" name="Group 18">
            <a:extLst>
              <a:ext uri="{FF2B5EF4-FFF2-40B4-BE49-F238E27FC236}">
                <a16:creationId xmlns:a16="http://schemas.microsoft.com/office/drawing/2014/main" id="{FFBFC7BE-4705-03C8-493E-5BCB52DB11FD}"/>
              </a:ext>
            </a:extLst>
          </p:cNvPr>
          <p:cNvGrpSpPr/>
          <p:nvPr/>
        </p:nvGrpSpPr>
        <p:grpSpPr>
          <a:xfrm>
            <a:off x="8700601" y="37380"/>
            <a:ext cx="3566894" cy="433434"/>
            <a:chOff x="8497997" y="254977"/>
            <a:chExt cx="3566894" cy="433434"/>
          </a:xfrm>
        </p:grpSpPr>
        <p:sp>
          <p:nvSpPr>
            <p:cNvPr id="20" name="Rectangle: Rounded Corners 19">
              <a:extLst>
                <a:ext uri="{FF2B5EF4-FFF2-40B4-BE49-F238E27FC236}">
                  <a16:creationId xmlns:a16="http://schemas.microsoft.com/office/drawing/2014/main" id="{E79EBB41-9B18-07D2-817C-7AA1F4535767}"/>
                </a:ext>
              </a:extLst>
            </p:cNvPr>
            <p:cNvSpPr/>
            <p:nvPr/>
          </p:nvSpPr>
          <p:spPr>
            <a:xfrm>
              <a:off x="8497997" y="254977"/>
              <a:ext cx="3451036" cy="422032"/>
            </a:xfrm>
            <a:prstGeom prst="roundRect">
              <a:avLst/>
            </a:prstGeom>
            <a:solidFill>
              <a:srgbClr val="FFF2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bg1"/>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2612688C-1ED3-01C4-3BB2-AEC3D5197A04}"/>
                </a:ext>
              </a:extLst>
            </p:cNvPr>
            <p:cNvSpPr txBox="1"/>
            <p:nvPr/>
          </p:nvSpPr>
          <p:spPr>
            <a:xfrm>
              <a:off x="8730889" y="257524"/>
              <a:ext cx="3334002" cy="430887"/>
            </a:xfrm>
            <a:prstGeom prst="rect">
              <a:avLst/>
            </a:prstGeom>
            <a:noFill/>
          </p:spPr>
          <p:txBody>
            <a:bodyPr wrap="square">
              <a:spAutoFit/>
            </a:bodyPr>
            <a:lstStyle/>
            <a:p>
              <a:pPr algn="ctr"/>
              <a:r>
                <a:rPr lang="en-GB" sz="1100">
                  <a:latin typeface="Arial" panose="020B0604020202020204" pitchFamily="34" charset="0"/>
                  <a:cs typeface="Arial" panose="020B0604020202020204" pitchFamily="34" charset="0"/>
                </a:rPr>
                <a:t>Data summary: see sheet </a:t>
              </a:r>
              <a:r>
                <a:rPr lang="en-GB" sz="1100" i="1">
                  <a:latin typeface="Arial" panose="020B0604020202020204" pitchFamily="34" charset="0"/>
                  <a:cs typeface="Arial" panose="020B0604020202020204" pitchFamily="34" charset="0"/>
                </a:rPr>
                <a:t>hhsrs_cat1_tenure_la </a:t>
              </a:r>
              <a:r>
                <a:rPr lang="en-GB" sz="1100">
                  <a:latin typeface="Arial" panose="020B0604020202020204" pitchFamily="34" charset="0"/>
                  <a:cs typeface="Arial" panose="020B0604020202020204" pitchFamily="34" charset="0"/>
                </a:rPr>
                <a:t>for further breakdowns by local authority.</a:t>
              </a:r>
            </a:p>
          </p:txBody>
        </p:sp>
        <p:pic>
          <p:nvPicPr>
            <p:cNvPr id="22" name="Graphic 21" descr="Cursor with solid fill">
              <a:extLst>
                <a:ext uri="{FF2B5EF4-FFF2-40B4-BE49-F238E27FC236}">
                  <a16:creationId xmlns:a16="http://schemas.microsoft.com/office/drawing/2014/main" id="{623F77E9-F34D-FD4A-2537-FF3BB7C92E3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565078" y="316615"/>
              <a:ext cx="281668" cy="281668"/>
            </a:xfrm>
            <a:prstGeom prst="rect">
              <a:avLst/>
            </a:prstGeom>
          </p:spPr>
        </p:pic>
      </p:grpSp>
    </p:spTree>
    <p:extLst>
      <p:ext uri="{BB962C8B-B14F-4D97-AF65-F5344CB8AC3E}">
        <p14:creationId xmlns:p14="http://schemas.microsoft.com/office/powerpoint/2010/main" val="22770638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CA6142-A140-BD34-1B93-4567EEA5B134}"/>
              </a:ext>
            </a:extLst>
          </p:cNvPr>
          <p:cNvSpPr>
            <a:spLocks noGrp="1"/>
          </p:cNvSpPr>
          <p:nvPr>
            <p:ph type="title"/>
          </p:nvPr>
        </p:nvSpPr>
        <p:spPr/>
        <p:txBody>
          <a:bodyPr>
            <a:normAutofit/>
          </a:bodyPr>
          <a:lstStyle/>
          <a:p>
            <a:r>
              <a:rPr lang="en-GB" sz="2800" b="1" dirty="0"/>
              <a:t>The </a:t>
            </a:r>
            <a:r>
              <a:rPr lang="en-GB" sz="2800" b="1"/>
              <a:t>proportion of </a:t>
            </a:r>
            <a:r>
              <a:rPr lang="en-GB" sz="2800" b="1" dirty="0"/>
              <a:t>dwellings that </a:t>
            </a:r>
            <a:r>
              <a:rPr lang="en-GB" sz="2800" b="1"/>
              <a:t>with Category 1 Hazards </a:t>
            </a:r>
            <a:r>
              <a:rPr lang="en-GB" sz="2800" b="1" dirty="0"/>
              <a:t>varies by local authority, ranging from 2.8% to </a:t>
            </a:r>
            <a:r>
              <a:rPr lang="en-GB" sz="2800" b="1"/>
              <a:t>8.1%</a:t>
            </a:r>
            <a:r>
              <a:rPr lang="en-GB" sz="2800" b="1" dirty="0"/>
              <a:t> </a:t>
            </a:r>
            <a:endParaRPr lang="en-GB" sz="2800" b="1"/>
          </a:p>
        </p:txBody>
      </p:sp>
      <p:sp>
        <p:nvSpPr>
          <p:cNvPr id="9" name="TextBox 8">
            <a:extLst>
              <a:ext uri="{FF2B5EF4-FFF2-40B4-BE49-F238E27FC236}">
                <a16:creationId xmlns:a16="http://schemas.microsoft.com/office/drawing/2014/main" id="{FFA6CF64-9FDC-906F-1ED4-0739AF9D8457}"/>
              </a:ext>
            </a:extLst>
          </p:cNvPr>
          <p:cNvSpPr txBox="1"/>
          <p:nvPr/>
        </p:nvSpPr>
        <p:spPr>
          <a:xfrm>
            <a:off x="483118" y="1771416"/>
            <a:ext cx="5487965" cy="523220"/>
          </a:xfrm>
          <a:prstGeom prst="rect">
            <a:avLst/>
          </a:prstGeom>
          <a:noFill/>
        </p:spPr>
        <p:txBody>
          <a:bodyPr wrap="square" rtlCol="0">
            <a:spAutoFit/>
          </a:bodyPr>
          <a:lstStyle/>
          <a:p>
            <a:r>
              <a:rPr lang="en-GB" sz="1400" b="1">
                <a:latin typeface="Arial" panose="020B0604020202020204" pitchFamily="34" charset="0"/>
                <a:cs typeface="Arial" panose="020B0604020202020204" pitchFamily="34" charset="0"/>
              </a:rPr>
              <a:t>Fig 8. Number of dwellings with Category 1 Hazards by local authority, grouped by ICS, 2020 </a:t>
            </a:r>
          </a:p>
        </p:txBody>
      </p:sp>
      <p:sp>
        <p:nvSpPr>
          <p:cNvPr id="3" name="TextBox 2">
            <a:extLst>
              <a:ext uri="{FF2B5EF4-FFF2-40B4-BE49-F238E27FC236}">
                <a16:creationId xmlns:a16="http://schemas.microsoft.com/office/drawing/2014/main" id="{9E505989-5CAE-5113-120A-21443A968005}"/>
              </a:ext>
            </a:extLst>
          </p:cNvPr>
          <p:cNvSpPr txBox="1"/>
          <p:nvPr/>
        </p:nvSpPr>
        <p:spPr>
          <a:xfrm>
            <a:off x="6321079" y="1956795"/>
            <a:ext cx="5224828" cy="2246769"/>
          </a:xfrm>
          <a:prstGeom prst="rect">
            <a:avLst/>
          </a:prstGeom>
          <a:noFill/>
        </p:spPr>
        <p:txBody>
          <a:bodyPr wrap="square">
            <a:spAutoFit/>
          </a:bodyPr>
          <a:lstStyle/>
          <a:p>
            <a:pPr marL="285750" indent="-285750">
              <a:buFont typeface="Arial" panose="020B0604020202020204" pitchFamily="34" charset="0"/>
              <a:buChar char="•"/>
            </a:pPr>
            <a:r>
              <a:rPr lang="en-GB" sz="1400">
                <a:latin typeface="Arial" panose="020B0604020202020204" pitchFamily="34" charset="0"/>
                <a:cs typeface="Arial" panose="020B0604020202020204" pitchFamily="34" charset="0"/>
              </a:rPr>
              <a:t>The </a:t>
            </a:r>
            <a:r>
              <a:rPr lang="en-GB" sz="1400" u="sng">
                <a:latin typeface="Arial" panose="020B0604020202020204" pitchFamily="34" charset="0"/>
                <a:cs typeface="Arial" panose="020B0604020202020204" pitchFamily="34" charset="0"/>
              </a:rPr>
              <a:t>number</a:t>
            </a:r>
            <a:r>
              <a:rPr lang="en-GB" sz="1400">
                <a:latin typeface="Arial" panose="020B0604020202020204" pitchFamily="34" charset="0"/>
                <a:cs typeface="Arial" panose="020B0604020202020204" pitchFamily="34" charset="0"/>
              </a:rPr>
              <a:t> of dwellings with Category 1 Hazards is greatest in Croydon (9,822), Newham (8,266) and Waltham Forest (8,125). The number is lowest in City of London (152), followed by Kingston upon Thames (3,347) and Tower Hamlets (3,437</a:t>
            </a:r>
            <a:r>
              <a:rPr lang="en-GB" sz="1400" dirty="0">
                <a:latin typeface="Arial" panose="020B0604020202020204" pitchFamily="34" charset="0"/>
                <a:cs typeface="Arial" panose="020B0604020202020204" pitchFamily="34" charset="0"/>
              </a:rPr>
              <a:t>).</a:t>
            </a:r>
            <a:endParaRPr lang="en-GB" sz="14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sz="14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400">
                <a:latin typeface="Arial" panose="020B0604020202020204" pitchFamily="34" charset="0"/>
                <a:cs typeface="Arial" panose="020B0604020202020204" pitchFamily="34" charset="0"/>
              </a:rPr>
              <a:t>The </a:t>
            </a:r>
            <a:r>
              <a:rPr lang="en-GB" sz="1400" u="sng">
                <a:latin typeface="Arial" panose="020B0604020202020204" pitchFamily="34" charset="0"/>
                <a:cs typeface="Arial" panose="020B0604020202020204" pitchFamily="34" charset="0"/>
              </a:rPr>
              <a:t>proportion</a:t>
            </a:r>
            <a:r>
              <a:rPr lang="en-GB" sz="1400">
                <a:latin typeface="Arial" panose="020B0604020202020204" pitchFamily="34" charset="0"/>
                <a:cs typeface="Arial" panose="020B0604020202020204" pitchFamily="34" charset="0"/>
              </a:rPr>
              <a:t> dwellings with Category 1 Hazards is greatest in Kensington &amp; Chelsea (8.1%) &amp; Waltham Forest (7.7%), and lowest in Tower Hamlets (2.8%) and City of London (3.0%).</a:t>
            </a:r>
          </a:p>
        </p:txBody>
      </p:sp>
      <p:grpSp>
        <p:nvGrpSpPr>
          <p:cNvPr id="2" name="Group 1">
            <a:extLst>
              <a:ext uri="{FF2B5EF4-FFF2-40B4-BE49-F238E27FC236}">
                <a16:creationId xmlns:a16="http://schemas.microsoft.com/office/drawing/2014/main" id="{87193727-9F59-D3F9-B442-AF9F63FF3C64}"/>
              </a:ext>
            </a:extLst>
          </p:cNvPr>
          <p:cNvGrpSpPr/>
          <p:nvPr/>
        </p:nvGrpSpPr>
        <p:grpSpPr>
          <a:xfrm>
            <a:off x="8700601" y="37380"/>
            <a:ext cx="3566894" cy="433434"/>
            <a:chOff x="8497997" y="254977"/>
            <a:chExt cx="3566894" cy="433434"/>
          </a:xfrm>
        </p:grpSpPr>
        <p:sp>
          <p:nvSpPr>
            <p:cNvPr id="6" name="Rectangle: Rounded Corners 5">
              <a:extLst>
                <a:ext uri="{FF2B5EF4-FFF2-40B4-BE49-F238E27FC236}">
                  <a16:creationId xmlns:a16="http://schemas.microsoft.com/office/drawing/2014/main" id="{958EE07C-C145-1CD6-97BC-D859F19D7A64}"/>
                </a:ext>
              </a:extLst>
            </p:cNvPr>
            <p:cNvSpPr/>
            <p:nvPr/>
          </p:nvSpPr>
          <p:spPr>
            <a:xfrm>
              <a:off x="8497997" y="254977"/>
              <a:ext cx="3451036" cy="422032"/>
            </a:xfrm>
            <a:prstGeom prst="roundRect">
              <a:avLst/>
            </a:prstGeom>
            <a:solidFill>
              <a:srgbClr val="FFF2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CD2AC430-71F1-0D4A-0AD3-AFEBCBD01661}"/>
                </a:ext>
              </a:extLst>
            </p:cNvPr>
            <p:cNvSpPr txBox="1"/>
            <p:nvPr/>
          </p:nvSpPr>
          <p:spPr>
            <a:xfrm>
              <a:off x="8730889" y="257524"/>
              <a:ext cx="3334002" cy="430887"/>
            </a:xfrm>
            <a:prstGeom prst="rect">
              <a:avLst/>
            </a:prstGeom>
            <a:noFill/>
          </p:spPr>
          <p:txBody>
            <a:bodyPr wrap="square">
              <a:spAutoFit/>
            </a:bodyPr>
            <a:lstStyle/>
            <a:p>
              <a:pPr algn="ctr"/>
              <a:r>
                <a:rPr lang="en-GB" sz="1100">
                  <a:latin typeface="Arial" panose="020B0604020202020204" pitchFamily="34" charset="0"/>
                  <a:cs typeface="Arial" panose="020B0604020202020204" pitchFamily="34" charset="0"/>
                </a:rPr>
                <a:t>Data summary: see sheet </a:t>
              </a:r>
              <a:r>
                <a:rPr lang="en-GB" sz="1100" i="1">
                  <a:latin typeface="Arial" panose="020B0604020202020204" pitchFamily="34" charset="0"/>
                  <a:cs typeface="Arial" panose="020B0604020202020204" pitchFamily="34" charset="0"/>
                </a:rPr>
                <a:t>hhsrs_cat1_tenure_la </a:t>
              </a:r>
              <a:r>
                <a:rPr lang="en-GB" sz="1100">
                  <a:latin typeface="Arial" panose="020B0604020202020204" pitchFamily="34" charset="0"/>
                  <a:cs typeface="Arial" panose="020B0604020202020204" pitchFamily="34" charset="0"/>
                </a:rPr>
                <a:t>for further breakdowns by local authority.</a:t>
              </a:r>
            </a:p>
          </p:txBody>
        </p:sp>
        <p:pic>
          <p:nvPicPr>
            <p:cNvPr id="13" name="Graphic 12" descr="Cursor with solid fill">
              <a:extLst>
                <a:ext uri="{FF2B5EF4-FFF2-40B4-BE49-F238E27FC236}">
                  <a16:creationId xmlns:a16="http://schemas.microsoft.com/office/drawing/2014/main" id="{120FEE11-1D2E-3F3C-207C-DF5A1A86F3D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65078" y="316615"/>
              <a:ext cx="281668" cy="281668"/>
            </a:xfrm>
            <a:prstGeom prst="rect">
              <a:avLst/>
            </a:prstGeom>
          </p:spPr>
        </p:pic>
      </p:grpSp>
      <p:sp>
        <p:nvSpPr>
          <p:cNvPr id="14" name="TextBox 13">
            <a:extLst>
              <a:ext uri="{FF2B5EF4-FFF2-40B4-BE49-F238E27FC236}">
                <a16:creationId xmlns:a16="http://schemas.microsoft.com/office/drawing/2014/main" id="{DFA84990-56D7-EC8F-30F1-DE3BA83D305A}"/>
              </a:ext>
            </a:extLst>
          </p:cNvPr>
          <p:cNvSpPr txBox="1"/>
          <p:nvPr/>
        </p:nvSpPr>
        <p:spPr>
          <a:xfrm>
            <a:off x="0" y="6243543"/>
            <a:ext cx="5487964" cy="707886"/>
          </a:xfrm>
          <a:prstGeom prst="rect">
            <a:avLst/>
          </a:prstGeom>
          <a:noFill/>
        </p:spPr>
        <p:txBody>
          <a:bodyPr wrap="square" rtlCol="0">
            <a:spAutoFit/>
          </a:bodyPr>
          <a:lstStyle/>
          <a:p>
            <a:pPr marL="0" indent="0">
              <a:spcBef>
                <a:spcPts val="0"/>
              </a:spcBef>
              <a:buNone/>
            </a:pPr>
            <a:r>
              <a:rPr lang="en-GB" sz="800">
                <a:latin typeface="Arial" panose="020B0604020202020204" pitchFamily="34" charset="0"/>
                <a:cs typeface="Arial" panose="020B0604020202020204" pitchFamily="34" charset="0"/>
              </a:rPr>
              <a:t>H&amp;F = Hammersmith and Fulham</a:t>
            </a:r>
          </a:p>
          <a:p>
            <a:pPr marL="0" indent="0">
              <a:spcBef>
                <a:spcPts val="0"/>
              </a:spcBef>
              <a:buNone/>
            </a:pPr>
            <a:r>
              <a:rPr lang="en-GB" sz="800">
                <a:latin typeface="Arial" panose="020B0604020202020204" pitchFamily="34" charset="0"/>
                <a:cs typeface="Arial" panose="020B0604020202020204" pitchFamily="34" charset="0"/>
              </a:rPr>
              <a:t>K&amp;C = Kensington and Chelsea</a:t>
            </a:r>
          </a:p>
          <a:p>
            <a:pPr marL="0" indent="0">
              <a:spcBef>
                <a:spcPts val="0"/>
              </a:spcBef>
              <a:buNone/>
            </a:pPr>
            <a:r>
              <a:rPr lang="en-GB" sz="800" err="1">
                <a:latin typeface="Arial" panose="020B0604020202020204" pitchFamily="34" charset="0"/>
                <a:cs typeface="Arial" panose="020B0604020202020204" pitchFamily="34" charset="0"/>
              </a:rPr>
              <a:t>CoL</a:t>
            </a:r>
            <a:r>
              <a:rPr lang="en-GB" sz="800">
                <a:latin typeface="Arial" panose="020B0604020202020204" pitchFamily="34" charset="0"/>
                <a:cs typeface="Arial" panose="020B0604020202020204" pitchFamily="34" charset="0"/>
              </a:rPr>
              <a:t> = City of London</a:t>
            </a:r>
          </a:p>
          <a:p>
            <a:r>
              <a:rPr lang="en-GB" sz="800">
                <a:latin typeface="Arial" panose="020B0604020202020204" pitchFamily="34" charset="0"/>
                <a:cs typeface="Arial" panose="020B0604020202020204" pitchFamily="34" charset="0"/>
              </a:rPr>
              <a:t>Source: </a:t>
            </a:r>
            <a:r>
              <a:rPr lang="en-GB" sz="800">
                <a:latin typeface="Arial" panose="020B0604020202020204" pitchFamily="34" charset="0"/>
                <a:cs typeface="Arial" panose="020B0604020202020204" pitchFamily="34" charset="0"/>
                <a:hlinkClick r:id="rId4"/>
              </a:rPr>
              <a:t>MHCLG, English Housing Survey  </a:t>
            </a:r>
            <a:endParaRPr lang="en-GB" sz="800">
              <a:latin typeface="Arial" panose="020B0604020202020204" pitchFamily="34" charset="0"/>
              <a:cs typeface="Arial" panose="020B0604020202020204" pitchFamily="34" charset="0"/>
            </a:endParaRPr>
          </a:p>
          <a:p>
            <a:r>
              <a:rPr lang="en-GB" sz="800">
                <a:latin typeface="Arial" panose="020B0604020202020204" pitchFamily="34" charset="0"/>
                <a:cs typeface="Arial" panose="020B0604020202020204" pitchFamily="34" charset="0"/>
              </a:rPr>
              <a:t> </a:t>
            </a:r>
          </a:p>
        </p:txBody>
      </p:sp>
      <p:pic>
        <p:nvPicPr>
          <p:cNvPr id="16" name="Picture 15" descr="A map of the united states&#10;&#10;Description automatically generated">
            <a:extLst>
              <a:ext uri="{FF2B5EF4-FFF2-40B4-BE49-F238E27FC236}">
                <a16:creationId xmlns:a16="http://schemas.microsoft.com/office/drawing/2014/main" id="{D15E9BB7-5C36-99E7-7025-B25D4F9EA321}"/>
              </a:ext>
            </a:extLst>
          </p:cNvPr>
          <p:cNvPicPr>
            <a:picLocks noChangeAspect="1"/>
          </p:cNvPicPr>
          <p:nvPr/>
        </p:nvPicPr>
        <p:blipFill rotWithShape="1">
          <a:blip r:embed="rId5">
            <a:extLst>
              <a:ext uri="{28A0092B-C50C-407E-A947-70E740481C1C}">
                <a14:useLocalDpi xmlns:a14="http://schemas.microsoft.com/office/drawing/2010/main" val="0"/>
              </a:ext>
            </a:extLst>
          </a:blip>
          <a:srcRect r="7810" b="11311"/>
          <a:stretch/>
        </p:blipFill>
        <p:spPr>
          <a:xfrm>
            <a:off x="530428" y="2273019"/>
            <a:ext cx="5690491" cy="4219856"/>
          </a:xfrm>
          <a:prstGeom prst="rect">
            <a:avLst/>
          </a:prstGeom>
        </p:spPr>
      </p:pic>
    </p:spTree>
    <p:extLst>
      <p:ext uri="{BB962C8B-B14F-4D97-AF65-F5344CB8AC3E}">
        <p14:creationId xmlns:p14="http://schemas.microsoft.com/office/powerpoint/2010/main" val="31333243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CA6142-A140-BD34-1B93-4567EEA5B134}"/>
              </a:ext>
            </a:extLst>
          </p:cNvPr>
          <p:cNvSpPr>
            <a:spLocks noGrp="1"/>
          </p:cNvSpPr>
          <p:nvPr>
            <p:ph type="title"/>
          </p:nvPr>
        </p:nvSpPr>
        <p:spPr>
          <a:xfrm>
            <a:off x="838200" y="365125"/>
            <a:ext cx="10967720" cy="1325563"/>
          </a:xfrm>
        </p:spPr>
        <p:txBody>
          <a:bodyPr>
            <a:normAutofit/>
          </a:bodyPr>
          <a:lstStyle/>
          <a:p>
            <a:r>
              <a:rPr lang="en-GB" sz="2800" b="1"/>
              <a:t>Removing all Category 1 Hazards in homes in London would save the NHS over £100 million in first-year treatment costs alone every year</a:t>
            </a:r>
          </a:p>
        </p:txBody>
      </p:sp>
      <p:sp>
        <p:nvSpPr>
          <p:cNvPr id="10" name="TextBox 9">
            <a:extLst>
              <a:ext uri="{FF2B5EF4-FFF2-40B4-BE49-F238E27FC236}">
                <a16:creationId xmlns:a16="http://schemas.microsoft.com/office/drawing/2014/main" id="{22193CDE-176A-D425-4C91-3CCB021F0386}"/>
              </a:ext>
            </a:extLst>
          </p:cNvPr>
          <p:cNvSpPr txBox="1"/>
          <p:nvPr/>
        </p:nvSpPr>
        <p:spPr>
          <a:xfrm>
            <a:off x="0" y="6358268"/>
            <a:ext cx="9498563" cy="507831"/>
          </a:xfrm>
          <a:prstGeom prst="rect">
            <a:avLst/>
          </a:prstGeom>
          <a:noFill/>
        </p:spPr>
        <p:txBody>
          <a:bodyPr wrap="square" rtlCol="0">
            <a:spAutoFit/>
          </a:bodyPr>
          <a:lstStyle/>
          <a:p>
            <a:r>
              <a:rPr lang="en-GB" sz="900">
                <a:latin typeface="Arial" panose="020B0604020202020204" pitchFamily="34" charset="0"/>
                <a:cs typeface="Arial" panose="020B0604020202020204" pitchFamily="34" charset="0"/>
              </a:rPr>
              <a:t>*</a:t>
            </a:r>
            <a:r>
              <a:rPr lang="en-GB" sz="900">
                <a:latin typeface="Arial"/>
                <a:cs typeface="Arial"/>
              </a:rPr>
              <a:t> ‘Falls associated with baths’: 1,214 – not in top 10 hazards</a:t>
            </a:r>
            <a:endParaRPr lang="en-GB" sz="900">
              <a:latin typeface="Arial" panose="020B0604020202020204" pitchFamily="34" charset="0"/>
              <a:cs typeface="Arial" panose="020B0604020202020204" pitchFamily="34" charset="0"/>
            </a:endParaRPr>
          </a:p>
          <a:p>
            <a:r>
              <a:rPr lang="en-GB" sz="900">
                <a:latin typeface="Arial" panose="020B0604020202020204" pitchFamily="34" charset="0"/>
                <a:cs typeface="Arial" panose="020B0604020202020204" pitchFamily="34" charset="0"/>
              </a:rPr>
              <a:t>Sources: (1) </a:t>
            </a:r>
            <a:r>
              <a:rPr lang="en-GB" sz="900">
                <a:latin typeface="Arial" panose="020B0604020202020204" pitchFamily="34" charset="0"/>
                <a:cs typeface="Arial" panose="020B0604020202020204" pitchFamily="34" charset="0"/>
                <a:hlinkClick r:id="rId3"/>
              </a:rPr>
              <a:t>The Cost of Poor Housing in London, GLA</a:t>
            </a:r>
            <a:r>
              <a:rPr lang="en-GB" sz="900">
                <a:latin typeface="Arial" panose="020B0604020202020204" pitchFamily="34" charset="0"/>
                <a:cs typeface="Arial" panose="020B0604020202020204" pitchFamily="34" charset="0"/>
              </a:rPr>
              <a:t> (Tables 4 &amp; 6) . November 2023. Uses English Housing Survey Data for 2017 and 2019 pooled and blended to increase the sample size. Research does not account for all risks and costs (e.g. cladding) and does not include societal costs. </a:t>
            </a:r>
            <a:r>
              <a:rPr lang="en-GB" sz="900" dirty="0">
                <a:latin typeface="Arial" panose="020B0604020202020204" pitchFamily="34" charset="0"/>
                <a:cs typeface="Arial" panose="020B0604020202020204" pitchFamily="34" charset="0"/>
              </a:rPr>
              <a:t>Equivalent analysis is not currently available at ICS level.</a:t>
            </a:r>
            <a:endParaRPr lang="en-GB" sz="90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AE7ED9AD-105B-C14A-1457-ACBD02B04ADD}"/>
              </a:ext>
            </a:extLst>
          </p:cNvPr>
          <p:cNvSpPr txBox="1"/>
          <p:nvPr/>
        </p:nvSpPr>
        <p:spPr>
          <a:xfrm>
            <a:off x="482070" y="1734536"/>
            <a:ext cx="11300886" cy="1600438"/>
          </a:xfrm>
          <a:prstGeom prst="rect">
            <a:avLst/>
          </a:prstGeom>
          <a:noFill/>
        </p:spPr>
        <p:txBody>
          <a:bodyPr wrap="square" lIns="91440" tIns="45720" rIns="91440" bIns="45720" rtlCol="0" anchor="t">
            <a:spAutoFit/>
          </a:bodyPr>
          <a:lstStyle/>
          <a:p>
            <a:r>
              <a:rPr lang="en-GB" sz="1400" dirty="0">
                <a:latin typeface="Arial"/>
                <a:cs typeface="Arial"/>
              </a:rPr>
              <a:t>Category 1 Hazards are costly to the NHS and wider society. In London:</a:t>
            </a:r>
          </a:p>
          <a:p>
            <a:pPr marL="285750" indent="-285750">
              <a:buFont typeface="Arial" panose="020B0604020202020204" pitchFamily="34" charset="0"/>
              <a:buChar char="•"/>
            </a:pPr>
            <a:r>
              <a:rPr lang="en-GB" sz="1400" dirty="0">
                <a:latin typeface="Arial"/>
                <a:cs typeface="Arial"/>
              </a:rPr>
              <a:t>Repairing all HHSRS Category 1 Hazards present in London’s housing would </a:t>
            </a:r>
            <a:r>
              <a:rPr lang="en-GB" sz="1400" b="1" dirty="0">
                <a:latin typeface="Arial"/>
                <a:cs typeface="Arial"/>
              </a:rPr>
              <a:t>cost £1,203.8m</a:t>
            </a:r>
            <a:r>
              <a:rPr lang="en-GB" sz="1400" dirty="0">
                <a:latin typeface="Arial"/>
                <a:cs typeface="Arial"/>
              </a:rPr>
              <a:t> (see Fig 9 for breakdown).</a:t>
            </a:r>
          </a:p>
          <a:p>
            <a:pPr marL="285750" indent="-285750">
              <a:buFont typeface="Arial" panose="020B0604020202020204" pitchFamily="34" charset="0"/>
              <a:buChar char="•"/>
            </a:pPr>
            <a:r>
              <a:rPr lang="en-GB" sz="1400" dirty="0">
                <a:latin typeface="Arial"/>
                <a:cs typeface="Arial"/>
              </a:rPr>
              <a:t>Removing these hazards would </a:t>
            </a:r>
            <a:r>
              <a:rPr lang="en-GB" sz="1400" b="1" dirty="0">
                <a:latin typeface="Arial"/>
                <a:cs typeface="Arial"/>
              </a:rPr>
              <a:t>save the NHS £100.1m in first-year treatment costs every year</a:t>
            </a:r>
            <a:r>
              <a:rPr lang="en-GB" sz="1400" dirty="0">
                <a:latin typeface="Arial"/>
                <a:cs typeface="Arial"/>
              </a:rPr>
              <a:t>.</a:t>
            </a:r>
          </a:p>
          <a:p>
            <a:pPr marL="285750" indent="-285750">
              <a:buFont typeface="Arial" panose="020B0604020202020204" pitchFamily="34" charset="0"/>
              <a:buChar char="•"/>
            </a:pPr>
            <a:r>
              <a:rPr lang="en-GB" sz="1400" dirty="0">
                <a:latin typeface="Arial"/>
                <a:cs typeface="Arial"/>
              </a:rPr>
              <a:t>That means that the cost of the repairs would be repaid in NHS savings in </a:t>
            </a:r>
            <a:r>
              <a:rPr lang="en-GB" sz="1400" b="1" dirty="0">
                <a:latin typeface="Arial"/>
                <a:cs typeface="Arial"/>
              </a:rPr>
              <a:t>12 years</a:t>
            </a:r>
            <a:r>
              <a:rPr lang="en-GB" sz="1400" dirty="0">
                <a:latin typeface="Arial"/>
                <a:cs typeface="Arial"/>
              </a:rPr>
              <a:t>.</a:t>
            </a:r>
          </a:p>
          <a:p>
            <a:pPr marL="285750" indent="-285750">
              <a:buFont typeface="Arial" panose="020B0604020202020204" pitchFamily="34" charset="0"/>
              <a:buChar char="•"/>
            </a:pPr>
            <a:r>
              <a:rPr lang="en-GB" sz="1400" b="1" dirty="0">
                <a:latin typeface="Arial"/>
                <a:cs typeface="Arial"/>
              </a:rPr>
              <a:t>Falls are the most common hazard, and three of the four most common hazards relate to falls.</a:t>
            </a:r>
            <a:r>
              <a:rPr lang="en-GB" sz="1400" dirty="0">
                <a:latin typeface="Arial"/>
                <a:cs typeface="Arial"/>
              </a:rPr>
              <a:t> Falls on stairs, between levels, on the level, and associated with baths, comprise 44 per cent of all hazards present in London housing (Fig 10*).</a:t>
            </a:r>
          </a:p>
          <a:p>
            <a:pPr marL="285750" indent="-285750">
              <a:buFont typeface="Arial" panose="020B0604020202020204" pitchFamily="34" charset="0"/>
              <a:buChar char="•"/>
            </a:pPr>
            <a:r>
              <a:rPr lang="en-GB" sz="1400" b="1" dirty="0">
                <a:latin typeface="Arial"/>
                <a:cs typeface="Arial"/>
              </a:rPr>
              <a:t>The second most common hazard is cold homes</a:t>
            </a:r>
            <a:r>
              <a:rPr lang="en-GB" sz="1400" dirty="0">
                <a:latin typeface="Arial"/>
                <a:cs typeface="Arial"/>
              </a:rPr>
              <a:t>. Fixing London’s cold homes would save the NHS £40.6m per year. </a:t>
            </a:r>
          </a:p>
        </p:txBody>
      </p:sp>
      <p:grpSp>
        <p:nvGrpSpPr>
          <p:cNvPr id="6" name="Group 5">
            <a:extLst>
              <a:ext uri="{FF2B5EF4-FFF2-40B4-BE49-F238E27FC236}">
                <a16:creationId xmlns:a16="http://schemas.microsoft.com/office/drawing/2014/main" id="{B24944D6-AC1B-578B-B3E0-3DAB7D7E13BC}"/>
              </a:ext>
            </a:extLst>
          </p:cNvPr>
          <p:cNvGrpSpPr/>
          <p:nvPr/>
        </p:nvGrpSpPr>
        <p:grpSpPr>
          <a:xfrm>
            <a:off x="6322060" y="3406313"/>
            <a:ext cx="5822527" cy="2951955"/>
            <a:chOff x="507025" y="3449695"/>
            <a:chExt cx="5822527" cy="2951955"/>
          </a:xfrm>
        </p:grpSpPr>
        <p:graphicFrame>
          <p:nvGraphicFramePr>
            <p:cNvPr id="14" name="Chart 13">
              <a:extLst>
                <a:ext uri="{FF2B5EF4-FFF2-40B4-BE49-F238E27FC236}">
                  <a16:creationId xmlns:a16="http://schemas.microsoft.com/office/drawing/2014/main" id="{9B35F601-2FB5-8E55-DE49-19021F939271}"/>
                </a:ext>
              </a:extLst>
            </p:cNvPr>
            <p:cNvGraphicFramePr>
              <a:graphicFrameLocks/>
            </p:cNvGraphicFramePr>
            <p:nvPr>
              <p:extLst>
                <p:ext uri="{D42A27DB-BD31-4B8C-83A1-F6EECF244321}">
                  <p14:modId xmlns:p14="http://schemas.microsoft.com/office/powerpoint/2010/main" val="896203531"/>
                </p:ext>
              </p:extLst>
            </p:nvPr>
          </p:nvGraphicFramePr>
          <p:xfrm>
            <a:off x="507025" y="3838109"/>
            <a:ext cx="4831649" cy="2563541"/>
          </p:xfrm>
          <a:graphic>
            <a:graphicData uri="http://schemas.openxmlformats.org/drawingml/2006/chart">
              <c:chart xmlns:c="http://schemas.openxmlformats.org/drawingml/2006/chart" xmlns:r="http://schemas.openxmlformats.org/officeDocument/2006/relationships" r:id="rId4"/>
            </a:graphicData>
          </a:graphic>
        </p:graphicFrame>
        <p:sp>
          <p:nvSpPr>
            <p:cNvPr id="15" name="Content Placeholder 6">
              <a:extLst>
                <a:ext uri="{FF2B5EF4-FFF2-40B4-BE49-F238E27FC236}">
                  <a16:creationId xmlns:a16="http://schemas.microsoft.com/office/drawing/2014/main" id="{FBF5E7D7-B690-9C93-28C8-C941791D4869}"/>
                </a:ext>
              </a:extLst>
            </p:cNvPr>
            <p:cNvSpPr txBox="1">
              <a:spLocks/>
            </p:cNvSpPr>
            <p:nvPr/>
          </p:nvSpPr>
          <p:spPr>
            <a:xfrm>
              <a:off x="507025" y="3449695"/>
              <a:ext cx="5822527" cy="400601"/>
            </a:xfrm>
            <a:prstGeom prst="rect">
              <a:avLst/>
            </a:prstGeom>
          </p:spPr>
          <p:txBody>
            <a:bodyPr vert="horz" lIns="0" tIns="45720" rIns="91440" bIns="45720" rtlCol="0">
              <a:noAutofit/>
            </a:bodyPr>
            <a:lstStyle>
              <a:lvl1pPr marL="228600" indent="-228600" algn="l" defTabSz="914400" rtl="0" eaLnBrk="1" latinLnBrk="0" hangingPunct="1">
                <a:lnSpc>
                  <a:spcPct val="100000"/>
                </a:lnSpc>
                <a:spcBef>
                  <a:spcPts val="0"/>
                </a:spcBef>
                <a:spcAft>
                  <a:spcPts val="0"/>
                </a:spcAft>
                <a:buFont typeface="Arial" panose="020B0604020202020204" pitchFamily="34" charset="0"/>
                <a:buChar char="•"/>
                <a:defRPr lang="en-US" sz="1600" kern="1200" dirty="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lang="en-US" sz="1600" kern="1200" dirty="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lang="en-US" sz="1600" kern="1200" dirty="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lang="en-US" sz="1600" kern="1200" dirty="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lang="en-GB" sz="1600" kern="1200" dirty="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400" b="1">
                  <a:solidFill>
                    <a:schemeClr val="tx1"/>
                  </a:solidFill>
                </a:rPr>
                <a:t>Fig 10. Count of dwellings with HHSRS hazards in London (top 10)</a:t>
              </a:r>
            </a:p>
            <a:p>
              <a:pPr marL="0" indent="0">
                <a:buNone/>
              </a:pPr>
              <a:r>
                <a:rPr lang="en-GB" sz="1100">
                  <a:solidFill>
                    <a:schemeClr val="tx1"/>
                  </a:solidFill>
                </a:rPr>
                <a:t>English Housing Survey 2017 and 2019 data combined</a:t>
              </a:r>
            </a:p>
          </p:txBody>
        </p:sp>
      </p:grpSp>
      <p:sp>
        <p:nvSpPr>
          <p:cNvPr id="7" name="Content Placeholder 6">
            <a:extLst>
              <a:ext uri="{FF2B5EF4-FFF2-40B4-BE49-F238E27FC236}">
                <a16:creationId xmlns:a16="http://schemas.microsoft.com/office/drawing/2014/main" id="{85224CD6-197F-C573-FDEE-86693E1844A6}"/>
              </a:ext>
            </a:extLst>
          </p:cNvPr>
          <p:cNvSpPr txBox="1">
            <a:spLocks/>
          </p:cNvSpPr>
          <p:nvPr/>
        </p:nvSpPr>
        <p:spPr>
          <a:xfrm>
            <a:off x="716280" y="3406313"/>
            <a:ext cx="4842656" cy="400601"/>
          </a:xfrm>
          <a:prstGeom prst="rect">
            <a:avLst/>
          </a:prstGeom>
        </p:spPr>
        <p:txBody>
          <a:bodyPr vert="horz" lIns="0" tIns="45720" rIns="91440" bIns="45720" rtlCol="0">
            <a:noAutofit/>
          </a:bodyPr>
          <a:lstStyle>
            <a:lvl1pPr marL="228600" indent="-228600" algn="l" defTabSz="914400" rtl="0" eaLnBrk="1" latinLnBrk="0" hangingPunct="1">
              <a:lnSpc>
                <a:spcPct val="100000"/>
              </a:lnSpc>
              <a:spcBef>
                <a:spcPts val="0"/>
              </a:spcBef>
              <a:spcAft>
                <a:spcPts val="0"/>
              </a:spcAft>
              <a:buFont typeface="Arial" panose="020B0604020202020204" pitchFamily="34" charset="0"/>
              <a:buChar char="•"/>
              <a:defRPr lang="en-US" sz="1600" kern="1200" dirty="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lang="en-US" sz="1600" kern="1200" dirty="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lang="en-US" sz="1600" kern="1200" dirty="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lang="en-US" sz="1600" kern="1200" dirty="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lang="en-GB" sz="1600" kern="1200" dirty="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400" b="1">
                <a:solidFill>
                  <a:schemeClr val="tx1"/>
                </a:solidFill>
              </a:rPr>
              <a:t>Fig 9. Total cost to repair all hazards in London homes</a:t>
            </a:r>
          </a:p>
          <a:p>
            <a:pPr marL="0" indent="0">
              <a:buNone/>
            </a:pPr>
            <a:r>
              <a:rPr lang="en-GB" sz="1100">
                <a:solidFill>
                  <a:schemeClr val="tx1"/>
                </a:solidFill>
              </a:rPr>
              <a:t>English Housing Survey 2017 and 2019 data combined</a:t>
            </a:r>
          </a:p>
          <a:p>
            <a:pPr marL="0" indent="0">
              <a:buNone/>
            </a:pPr>
            <a:endParaRPr lang="en-GB" sz="1400" b="1">
              <a:solidFill>
                <a:schemeClr val="tx1"/>
              </a:solidFill>
            </a:endParaRPr>
          </a:p>
        </p:txBody>
      </p:sp>
      <p:pic>
        <p:nvPicPr>
          <p:cNvPr id="12" name="Picture 11">
            <a:extLst>
              <a:ext uri="{FF2B5EF4-FFF2-40B4-BE49-F238E27FC236}">
                <a16:creationId xmlns:a16="http://schemas.microsoft.com/office/drawing/2014/main" id="{24D2BF1C-514D-1FF5-E751-0BEB1C17A520}"/>
              </a:ext>
            </a:extLst>
          </p:cNvPr>
          <p:cNvPicPr>
            <a:picLocks noChangeAspect="1"/>
          </p:cNvPicPr>
          <p:nvPr/>
        </p:nvPicPr>
        <p:blipFill>
          <a:blip r:embed="rId5"/>
          <a:stretch>
            <a:fillRect/>
          </a:stretch>
        </p:blipFill>
        <p:spPr>
          <a:xfrm>
            <a:off x="636253" y="3859802"/>
            <a:ext cx="3759057" cy="2563541"/>
          </a:xfrm>
          <a:prstGeom prst="rect">
            <a:avLst/>
          </a:prstGeom>
        </p:spPr>
      </p:pic>
    </p:spTree>
    <p:extLst>
      <p:ext uri="{BB962C8B-B14F-4D97-AF65-F5344CB8AC3E}">
        <p14:creationId xmlns:p14="http://schemas.microsoft.com/office/powerpoint/2010/main" val="1588886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21BEC41-BDC7-273F-E1CD-E77E82200967}"/>
              </a:ext>
            </a:extLst>
          </p:cNvPr>
          <p:cNvSpPr/>
          <p:nvPr/>
        </p:nvSpPr>
        <p:spPr>
          <a:xfrm>
            <a:off x="9439540" y="6296237"/>
            <a:ext cx="2587619" cy="39204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3">
            <a:extLst>
              <a:ext uri="{FF2B5EF4-FFF2-40B4-BE49-F238E27FC236}">
                <a16:creationId xmlns:a16="http://schemas.microsoft.com/office/drawing/2014/main" id="{92CA6142-A140-BD34-1B93-4567EEA5B134}"/>
              </a:ext>
            </a:extLst>
          </p:cNvPr>
          <p:cNvSpPr>
            <a:spLocks noGrp="1"/>
          </p:cNvSpPr>
          <p:nvPr>
            <p:ph type="title"/>
          </p:nvPr>
        </p:nvSpPr>
        <p:spPr/>
        <p:txBody>
          <a:bodyPr>
            <a:normAutofit/>
          </a:bodyPr>
          <a:lstStyle/>
          <a:p>
            <a:r>
              <a:rPr lang="en-GB" sz="2800" b="1" dirty="0"/>
              <a:t>12% of renters in Londoners rated homes as poor quality, rising to 19% for council tenants</a:t>
            </a:r>
          </a:p>
        </p:txBody>
      </p:sp>
      <p:sp>
        <p:nvSpPr>
          <p:cNvPr id="9" name="TextBox 8">
            <a:extLst>
              <a:ext uri="{FF2B5EF4-FFF2-40B4-BE49-F238E27FC236}">
                <a16:creationId xmlns:a16="http://schemas.microsoft.com/office/drawing/2014/main" id="{FFA6CF64-9FDC-906F-1ED4-0739AF9D8457}"/>
              </a:ext>
            </a:extLst>
          </p:cNvPr>
          <p:cNvSpPr txBox="1"/>
          <p:nvPr/>
        </p:nvSpPr>
        <p:spPr>
          <a:xfrm>
            <a:off x="4070320" y="1593634"/>
            <a:ext cx="8121680" cy="707886"/>
          </a:xfrm>
          <a:prstGeom prst="rect">
            <a:avLst/>
          </a:prstGeom>
          <a:noFill/>
        </p:spPr>
        <p:txBody>
          <a:bodyPr wrap="square" rtlCol="0">
            <a:spAutoFit/>
          </a:bodyPr>
          <a:lstStyle/>
          <a:p>
            <a:r>
              <a:rPr lang="en-GB" sz="1400" b="1">
                <a:latin typeface="Arial" panose="020B0604020202020204" pitchFamily="34" charset="0"/>
                <a:cs typeface="Arial" panose="020B0604020202020204" pitchFamily="34" charset="0"/>
              </a:rPr>
              <a:t>Fig 11. Proportion of renters who rate their housing as poor by group for each ICS overall, by ethnicity and landlord type, 2021-22</a:t>
            </a:r>
            <a:endParaRPr lang="en-GB" sz="1200">
              <a:latin typeface="Arial" panose="020B0604020202020204" pitchFamily="34" charset="0"/>
              <a:cs typeface="Arial" panose="020B0604020202020204" pitchFamily="34" charset="0"/>
            </a:endParaRPr>
          </a:p>
          <a:p>
            <a:r>
              <a:rPr lang="en-GB" sz="1200">
                <a:latin typeface="Arial" panose="020B0604020202020204" pitchFamily="34" charset="0"/>
                <a:cs typeface="Arial" panose="020B0604020202020204" pitchFamily="34" charset="0"/>
              </a:rPr>
              <a:t>Dotted lines show average for all renters in area</a:t>
            </a:r>
          </a:p>
        </p:txBody>
      </p:sp>
      <p:sp>
        <p:nvSpPr>
          <p:cNvPr id="12" name="TextBox 11">
            <a:extLst>
              <a:ext uri="{FF2B5EF4-FFF2-40B4-BE49-F238E27FC236}">
                <a16:creationId xmlns:a16="http://schemas.microsoft.com/office/drawing/2014/main" id="{78807E1F-50C7-8A36-653E-A7B3ACC61506}"/>
              </a:ext>
            </a:extLst>
          </p:cNvPr>
          <p:cNvSpPr txBox="1"/>
          <p:nvPr/>
        </p:nvSpPr>
        <p:spPr>
          <a:xfrm>
            <a:off x="0" y="6356118"/>
            <a:ext cx="12192000" cy="461665"/>
          </a:xfrm>
          <a:prstGeom prst="rect">
            <a:avLst/>
          </a:prstGeom>
          <a:noFill/>
        </p:spPr>
        <p:txBody>
          <a:bodyPr wrap="square" rtlCol="0">
            <a:spAutoFit/>
          </a:bodyPr>
          <a:lstStyle/>
          <a:p>
            <a:r>
              <a:rPr lang="en-GB" sz="800">
                <a:latin typeface="Arial" panose="020B0604020202020204" pitchFamily="34" charset="0"/>
                <a:cs typeface="Arial" panose="020B0604020202020204" pitchFamily="34" charset="0"/>
              </a:rPr>
              <a:t>Source (all text and figures): </a:t>
            </a:r>
            <a:r>
              <a:rPr lang="en-GB" sz="800">
                <a:latin typeface="Arial" panose="020B0604020202020204" pitchFamily="34" charset="0"/>
                <a:cs typeface="Arial" panose="020B0604020202020204" pitchFamily="34" charset="0"/>
                <a:hlinkClick r:id="rId3"/>
              </a:rPr>
              <a:t>Survey of Londoners, GLA</a:t>
            </a:r>
            <a:r>
              <a:rPr lang="en-GB" sz="800">
                <a:latin typeface="Arial" panose="020B0604020202020204" pitchFamily="34" charset="0"/>
                <a:cs typeface="Arial" panose="020B0604020202020204" pitchFamily="34" charset="0"/>
              </a:rPr>
              <a:t>. </a:t>
            </a:r>
          </a:p>
          <a:p>
            <a:r>
              <a:rPr lang="en-GB" sz="800">
                <a:latin typeface="Arial" panose="020B0604020202020204" pitchFamily="34" charset="0"/>
                <a:cs typeface="Arial" panose="020B0604020202020204" pitchFamily="34" charset="0"/>
              </a:rPr>
              <a:t>Note: Internal analysis by ICS and demographics. Base: Renters aged 16 and over (NEL: 1,746, NCL: 582, NWL: 793, SEL: 713, SWL: 493, London: 3,439). Fieldwork took place in Nov 21 with a pre-selected reference group, and some COVID restrictions were introduced after field work began, potentially impacting results. </a:t>
            </a:r>
            <a:r>
              <a:rPr lang="en-GB" sz="800" b="1">
                <a:latin typeface="Arial" panose="020B0604020202020204" pitchFamily="34" charset="0"/>
                <a:cs typeface="Arial" panose="020B0604020202020204" pitchFamily="34" charset="0"/>
              </a:rPr>
              <a:t>It also took place just before the full effects of the cost-of-living crisis began to set in. It is highly likely that the situations of Londoners have changed while analysis was taking place.</a:t>
            </a:r>
          </a:p>
        </p:txBody>
      </p:sp>
      <p:sp>
        <p:nvSpPr>
          <p:cNvPr id="6" name="TextBox 5">
            <a:extLst>
              <a:ext uri="{FF2B5EF4-FFF2-40B4-BE49-F238E27FC236}">
                <a16:creationId xmlns:a16="http://schemas.microsoft.com/office/drawing/2014/main" id="{B29B4763-07E7-1631-D9B7-03773B86A3C1}"/>
              </a:ext>
            </a:extLst>
          </p:cNvPr>
          <p:cNvSpPr txBox="1"/>
          <p:nvPr/>
        </p:nvSpPr>
        <p:spPr>
          <a:xfrm>
            <a:off x="298386" y="1838585"/>
            <a:ext cx="3676455" cy="2893100"/>
          </a:xfrm>
          <a:prstGeom prst="rect">
            <a:avLst/>
          </a:prstGeom>
          <a:noFill/>
        </p:spPr>
        <p:txBody>
          <a:bodyPr wrap="square" rtlCol="0">
            <a:spAutoFit/>
          </a:bodyPr>
          <a:lstStyle/>
          <a:p>
            <a:pPr marL="285750" indent="-285750">
              <a:buFont typeface="Arial" panose="020B0604020202020204" pitchFamily="34" charset="0"/>
              <a:buChar char="•"/>
            </a:pPr>
            <a:r>
              <a:rPr lang="en-GB" sz="1400" dirty="0">
                <a:latin typeface="Arial" panose="020B0604020202020204" pitchFamily="34" charset="0"/>
                <a:cs typeface="Arial" panose="020B0604020202020204" pitchFamily="34" charset="0"/>
              </a:rPr>
              <a:t>The 2021-22 Survey of Londoners was an online and paper self-completed survey of 8,630 adults in London. The survey asked private and social tenants to rate the quality of their housing and across both groups in London 12% rated their homes as ‘poor’.</a:t>
            </a:r>
          </a:p>
          <a:p>
            <a:endParaRPr lang="en-GB"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400" dirty="0">
                <a:latin typeface="Arial" panose="020B0604020202020204" pitchFamily="34" charset="0"/>
                <a:cs typeface="Arial" panose="020B0604020202020204" pitchFamily="34" charset="0"/>
              </a:rPr>
              <a:t>Among the London ICSs, NEL has the greatest proportion of renters who rated their housing as poor in 2020-21 at 14.2%. This compares to SEL where 8.0% rated their housing as poor.</a:t>
            </a:r>
          </a:p>
        </p:txBody>
      </p:sp>
      <p:grpSp>
        <p:nvGrpSpPr>
          <p:cNvPr id="2" name="Group 1">
            <a:extLst>
              <a:ext uri="{FF2B5EF4-FFF2-40B4-BE49-F238E27FC236}">
                <a16:creationId xmlns:a16="http://schemas.microsoft.com/office/drawing/2014/main" id="{B3B00008-C1C9-DBBE-ECE0-A245520BF404}"/>
              </a:ext>
            </a:extLst>
          </p:cNvPr>
          <p:cNvGrpSpPr/>
          <p:nvPr/>
        </p:nvGrpSpPr>
        <p:grpSpPr>
          <a:xfrm>
            <a:off x="8700601" y="37380"/>
            <a:ext cx="3518117" cy="449697"/>
            <a:chOff x="8497997" y="254977"/>
            <a:chExt cx="3518117" cy="449697"/>
          </a:xfrm>
        </p:grpSpPr>
        <p:sp>
          <p:nvSpPr>
            <p:cNvPr id="7" name="Rectangle: Rounded Corners 6">
              <a:extLst>
                <a:ext uri="{FF2B5EF4-FFF2-40B4-BE49-F238E27FC236}">
                  <a16:creationId xmlns:a16="http://schemas.microsoft.com/office/drawing/2014/main" id="{D77C6D35-1C12-0AF3-C1EE-BC647A400557}"/>
                </a:ext>
              </a:extLst>
            </p:cNvPr>
            <p:cNvSpPr/>
            <p:nvPr/>
          </p:nvSpPr>
          <p:spPr>
            <a:xfrm>
              <a:off x="8497997" y="254977"/>
              <a:ext cx="3451036" cy="422032"/>
            </a:xfrm>
            <a:prstGeom prst="roundRect">
              <a:avLst/>
            </a:prstGeom>
            <a:solidFill>
              <a:srgbClr val="FFF2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bg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264F5572-6A97-E9EC-E9C8-A9F94A4865AD}"/>
                </a:ext>
              </a:extLst>
            </p:cNvPr>
            <p:cNvSpPr txBox="1"/>
            <p:nvPr/>
          </p:nvSpPr>
          <p:spPr>
            <a:xfrm>
              <a:off x="8682112" y="273787"/>
              <a:ext cx="3334002" cy="430887"/>
            </a:xfrm>
            <a:prstGeom prst="rect">
              <a:avLst/>
            </a:prstGeom>
            <a:noFill/>
          </p:spPr>
          <p:txBody>
            <a:bodyPr wrap="square">
              <a:spAutoFit/>
            </a:bodyPr>
            <a:lstStyle/>
            <a:p>
              <a:pPr algn="ctr"/>
              <a:r>
                <a:rPr lang="en-GB" sz="1100" dirty="0">
                  <a:latin typeface="Arial" panose="020B0604020202020204" pitchFamily="34" charset="0"/>
                  <a:cs typeface="Arial" panose="020B0604020202020204" pitchFamily="34" charset="0"/>
                </a:rPr>
                <a:t>Data summary: see sheet </a:t>
              </a:r>
              <a:r>
                <a:rPr lang="en-GB" sz="1100" i="1" dirty="0" err="1">
                  <a:latin typeface="Arial" panose="020B0604020202020204" pitchFamily="34" charset="0"/>
                  <a:cs typeface="Arial" panose="020B0604020202020204" pitchFamily="34" charset="0"/>
                </a:rPr>
                <a:t>poor_housing_ics</a:t>
              </a:r>
              <a:r>
                <a:rPr lang="en-GB" sz="1100" i="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for full data and sample size of the survey.</a:t>
              </a:r>
            </a:p>
          </p:txBody>
        </p:sp>
        <p:pic>
          <p:nvPicPr>
            <p:cNvPr id="11" name="Graphic 10" descr="Cursor with solid fill">
              <a:extLst>
                <a:ext uri="{FF2B5EF4-FFF2-40B4-BE49-F238E27FC236}">
                  <a16:creationId xmlns:a16="http://schemas.microsoft.com/office/drawing/2014/main" id="{E9DBE440-0498-17C6-065A-5D9159998D6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16526" y="348983"/>
              <a:ext cx="281668" cy="281668"/>
            </a:xfrm>
            <a:prstGeom prst="rect">
              <a:avLst/>
            </a:prstGeom>
          </p:spPr>
        </p:pic>
      </p:grpSp>
      <p:sp>
        <p:nvSpPr>
          <p:cNvPr id="17" name="TextBox 16">
            <a:extLst>
              <a:ext uri="{FF2B5EF4-FFF2-40B4-BE49-F238E27FC236}">
                <a16:creationId xmlns:a16="http://schemas.microsoft.com/office/drawing/2014/main" id="{0DB28D9E-5D05-94EC-DDF0-1E7609BDB629}"/>
              </a:ext>
            </a:extLst>
          </p:cNvPr>
          <p:cNvSpPr txBox="1"/>
          <p:nvPr/>
        </p:nvSpPr>
        <p:spPr>
          <a:xfrm>
            <a:off x="329681" y="4793696"/>
            <a:ext cx="11532637" cy="1500411"/>
          </a:xfrm>
          <a:prstGeom prst="rect">
            <a:avLst/>
          </a:prstGeom>
          <a:noFill/>
        </p:spPr>
        <p:txBody>
          <a:bodyPr wrap="square">
            <a:spAutoFit/>
          </a:bodyPr>
          <a:lstStyle/>
          <a:p>
            <a:pPr>
              <a:spcAft>
                <a:spcPts val="300"/>
              </a:spcAft>
            </a:pPr>
            <a:r>
              <a:rPr lang="en-GB" sz="1400">
                <a:latin typeface="Arial" panose="020B0604020202020204" pitchFamily="34" charset="0"/>
                <a:cs typeface="Arial" panose="020B0604020202020204" pitchFamily="34" charset="0"/>
              </a:rPr>
              <a:t>The proportion of renters who rate their accommodation as poor varies ICS, by ethnicity and landlord status:</a:t>
            </a:r>
          </a:p>
          <a:p>
            <a:pPr marL="171450" indent="-171450">
              <a:spcAft>
                <a:spcPts val="300"/>
              </a:spcAft>
              <a:buFont typeface="Arial" panose="020B0604020202020204" pitchFamily="34" charset="0"/>
              <a:buChar char="•"/>
            </a:pPr>
            <a:r>
              <a:rPr lang="en-GB" sz="1400">
                <a:latin typeface="Arial" panose="020B0604020202020204" pitchFamily="34" charset="0"/>
                <a:cs typeface="Arial" panose="020B0604020202020204" pitchFamily="34" charset="0"/>
              </a:rPr>
              <a:t>The proportion is highest in NEL (14.2%) and lowest in SEL (8.0%).</a:t>
            </a:r>
          </a:p>
          <a:p>
            <a:pPr marL="171450" indent="-171450">
              <a:spcAft>
                <a:spcPts val="300"/>
              </a:spcAft>
              <a:buFont typeface="Arial" panose="020B0604020202020204" pitchFamily="34" charset="0"/>
              <a:buChar char="•"/>
            </a:pPr>
            <a:r>
              <a:rPr lang="en-GB" sz="1400">
                <a:latin typeface="Arial" panose="020B0604020202020204" pitchFamily="34" charset="0"/>
                <a:cs typeface="Arial" panose="020B0604020202020204" pitchFamily="34" charset="0"/>
              </a:rPr>
              <a:t>A greater proportion of renters with BAME ethnicity rate their housing as poor compared to the ICS average across all ICSs except for SWL where the sample is too in NEL (+2pp), NCL (+2pp), NWL (+2pp) and SEL (+3pp).</a:t>
            </a:r>
          </a:p>
          <a:p>
            <a:pPr marL="171450" indent="-171450">
              <a:spcAft>
                <a:spcPts val="300"/>
              </a:spcAft>
              <a:buFont typeface="Arial" panose="020B0604020202020204" pitchFamily="34" charset="0"/>
              <a:buChar char="•"/>
            </a:pPr>
            <a:r>
              <a:rPr lang="en-GB" sz="1400">
                <a:latin typeface="Arial" panose="020B0604020202020204" pitchFamily="34" charset="0"/>
                <a:cs typeface="Arial" panose="020B0604020202020204" pitchFamily="34" charset="0"/>
              </a:rPr>
              <a:t>A greater proportion of renters in local authority housing rate their housing as poor compared to ICS averages in NEL (+9pp), NCL (+11pp) and SEL (+6pp). The sample size is too small to determine this in NWL and SWL.</a:t>
            </a:r>
          </a:p>
        </p:txBody>
      </p:sp>
      <p:sp>
        <p:nvSpPr>
          <p:cNvPr id="20" name="TextBox 19">
            <a:extLst>
              <a:ext uri="{FF2B5EF4-FFF2-40B4-BE49-F238E27FC236}">
                <a16:creationId xmlns:a16="http://schemas.microsoft.com/office/drawing/2014/main" id="{9919D957-A68F-528F-7CE4-1FBC47AC1FE2}"/>
              </a:ext>
            </a:extLst>
          </p:cNvPr>
          <p:cNvSpPr txBox="1"/>
          <p:nvPr/>
        </p:nvSpPr>
        <p:spPr>
          <a:xfrm>
            <a:off x="4135634" y="4516241"/>
            <a:ext cx="6153538" cy="215444"/>
          </a:xfrm>
          <a:prstGeom prst="rect">
            <a:avLst/>
          </a:prstGeom>
          <a:noFill/>
        </p:spPr>
        <p:txBody>
          <a:bodyPr wrap="square">
            <a:spAutoFit/>
          </a:bodyPr>
          <a:lstStyle/>
          <a:p>
            <a:r>
              <a:rPr lang="en-GB" sz="800">
                <a:latin typeface="Arial" panose="020B0604020202020204" pitchFamily="34" charset="0"/>
                <a:cs typeface="Arial" panose="020B0604020202020204" pitchFamily="34" charset="0"/>
              </a:rPr>
              <a:t>* = sample size too small to display figure (n&lt;100). </a:t>
            </a:r>
            <a:endParaRPr lang="en-GB" sz="800"/>
          </a:p>
        </p:txBody>
      </p:sp>
      <p:pic>
        <p:nvPicPr>
          <p:cNvPr id="5" name="Picture 4" descr="A screenshot of a computer&#10;&#10;Description automatically generated">
            <a:extLst>
              <a:ext uri="{FF2B5EF4-FFF2-40B4-BE49-F238E27FC236}">
                <a16:creationId xmlns:a16="http://schemas.microsoft.com/office/drawing/2014/main" id="{9F692CE9-A3A6-FB90-172B-60B4BA78A9C7}"/>
              </a:ext>
            </a:extLst>
          </p:cNvPr>
          <p:cNvPicPr>
            <a:picLocks noChangeAspect="1"/>
          </p:cNvPicPr>
          <p:nvPr/>
        </p:nvPicPr>
        <p:blipFill rotWithShape="1">
          <a:blip r:embed="rId6">
            <a:extLst>
              <a:ext uri="{28A0092B-C50C-407E-A947-70E740481C1C}">
                <a14:useLocalDpi xmlns:a14="http://schemas.microsoft.com/office/drawing/2010/main" val="0"/>
              </a:ext>
            </a:extLst>
          </a:blip>
          <a:srcRect b="8804"/>
          <a:stretch/>
        </p:blipFill>
        <p:spPr>
          <a:xfrm>
            <a:off x="4070320" y="2259381"/>
            <a:ext cx="8016003" cy="2254629"/>
          </a:xfrm>
          <a:prstGeom prst="rect">
            <a:avLst/>
          </a:prstGeom>
        </p:spPr>
      </p:pic>
    </p:spTree>
    <p:extLst>
      <p:ext uri="{BB962C8B-B14F-4D97-AF65-F5344CB8AC3E}">
        <p14:creationId xmlns:p14="http://schemas.microsoft.com/office/powerpoint/2010/main" val="19278010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6E4E571-F275-33E5-4247-5E5DEB65196D}"/>
              </a:ext>
            </a:extLst>
          </p:cNvPr>
          <p:cNvSpPr/>
          <p:nvPr/>
        </p:nvSpPr>
        <p:spPr>
          <a:xfrm>
            <a:off x="9439540" y="6296237"/>
            <a:ext cx="2587619" cy="39204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3">
            <a:extLst>
              <a:ext uri="{FF2B5EF4-FFF2-40B4-BE49-F238E27FC236}">
                <a16:creationId xmlns:a16="http://schemas.microsoft.com/office/drawing/2014/main" id="{92CA6142-A140-BD34-1B93-4567EEA5B134}"/>
              </a:ext>
            </a:extLst>
          </p:cNvPr>
          <p:cNvSpPr>
            <a:spLocks noGrp="1"/>
          </p:cNvSpPr>
          <p:nvPr>
            <p:ph type="title"/>
          </p:nvPr>
        </p:nvSpPr>
        <p:spPr/>
        <p:txBody>
          <a:bodyPr>
            <a:normAutofit/>
          </a:bodyPr>
          <a:lstStyle/>
          <a:p>
            <a:r>
              <a:rPr lang="en-GB" sz="2800" b="1"/>
              <a:t>Londoners in social housing and on low income more likely to live in crowded homes</a:t>
            </a:r>
          </a:p>
        </p:txBody>
      </p:sp>
      <p:sp>
        <p:nvSpPr>
          <p:cNvPr id="9" name="TextBox 8">
            <a:extLst>
              <a:ext uri="{FF2B5EF4-FFF2-40B4-BE49-F238E27FC236}">
                <a16:creationId xmlns:a16="http://schemas.microsoft.com/office/drawing/2014/main" id="{FFA6CF64-9FDC-906F-1ED4-0739AF9D8457}"/>
              </a:ext>
            </a:extLst>
          </p:cNvPr>
          <p:cNvSpPr txBox="1"/>
          <p:nvPr/>
        </p:nvSpPr>
        <p:spPr>
          <a:xfrm>
            <a:off x="4823926" y="1632261"/>
            <a:ext cx="7232748" cy="707886"/>
          </a:xfrm>
          <a:prstGeom prst="rect">
            <a:avLst/>
          </a:prstGeom>
          <a:noFill/>
        </p:spPr>
        <p:txBody>
          <a:bodyPr wrap="square" rtlCol="0">
            <a:spAutoFit/>
          </a:bodyPr>
          <a:lstStyle/>
          <a:p>
            <a:r>
              <a:rPr lang="en-GB" sz="1400" b="1">
                <a:latin typeface="Arial" panose="020B0604020202020204" pitchFamily="34" charset="0"/>
                <a:cs typeface="Arial" panose="020B0604020202020204" pitchFamily="34" charset="0"/>
              </a:rPr>
              <a:t>Fig 12. Proportion of adults living in crowded homes by group for London and each ICS, 2021-22</a:t>
            </a:r>
            <a:endParaRPr lang="en-GB" sz="1200" b="1">
              <a:latin typeface="Arial" panose="020B0604020202020204" pitchFamily="34" charset="0"/>
              <a:cs typeface="Arial" panose="020B0604020202020204" pitchFamily="34" charset="0"/>
            </a:endParaRPr>
          </a:p>
          <a:p>
            <a:r>
              <a:rPr lang="en-GB" sz="1200">
                <a:latin typeface="Arial" panose="020B0604020202020204" pitchFamily="34" charset="0"/>
                <a:cs typeface="Arial" panose="020B0604020202020204" pitchFamily="34" charset="0"/>
              </a:rPr>
              <a:t>Dotted lines show average for all adults in each area</a:t>
            </a:r>
            <a:endParaRPr lang="en-GB" sz="1200" b="1">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B29B4763-07E7-1631-D9B7-03773B86A3C1}"/>
              </a:ext>
            </a:extLst>
          </p:cNvPr>
          <p:cNvSpPr txBox="1"/>
          <p:nvPr/>
        </p:nvSpPr>
        <p:spPr>
          <a:xfrm>
            <a:off x="315725" y="1632261"/>
            <a:ext cx="4582845" cy="5406608"/>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GB" sz="1400" b="1">
                <a:latin typeface="Arial"/>
                <a:cs typeface="Arial"/>
              </a:rPr>
              <a:t>London has the highest rates of household overcrowding in England</a:t>
            </a:r>
            <a:r>
              <a:rPr lang="en-GB" sz="1400">
                <a:latin typeface="Arial"/>
                <a:cs typeface="Arial"/>
              </a:rPr>
              <a:t>. Overcrowding is linked to serious physical and mental health outcomes including infectious disease transmission, stress and depression. Overcrowded homes are also associated with lower educational attainment in children.</a:t>
            </a:r>
            <a:r>
              <a:rPr lang="en-GB" sz="1400" baseline="30000">
                <a:latin typeface="Arial"/>
                <a:cs typeface="Arial"/>
              </a:rPr>
              <a:t>1</a:t>
            </a:r>
          </a:p>
          <a:p>
            <a:pPr marL="285750" indent="-285750">
              <a:buFont typeface="Arial" panose="020B0604020202020204" pitchFamily="34" charset="0"/>
              <a:buChar char="•"/>
            </a:pPr>
            <a:endParaRPr lang="en-GB" sz="1400" baseline="30000">
              <a:latin typeface="Arial"/>
              <a:cs typeface="Arial"/>
            </a:endParaRPr>
          </a:p>
          <a:p>
            <a:r>
              <a:rPr lang="en-GB" sz="1400">
                <a:latin typeface="Arial" panose="020B0604020202020204" pitchFamily="34" charset="0"/>
                <a:cs typeface="Arial" panose="020B0604020202020204" pitchFamily="34" charset="0"/>
              </a:rPr>
              <a:t>The proportion who live in crowded homes varies by ICS, age, ethnicity and housing tenure:</a:t>
            </a:r>
            <a:r>
              <a:rPr lang="en-GB" sz="1400" baseline="30000">
                <a:latin typeface="Arial" panose="020B0604020202020204" pitchFamily="34" charset="0"/>
                <a:cs typeface="Arial" panose="020B0604020202020204" pitchFamily="34" charset="0"/>
              </a:rPr>
              <a:t>2</a:t>
            </a:r>
          </a:p>
          <a:p>
            <a:pPr marL="285750" indent="-285750">
              <a:buFont typeface="Arial" panose="020B0604020202020204" pitchFamily="34" charset="0"/>
              <a:buChar char="•"/>
            </a:pPr>
            <a:r>
              <a:rPr lang="en-GB" sz="1400">
                <a:latin typeface="Arial"/>
                <a:cs typeface="Arial"/>
              </a:rPr>
              <a:t>The proportion is highest in NWL (5.8%) and lowest in SWL (2.7%).</a:t>
            </a:r>
          </a:p>
          <a:p>
            <a:pPr marL="285750" indent="-285750">
              <a:buFont typeface="Arial" panose="020B0604020202020204" pitchFamily="34" charset="0"/>
              <a:buChar char="•"/>
            </a:pPr>
            <a:r>
              <a:rPr lang="en-GB" sz="1400">
                <a:latin typeface="Arial"/>
                <a:cs typeface="Arial"/>
              </a:rPr>
              <a:t>A greater proportion of Black, Asian &amp; Minority Ethnic people live in crowded homes compared to the ICS averages (NEL: +2pp; NCL +3pp; NWL: +2pp; SEL +2pp; SW: +1pp).</a:t>
            </a:r>
          </a:p>
          <a:p>
            <a:pPr marL="285750" indent="-285750">
              <a:buFont typeface="Arial" panose="020B0604020202020204" pitchFamily="34" charset="0"/>
              <a:buChar char="•"/>
            </a:pPr>
            <a:r>
              <a:rPr lang="en-GB" sz="1400">
                <a:latin typeface="Arial"/>
                <a:cs typeface="Arial"/>
              </a:rPr>
              <a:t>A greater proportion of people renting from their local authority live in crowded conditions compared to the ICS average for NEL (+9pp), NCL (+3pp) and SEL (+5pp).</a:t>
            </a:r>
          </a:p>
          <a:p>
            <a:pPr marL="285750" indent="-285750">
              <a:buFont typeface="Arial" panose="020B0604020202020204" pitchFamily="34" charset="0"/>
              <a:buChar char="•"/>
            </a:pPr>
            <a:r>
              <a:rPr lang="en-GB" sz="1400">
                <a:latin typeface="Arial"/>
                <a:cs typeface="Arial"/>
              </a:rPr>
              <a:t>A lower proportion of people aged 50-64, and 65+, rate as crowded compared to the ICS average.</a:t>
            </a:r>
            <a:endParaRPr lang="en-GB" sz="1400" baseline="30000">
              <a:latin typeface="Arial" panose="020B0604020202020204" pitchFamily="34" charset="0"/>
              <a:cs typeface="Arial" panose="020B0604020202020204" pitchFamily="34" charset="0"/>
            </a:endParaRPr>
          </a:p>
          <a:p>
            <a:pPr marL="742950" lvl="1" indent="-285750">
              <a:buFont typeface="Courier New" panose="02070309020205020404" pitchFamily="49" charset="0"/>
              <a:buChar char="o"/>
            </a:pPr>
            <a:endParaRPr lang="en-GB" sz="14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sz="14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sz="140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E5738598-35F8-6C9C-5DAF-D31D425878A9}"/>
              </a:ext>
            </a:extLst>
          </p:cNvPr>
          <p:cNvSpPr txBox="1"/>
          <p:nvPr/>
        </p:nvSpPr>
        <p:spPr>
          <a:xfrm>
            <a:off x="1" y="6268873"/>
            <a:ext cx="12192000" cy="600164"/>
          </a:xfrm>
          <a:prstGeom prst="rect">
            <a:avLst/>
          </a:prstGeom>
          <a:noFill/>
        </p:spPr>
        <p:txBody>
          <a:bodyPr wrap="square" lIns="91440" tIns="45720" rIns="91440" bIns="45720" rtlCol="0" anchor="t">
            <a:spAutoFit/>
          </a:bodyPr>
          <a:lstStyle/>
          <a:p>
            <a:endParaRPr lang="en-GB" sz="800">
              <a:latin typeface="Arial" panose="020B0604020202020204" pitchFamily="34" charset="0"/>
              <a:cs typeface="Arial" panose="020B0604020202020204" pitchFamily="34" charset="0"/>
            </a:endParaRPr>
          </a:p>
          <a:p>
            <a:r>
              <a:rPr lang="en-GB" sz="800">
                <a:latin typeface="Arial"/>
                <a:cs typeface="Arial"/>
              </a:rPr>
              <a:t>Source (1) </a:t>
            </a:r>
            <a:r>
              <a:rPr lang="en-GB" sz="800">
                <a:latin typeface="Arial" panose="020B0604020202020204" pitchFamily="34" charset="0"/>
                <a:cs typeface="Arial" panose="020B0604020202020204" pitchFamily="34" charset="0"/>
              </a:rPr>
              <a:t>IHE, </a:t>
            </a:r>
            <a:r>
              <a:rPr lang="en-GB" sz="800">
                <a:latin typeface="Arial" panose="020B0604020202020204" pitchFamily="34" charset="0"/>
                <a:cs typeface="Arial" panose="020B0604020202020204" pitchFamily="34" charset="0"/>
                <a:hlinkClick r:id="rId2"/>
              </a:rPr>
              <a:t>Evidence Review: Housing and Health Inequalities in London</a:t>
            </a:r>
            <a:r>
              <a:rPr lang="en-GB" sz="800">
                <a:latin typeface="Arial" panose="020B0604020202020204" pitchFamily="34" charset="0"/>
                <a:cs typeface="Arial" panose="020B0604020202020204" pitchFamily="34" charset="0"/>
              </a:rPr>
              <a:t>, 2022 </a:t>
            </a:r>
            <a:r>
              <a:rPr lang="en-GB" sz="900">
                <a:latin typeface="Arial"/>
                <a:cs typeface="Arial"/>
              </a:rPr>
              <a:t>(2)</a:t>
            </a:r>
            <a:r>
              <a:rPr lang="en-GB" sz="800">
                <a:latin typeface="Arial"/>
                <a:cs typeface="Arial"/>
              </a:rPr>
              <a:t> (remaining text and figures): </a:t>
            </a:r>
            <a:r>
              <a:rPr lang="en-GB" sz="800">
                <a:latin typeface="Arial"/>
                <a:cs typeface="Arial"/>
                <a:hlinkClick r:id="rId3"/>
              </a:rPr>
              <a:t>Survey of Londoners, GLA</a:t>
            </a:r>
            <a:r>
              <a:rPr lang="en-GB" sz="800">
                <a:latin typeface="Arial"/>
                <a:cs typeface="Arial"/>
              </a:rPr>
              <a:t>.  </a:t>
            </a:r>
            <a:r>
              <a:rPr lang="en-GB" sz="800">
                <a:latin typeface="Arial" panose="020B0604020202020204" pitchFamily="34" charset="0"/>
                <a:cs typeface="Arial" panose="020B0604020202020204" pitchFamily="34" charset="0"/>
              </a:rPr>
              <a:t>Note: Internal analysis by ICS and demographics. Base: Aged 16 and over (NEL: 4,265, NCL: 1,330, NWL: 1,949, SEL: 1,915, SWL: 1,512, London: 8,630</a:t>
            </a:r>
            <a:r>
              <a:rPr lang="en-GB" sz="800">
                <a:latin typeface="Arial"/>
                <a:cs typeface="Arial"/>
              </a:rPr>
              <a:t>. Fieldwork took place in Nov 21 with a pre-selected reference group, and some COVID restrictions were introduced after field work began, potentially impacting results. </a:t>
            </a:r>
            <a:r>
              <a:rPr lang="en-GB" sz="800" b="1">
                <a:latin typeface="Arial"/>
                <a:cs typeface="Arial"/>
              </a:rPr>
              <a:t>It also took place just before the full effects of the cost-of-living crisis began to set in. It is highly likely that the situations of Londoners have changed while analysis was taking place.</a:t>
            </a:r>
          </a:p>
        </p:txBody>
      </p:sp>
      <p:grpSp>
        <p:nvGrpSpPr>
          <p:cNvPr id="5" name="Group 4">
            <a:extLst>
              <a:ext uri="{FF2B5EF4-FFF2-40B4-BE49-F238E27FC236}">
                <a16:creationId xmlns:a16="http://schemas.microsoft.com/office/drawing/2014/main" id="{7F8870BA-5D20-EF10-3146-C99F07603E2F}"/>
              </a:ext>
            </a:extLst>
          </p:cNvPr>
          <p:cNvGrpSpPr/>
          <p:nvPr/>
        </p:nvGrpSpPr>
        <p:grpSpPr>
          <a:xfrm>
            <a:off x="8700601" y="37380"/>
            <a:ext cx="3566894" cy="433434"/>
            <a:chOff x="8497997" y="254977"/>
            <a:chExt cx="3566894" cy="433434"/>
          </a:xfrm>
        </p:grpSpPr>
        <p:sp>
          <p:nvSpPr>
            <p:cNvPr id="10" name="Rectangle: Rounded Corners 9">
              <a:extLst>
                <a:ext uri="{FF2B5EF4-FFF2-40B4-BE49-F238E27FC236}">
                  <a16:creationId xmlns:a16="http://schemas.microsoft.com/office/drawing/2014/main" id="{8BCDCADB-1DC2-33E8-DE25-D603A06DFD26}"/>
                </a:ext>
              </a:extLst>
            </p:cNvPr>
            <p:cNvSpPr/>
            <p:nvPr/>
          </p:nvSpPr>
          <p:spPr>
            <a:xfrm>
              <a:off x="8497997" y="254977"/>
              <a:ext cx="3451036" cy="422032"/>
            </a:xfrm>
            <a:prstGeom prst="roundRect">
              <a:avLst/>
            </a:prstGeom>
            <a:solidFill>
              <a:srgbClr val="FFF2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bg1"/>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88A8AF26-C33D-F157-27A6-6F5BC89C1DC5}"/>
                </a:ext>
              </a:extLst>
            </p:cNvPr>
            <p:cNvSpPr txBox="1"/>
            <p:nvPr/>
          </p:nvSpPr>
          <p:spPr>
            <a:xfrm>
              <a:off x="8730889" y="257524"/>
              <a:ext cx="3334002" cy="430887"/>
            </a:xfrm>
            <a:prstGeom prst="rect">
              <a:avLst/>
            </a:prstGeom>
            <a:noFill/>
          </p:spPr>
          <p:txBody>
            <a:bodyPr wrap="square">
              <a:spAutoFit/>
            </a:bodyPr>
            <a:lstStyle/>
            <a:p>
              <a:pPr algn="ctr"/>
              <a:r>
                <a:rPr lang="en-GB" sz="1100">
                  <a:latin typeface="Arial" panose="020B0604020202020204" pitchFamily="34" charset="0"/>
                  <a:cs typeface="Arial" panose="020B0604020202020204" pitchFamily="34" charset="0"/>
                </a:rPr>
                <a:t>Data summary: see sheet </a:t>
              </a:r>
              <a:r>
                <a:rPr lang="en-GB" sz="1100" i="1" err="1">
                  <a:latin typeface="Arial" panose="020B0604020202020204" pitchFamily="34" charset="0"/>
                  <a:cs typeface="Arial" panose="020B0604020202020204" pitchFamily="34" charset="0"/>
                </a:rPr>
                <a:t>crowded_housing_ics</a:t>
              </a:r>
              <a:r>
                <a:rPr lang="en-GB" sz="1100" i="1">
                  <a:latin typeface="Arial" panose="020B0604020202020204" pitchFamily="34" charset="0"/>
                  <a:cs typeface="Arial" panose="020B0604020202020204" pitchFamily="34" charset="0"/>
                </a:rPr>
                <a:t> </a:t>
              </a:r>
              <a:r>
                <a:rPr lang="en-GB" sz="1100">
                  <a:latin typeface="Arial" panose="020B0604020202020204" pitchFamily="34" charset="0"/>
                  <a:cs typeface="Arial" panose="020B0604020202020204" pitchFamily="34" charset="0"/>
                </a:rPr>
                <a:t>for full data and sample size of the survey.</a:t>
              </a:r>
            </a:p>
          </p:txBody>
        </p:sp>
        <p:pic>
          <p:nvPicPr>
            <p:cNvPr id="12" name="Graphic 11" descr="Cursor with solid fill">
              <a:extLst>
                <a:ext uri="{FF2B5EF4-FFF2-40B4-BE49-F238E27FC236}">
                  <a16:creationId xmlns:a16="http://schemas.microsoft.com/office/drawing/2014/main" id="{FCEFA735-F4DC-9918-1FFF-99AC125C63E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65078" y="316615"/>
              <a:ext cx="281668" cy="281668"/>
            </a:xfrm>
            <a:prstGeom prst="rect">
              <a:avLst/>
            </a:prstGeom>
          </p:spPr>
        </p:pic>
      </p:grpSp>
      <p:sp>
        <p:nvSpPr>
          <p:cNvPr id="20" name="TextBox 19">
            <a:extLst>
              <a:ext uri="{FF2B5EF4-FFF2-40B4-BE49-F238E27FC236}">
                <a16:creationId xmlns:a16="http://schemas.microsoft.com/office/drawing/2014/main" id="{341532EC-0E39-9E9A-3849-6DB059116F39}"/>
              </a:ext>
            </a:extLst>
          </p:cNvPr>
          <p:cNvSpPr txBox="1"/>
          <p:nvPr/>
        </p:nvSpPr>
        <p:spPr>
          <a:xfrm>
            <a:off x="4898570" y="5877794"/>
            <a:ext cx="6153538" cy="215444"/>
          </a:xfrm>
          <a:prstGeom prst="rect">
            <a:avLst/>
          </a:prstGeom>
          <a:noFill/>
        </p:spPr>
        <p:txBody>
          <a:bodyPr wrap="square">
            <a:spAutoFit/>
          </a:bodyPr>
          <a:lstStyle/>
          <a:p>
            <a:r>
              <a:rPr lang="en-GB" sz="800">
                <a:latin typeface="Arial" panose="020B0604020202020204" pitchFamily="34" charset="0"/>
                <a:cs typeface="Arial" panose="020B0604020202020204" pitchFamily="34" charset="0"/>
              </a:rPr>
              <a:t>* = sample size too small to display figure (n&lt;100). </a:t>
            </a:r>
            <a:endParaRPr lang="en-GB" sz="800"/>
          </a:p>
        </p:txBody>
      </p:sp>
      <p:pic>
        <p:nvPicPr>
          <p:cNvPr id="3" name="Picture 2" descr="A screenshot of a computer screen&#10;&#10;Description automatically generated">
            <a:extLst>
              <a:ext uri="{FF2B5EF4-FFF2-40B4-BE49-F238E27FC236}">
                <a16:creationId xmlns:a16="http://schemas.microsoft.com/office/drawing/2014/main" id="{A2C086F4-B45E-43F8-E880-DA320574BF20}"/>
              </a:ext>
            </a:extLst>
          </p:cNvPr>
          <p:cNvPicPr>
            <a:picLocks noChangeAspect="1"/>
          </p:cNvPicPr>
          <p:nvPr/>
        </p:nvPicPr>
        <p:blipFill rotWithShape="1">
          <a:blip r:embed="rId6">
            <a:extLst>
              <a:ext uri="{28A0092B-C50C-407E-A947-70E740481C1C}">
                <a14:useLocalDpi xmlns:a14="http://schemas.microsoft.com/office/drawing/2010/main" val="0"/>
              </a:ext>
            </a:extLst>
          </a:blip>
          <a:srcRect b="6172"/>
          <a:stretch/>
        </p:blipFill>
        <p:spPr>
          <a:xfrm>
            <a:off x="4898570" y="2264723"/>
            <a:ext cx="7287291" cy="3613071"/>
          </a:xfrm>
          <a:prstGeom prst="rect">
            <a:avLst/>
          </a:prstGeom>
        </p:spPr>
      </p:pic>
    </p:spTree>
    <p:extLst>
      <p:ext uri="{BB962C8B-B14F-4D97-AF65-F5344CB8AC3E}">
        <p14:creationId xmlns:p14="http://schemas.microsoft.com/office/powerpoint/2010/main" val="13298694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CA6142-A140-BD34-1B93-4567EEA5B134}"/>
              </a:ext>
            </a:extLst>
          </p:cNvPr>
          <p:cNvSpPr>
            <a:spLocks noGrp="1"/>
          </p:cNvSpPr>
          <p:nvPr>
            <p:ph type="title"/>
          </p:nvPr>
        </p:nvSpPr>
        <p:spPr/>
        <p:txBody>
          <a:bodyPr>
            <a:normAutofit/>
          </a:bodyPr>
          <a:lstStyle/>
          <a:p>
            <a:r>
              <a:rPr lang="en-GB" sz="2800" b="1"/>
              <a:t>Over 1 in 4 Londoners in social housing struggling to keep their homes warm</a:t>
            </a:r>
          </a:p>
        </p:txBody>
      </p:sp>
      <p:sp>
        <p:nvSpPr>
          <p:cNvPr id="6" name="TextBox 5">
            <a:extLst>
              <a:ext uri="{FF2B5EF4-FFF2-40B4-BE49-F238E27FC236}">
                <a16:creationId xmlns:a16="http://schemas.microsoft.com/office/drawing/2014/main" id="{B29B4763-07E7-1631-D9B7-03773B86A3C1}"/>
              </a:ext>
            </a:extLst>
          </p:cNvPr>
          <p:cNvSpPr txBox="1"/>
          <p:nvPr/>
        </p:nvSpPr>
        <p:spPr>
          <a:xfrm>
            <a:off x="164841" y="1690688"/>
            <a:ext cx="4667478" cy="5191165"/>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GB" sz="1400">
                <a:latin typeface="Arial"/>
                <a:cs typeface="Arial"/>
              </a:rPr>
              <a:t>Cold homes have direct and indirect health impacts and are associated with respiratory and cardiovascular conditions, such as heart attack and hypertension, asthma and wheeze in children, avoidable hospital admissions, and depression and poor mental health in adults. </a:t>
            </a:r>
            <a:r>
              <a:rPr lang="en-GB" sz="1400" b="1">
                <a:latin typeface="Arial"/>
                <a:cs typeface="Arial"/>
              </a:rPr>
              <a:t>It is estimated that about one in five excess winter deaths occurs due to living in a cold home</a:t>
            </a:r>
            <a:r>
              <a:rPr lang="en-GB" sz="1400">
                <a:latin typeface="Arial"/>
                <a:cs typeface="Arial"/>
              </a:rPr>
              <a:t>.</a:t>
            </a:r>
            <a:r>
              <a:rPr lang="en-GB" sz="1400" baseline="30000">
                <a:latin typeface="Arial"/>
                <a:cs typeface="Arial"/>
              </a:rPr>
              <a:t>1</a:t>
            </a:r>
          </a:p>
          <a:p>
            <a:endParaRPr lang="en-GB" sz="1400" baseline="30000">
              <a:latin typeface="Arial"/>
              <a:cs typeface="Arial"/>
            </a:endParaRPr>
          </a:p>
          <a:p>
            <a:r>
              <a:rPr lang="en-GB" sz="1400">
                <a:latin typeface="Arial"/>
                <a:cs typeface="Arial"/>
              </a:rPr>
              <a:t>The proportion who can’t keep their home warm in winter varies by ICS, age, ethnicity and housing tenure:</a:t>
            </a:r>
            <a:r>
              <a:rPr lang="en-GB" sz="1400" baseline="30000">
                <a:latin typeface="Arial"/>
                <a:cs typeface="Arial"/>
              </a:rPr>
              <a:t>2</a:t>
            </a:r>
          </a:p>
          <a:p>
            <a:pPr marL="285750" indent="-285750">
              <a:buFont typeface="Arial" panose="020B0604020202020204" pitchFamily="34" charset="0"/>
              <a:buChar char="•"/>
            </a:pPr>
            <a:r>
              <a:rPr lang="en-GB" sz="1400">
                <a:latin typeface="Arial"/>
                <a:cs typeface="Arial"/>
              </a:rPr>
              <a:t>The proportion is highest in NEL (14.6%) and lowest in SEL (12.5%).</a:t>
            </a:r>
          </a:p>
          <a:p>
            <a:pPr marL="285750" indent="-285750">
              <a:buFont typeface="Arial" panose="020B0604020202020204" pitchFamily="34" charset="0"/>
              <a:buChar char="•"/>
            </a:pPr>
            <a:r>
              <a:rPr lang="en-GB" sz="1400">
                <a:latin typeface="Arial"/>
                <a:cs typeface="Arial"/>
              </a:rPr>
              <a:t>A greater proportion of people who are Black, Asian &amp; Minority Ethnic said that they can’t keep their home warm in winter compared to the ICS average in NEL (+3pp), NCL (+3pp), NWL (+3pp), SEL (+7pp) and (+3pp).</a:t>
            </a:r>
          </a:p>
          <a:p>
            <a:pPr marL="285750" indent="-285750">
              <a:buFont typeface="Arial" panose="020B0604020202020204" pitchFamily="34" charset="0"/>
              <a:buChar char="•"/>
            </a:pPr>
            <a:r>
              <a:rPr lang="en-GB" sz="1400">
                <a:latin typeface="Arial"/>
                <a:cs typeface="Arial"/>
              </a:rPr>
              <a:t>A lower proportion of people who own outright or have bought a home on mortgage or loan say that they can’t keep their homes warm across all ICSs compared to ICS averages.</a:t>
            </a:r>
            <a:endParaRPr lang="en-GB" sz="1400" baseline="30000">
              <a:latin typeface="Arial"/>
              <a:cs typeface="Arial"/>
            </a:endParaRPr>
          </a:p>
          <a:p>
            <a:pPr marL="285750" indent="-285750">
              <a:buFont typeface="Arial" panose="020B0604020202020204" pitchFamily="34" charset="0"/>
              <a:buChar char="•"/>
            </a:pPr>
            <a:endParaRPr lang="en-GB" sz="14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sz="1400">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2C449091-1E75-C0F6-6A57-B6BFE9136C71}"/>
              </a:ext>
            </a:extLst>
          </p:cNvPr>
          <p:cNvGrpSpPr/>
          <p:nvPr/>
        </p:nvGrpSpPr>
        <p:grpSpPr>
          <a:xfrm>
            <a:off x="8700601" y="37380"/>
            <a:ext cx="3566894" cy="433434"/>
            <a:chOff x="8497997" y="254977"/>
            <a:chExt cx="3566894" cy="433434"/>
          </a:xfrm>
        </p:grpSpPr>
        <p:sp>
          <p:nvSpPr>
            <p:cNvPr id="7" name="Rectangle: Rounded Corners 6">
              <a:extLst>
                <a:ext uri="{FF2B5EF4-FFF2-40B4-BE49-F238E27FC236}">
                  <a16:creationId xmlns:a16="http://schemas.microsoft.com/office/drawing/2014/main" id="{122A4F15-B7C4-35AF-AF6A-583C13FC7ED2}"/>
                </a:ext>
              </a:extLst>
            </p:cNvPr>
            <p:cNvSpPr/>
            <p:nvPr/>
          </p:nvSpPr>
          <p:spPr>
            <a:xfrm>
              <a:off x="8497997" y="254977"/>
              <a:ext cx="3451036" cy="422032"/>
            </a:xfrm>
            <a:prstGeom prst="roundRect">
              <a:avLst/>
            </a:prstGeom>
            <a:solidFill>
              <a:srgbClr val="FFF2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2E6C4BFE-03E1-75D6-B36F-631724B1995F}"/>
                </a:ext>
              </a:extLst>
            </p:cNvPr>
            <p:cNvSpPr txBox="1"/>
            <p:nvPr/>
          </p:nvSpPr>
          <p:spPr>
            <a:xfrm>
              <a:off x="8730889" y="257524"/>
              <a:ext cx="3334002" cy="430887"/>
            </a:xfrm>
            <a:prstGeom prst="rect">
              <a:avLst/>
            </a:prstGeom>
            <a:noFill/>
          </p:spPr>
          <p:txBody>
            <a:bodyPr wrap="square">
              <a:spAutoFit/>
            </a:bodyPr>
            <a:lstStyle/>
            <a:p>
              <a:pPr algn="ctr"/>
              <a:r>
                <a:rPr lang="en-GB" sz="1100">
                  <a:latin typeface="Arial" panose="020B0604020202020204" pitchFamily="34" charset="0"/>
                  <a:cs typeface="Arial" panose="020B0604020202020204" pitchFamily="34" charset="0"/>
                </a:rPr>
                <a:t>Data summary: see sheet </a:t>
              </a:r>
              <a:r>
                <a:rPr lang="en-GB" sz="1100" i="1" err="1">
                  <a:latin typeface="Arial" panose="020B0604020202020204" pitchFamily="34" charset="0"/>
                  <a:cs typeface="Arial" panose="020B0604020202020204" pitchFamily="34" charset="0"/>
                </a:rPr>
                <a:t>warm_housing_ics</a:t>
              </a:r>
              <a:r>
                <a:rPr lang="en-GB" sz="1100" i="1">
                  <a:latin typeface="Arial" panose="020B0604020202020204" pitchFamily="34" charset="0"/>
                  <a:cs typeface="Arial" panose="020B0604020202020204" pitchFamily="34" charset="0"/>
                </a:rPr>
                <a:t> </a:t>
              </a:r>
              <a:r>
                <a:rPr lang="en-GB" sz="1100">
                  <a:latin typeface="Arial" panose="020B0604020202020204" pitchFamily="34" charset="0"/>
                  <a:cs typeface="Arial" panose="020B0604020202020204" pitchFamily="34" charset="0"/>
                </a:rPr>
                <a:t>for full data and sample size of the survey.</a:t>
              </a:r>
            </a:p>
          </p:txBody>
        </p:sp>
        <p:pic>
          <p:nvPicPr>
            <p:cNvPr id="10" name="Graphic 9" descr="Cursor with solid fill">
              <a:extLst>
                <a:ext uri="{FF2B5EF4-FFF2-40B4-BE49-F238E27FC236}">
                  <a16:creationId xmlns:a16="http://schemas.microsoft.com/office/drawing/2014/main" id="{8BF6478A-EE59-7082-EA01-DF7ADB75D8F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565078" y="316615"/>
              <a:ext cx="281668" cy="281668"/>
            </a:xfrm>
            <a:prstGeom prst="rect">
              <a:avLst/>
            </a:prstGeom>
          </p:spPr>
        </p:pic>
      </p:grpSp>
      <p:sp>
        <p:nvSpPr>
          <p:cNvPr id="14" name="Rectangle 13">
            <a:extLst>
              <a:ext uri="{FF2B5EF4-FFF2-40B4-BE49-F238E27FC236}">
                <a16:creationId xmlns:a16="http://schemas.microsoft.com/office/drawing/2014/main" id="{D32C0E92-CC1C-A80F-B326-E1FD0FC1C584}"/>
              </a:ext>
            </a:extLst>
          </p:cNvPr>
          <p:cNvSpPr/>
          <p:nvPr/>
        </p:nvSpPr>
        <p:spPr>
          <a:xfrm>
            <a:off x="9439540" y="6296237"/>
            <a:ext cx="2587619" cy="39204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15093509-1D47-5FD9-9A8C-4A0E28A6E591}"/>
              </a:ext>
            </a:extLst>
          </p:cNvPr>
          <p:cNvSpPr txBox="1"/>
          <p:nvPr/>
        </p:nvSpPr>
        <p:spPr>
          <a:xfrm>
            <a:off x="4907161" y="1448500"/>
            <a:ext cx="7232748" cy="707886"/>
          </a:xfrm>
          <a:prstGeom prst="rect">
            <a:avLst/>
          </a:prstGeom>
          <a:noFill/>
        </p:spPr>
        <p:txBody>
          <a:bodyPr wrap="square" rtlCol="0">
            <a:spAutoFit/>
          </a:bodyPr>
          <a:lstStyle/>
          <a:p>
            <a:r>
              <a:rPr lang="en-GB" sz="1400" b="1" dirty="0">
                <a:latin typeface="Arial" panose="020B0604020202020204" pitchFamily="34" charset="0"/>
                <a:cs typeface="Arial" panose="020B0604020202020204" pitchFamily="34" charset="0"/>
              </a:rPr>
              <a:t>Fig 13. Proportion of those who say they can’t keep their home warm enough in winter by group for London and each ICS, 2021-22</a:t>
            </a:r>
            <a:endParaRPr lang="en-GB" sz="1200" b="1"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Dotted lines show average for all adults in each area</a:t>
            </a:r>
            <a:endParaRPr lang="en-GB" sz="1200" b="1"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C3F31BC1-009C-A24B-5141-38920813E4B3}"/>
              </a:ext>
            </a:extLst>
          </p:cNvPr>
          <p:cNvSpPr txBox="1"/>
          <p:nvPr/>
        </p:nvSpPr>
        <p:spPr>
          <a:xfrm>
            <a:off x="-34863" y="6396335"/>
            <a:ext cx="12174772" cy="461665"/>
          </a:xfrm>
          <a:prstGeom prst="rect">
            <a:avLst/>
          </a:prstGeom>
          <a:noFill/>
        </p:spPr>
        <p:txBody>
          <a:bodyPr wrap="square" lIns="91440" tIns="45720" rIns="91440" bIns="45720" rtlCol="0" anchor="t">
            <a:spAutoFit/>
          </a:bodyPr>
          <a:lstStyle/>
          <a:p>
            <a:r>
              <a:rPr lang="en-GB" sz="800">
                <a:latin typeface="Arial"/>
                <a:cs typeface="Arial"/>
              </a:rPr>
              <a:t>Source (1) </a:t>
            </a:r>
            <a:r>
              <a:rPr lang="en-GB" sz="800">
                <a:latin typeface="Arial" panose="020B0604020202020204" pitchFamily="34" charset="0"/>
                <a:cs typeface="Arial" panose="020B0604020202020204" pitchFamily="34" charset="0"/>
              </a:rPr>
              <a:t>IHE, </a:t>
            </a:r>
            <a:r>
              <a:rPr lang="en-GB" sz="800">
                <a:latin typeface="Arial" panose="020B0604020202020204" pitchFamily="34" charset="0"/>
                <a:cs typeface="Arial" panose="020B0604020202020204" pitchFamily="34" charset="0"/>
                <a:hlinkClick r:id="rId5"/>
              </a:rPr>
              <a:t>Evidence Review: Housing and Health Inequalities in London</a:t>
            </a:r>
            <a:r>
              <a:rPr lang="en-GB" sz="800">
                <a:latin typeface="Arial" panose="020B0604020202020204" pitchFamily="34" charset="0"/>
                <a:cs typeface="Arial" panose="020B0604020202020204" pitchFamily="34" charset="0"/>
              </a:rPr>
              <a:t>, 2022 </a:t>
            </a:r>
            <a:r>
              <a:rPr lang="en-GB" sz="800">
                <a:latin typeface="Arial"/>
                <a:cs typeface="Arial"/>
              </a:rPr>
              <a:t>(2) (</a:t>
            </a:r>
            <a:r>
              <a:rPr lang="en-GB" sz="800" err="1">
                <a:latin typeface="Arial"/>
                <a:cs typeface="Arial"/>
              </a:rPr>
              <a:t>emaining</a:t>
            </a:r>
            <a:r>
              <a:rPr lang="en-GB" sz="800">
                <a:latin typeface="Arial"/>
                <a:cs typeface="Arial"/>
              </a:rPr>
              <a:t> text and figures): </a:t>
            </a:r>
            <a:r>
              <a:rPr lang="en-GB" sz="800">
                <a:latin typeface="Arial"/>
                <a:cs typeface="Arial"/>
                <a:hlinkClick r:id="rId6"/>
              </a:rPr>
              <a:t>Survey of Londoners, GLA</a:t>
            </a:r>
            <a:r>
              <a:rPr lang="en-GB" sz="800">
                <a:latin typeface="Arial"/>
                <a:cs typeface="Arial"/>
              </a:rPr>
              <a:t>. </a:t>
            </a:r>
            <a:r>
              <a:rPr lang="en-GB" sz="800">
                <a:latin typeface="Arial" panose="020B0604020202020204" pitchFamily="34" charset="0"/>
                <a:cs typeface="Arial" panose="020B0604020202020204" pitchFamily="34" charset="0"/>
              </a:rPr>
              <a:t>Note: Internal analysis by ICS and demographics. Base: Aged 16 and over (NEL: 4,625Base: aged 16 and over renting their home (NEL: 4,265, NCL: 1,330, NWL: 1,949, SEL: 1,915, SWL: 1,512, London: 8,630).</a:t>
            </a:r>
            <a:r>
              <a:rPr lang="en-GB" sz="800">
                <a:latin typeface="Arial"/>
                <a:cs typeface="Arial"/>
              </a:rPr>
              <a:t> Fieldwork took place in Nov 21 with a pre-selected reference group, and some COVID restrictions were introduced after field work began, potentially impacting results. </a:t>
            </a:r>
            <a:r>
              <a:rPr lang="en-GB" sz="800" b="1">
                <a:latin typeface="Arial"/>
                <a:cs typeface="Arial"/>
              </a:rPr>
              <a:t>It also took place just before the full effects of the cost-of-living crisis began to set in. It is highly likely that the situations of Londoners have changed while analysis was taking place.</a:t>
            </a:r>
            <a:endParaRPr lang="en-GB" sz="800" b="1">
              <a:highlight>
                <a:srgbClr val="FFFF00"/>
              </a:highlight>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204F7EF8-D70F-7649-4527-2B6F5858B454}"/>
              </a:ext>
            </a:extLst>
          </p:cNvPr>
          <p:cNvSpPr txBox="1"/>
          <p:nvPr/>
        </p:nvSpPr>
        <p:spPr>
          <a:xfrm>
            <a:off x="4907161" y="5752008"/>
            <a:ext cx="6153538" cy="215444"/>
          </a:xfrm>
          <a:prstGeom prst="rect">
            <a:avLst/>
          </a:prstGeom>
          <a:noFill/>
        </p:spPr>
        <p:txBody>
          <a:bodyPr wrap="square">
            <a:spAutoFit/>
          </a:bodyPr>
          <a:lstStyle/>
          <a:p>
            <a:r>
              <a:rPr lang="en-GB" sz="800">
                <a:latin typeface="Arial" panose="020B0604020202020204" pitchFamily="34" charset="0"/>
                <a:cs typeface="Arial" panose="020B0604020202020204" pitchFamily="34" charset="0"/>
              </a:rPr>
              <a:t>* = sample size too small to display figure (n&lt;100). </a:t>
            </a:r>
            <a:endParaRPr lang="en-GB" sz="800"/>
          </a:p>
        </p:txBody>
      </p:sp>
      <p:pic>
        <p:nvPicPr>
          <p:cNvPr id="9" name="Picture 8" descr="A screenshot of a computer screen&#10;&#10;Description automatically generated">
            <a:extLst>
              <a:ext uri="{FF2B5EF4-FFF2-40B4-BE49-F238E27FC236}">
                <a16:creationId xmlns:a16="http://schemas.microsoft.com/office/drawing/2014/main" id="{9CD456C7-32A9-A8ED-0E7D-4DF7F3D6CF6E}"/>
              </a:ext>
            </a:extLst>
          </p:cNvPr>
          <p:cNvPicPr>
            <a:picLocks noChangeAspect="1"/>
          </p:cNvPicPr>
          <p:nvPr/>
        </p:nvPicPr>
        <p:blipFill rotWithShape="1">
          <a:blip r:embed="rId7">
            <a:extLst>
              <a:ext uri="{28A0092B-C50C-407E-A947-70E740481C1C}">
                <a14:useLocalDpi xmlns:a14="http://schemas.microsoft.com/office/drawing/2010/main" val="0"/>
              </a:ext>
            </a:extLst>
          </a:blip>
          <a:srcRect b="5599"/>
          <a:stretch/>
        </p:blipFill>
        <p:spPr>
          <a:xfrm>
            <a:off x="4907160" y="2119571"/>
            <a:ext cx="7281847" cy="3632438"/>
          </a:xfrm>
          <a:prstGeom prst="rect">
            <a:avLst/>
          </a:prstGeom>
        </p:spPr>
      </p:pic>
    </p:spTree>
    <p:extLst>
      <p:ext uri="{BB962C8B-B14F-4D97-AF65-F5344CB8AC3E}">
        <p14:creationId xmlns:p14="http://schemas.microsoft.com/office/powerpoint/2010/main" val="3814380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93F0D26-9DB3-4ADD-0C2B-293ADD34068B}"/>
              </a:ext>
            </a:extLst>
          </p:cNvPr>
          <p:cNvSpPr/>
          <p:nvPr/>
        </p:nvSpPr>
        <p:spPr>
          <a:xfrm>
            <a:off x="9144000" y="6295292"/>
            <a:ext cx="2795954" cy="45300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3">
            <a:extLst>
              <a:ext uri="{FF2B5EF4-FFF2-40B4-BE49-F238E27FC236}">
                <a16:creationId xmlns:a16="http://schemas.microsoft.com/office/drawing/2014/main" id="{92CA6142-A140-BD34-1B93-4567EEA5B134}"/>
              </a:ext>
            </a:extLst>
          </p:cNvPr>
          <p:cNvSpPr>
            <a:spLocks noGrp="1"/>
          </p:cNvSpPr>
          <p:nvPr>
            <p:ph type="title"/>
          </p:nvPr>
        </p:nvSpPr>
        <p:spPr>
          <a:xfrm>
            <a:off x="838199" y="365125"/>
            <a:ext cx="10872685" cy="1341114"/>
          </a:xfrm>
        </p:spPr>
        <p:txBody>
          <a:bodyPr>
            <a:noAutofit/>
          </a:bodyPr>
          <a:lstStyle/>
          <a:p>
            <a:r>
              <a:rPr lang="en-GB" sz="2800" b="1"/>
              <a:t>Based on limited data it is estimated that around 5,000 social homes have damp and mould in London, but this is likely to be an underestimate</a:t>
            </a:r>
          </a:p>
        </p:txBody>
      </p:sp>
      <p:sp>
        <p:nvSpPr>
          <p:cNvPr id="2" name="TextBox 1">
            <a:extLst>
              <a:ext uri="{FF2B5EF4-FFF2-40B4-BE49-F238E27FC236}">
                <a16:creationId xmlns:a16="http://schemas.microsoft.com/office/drawing/2014/main" id="{952C09F4-E21B-0D2B-916F-60D6171BF1BD}"/>
              </a:ext>
            </a:extLst>
          </p:cNvPr>
          <p:cNvSpPr txBox="1"/>
          <p:nvPr/>
        </p:nvSpPr>
        <p:spPr>
          <a:xfrm>
            <a:off x="515014" y="1899636"/>
            <a:ext cx="5580986" cy="2462213"/>
          </a:xfrm>
          <a:prstGeom prst="rect">
            <a:avLst/>
          </a:prstGeom>
          <a:noFill/>
        </p:spPr>
        <p:txBody>
          <a:bodyPr wrap="square" rtlCol="0">
            <a:spAutoFit/>
          </a:bodyPr>
          <a:lstStyle/>
          <a:p>
            <a:pPr marL="285750" indent="-285750">
              <a:buFont typeface="Arial" panose="020B0604020202020204" pitchFamily="34" charset="0"/>
              <a:buChar char="•"/>
            </a:pPr>
            <a:r>
              <a:rPr lang="en-GB" sz="1400">
                <a:latin typeface="Arial" panose="020B0604020202020204" pitchFamily="34" charset="0"/>
                <a:cs typeface="Arial" panose="020B0604020202020204" pitchFamily="34" charset="0"/>
              </a:rPr>
              <a:t>There is limited data on damp and mould in homes in London. </a:t>
            </a:r>
          </a:p>
          <a:p>
            <a:pPr marL="285750" indent="-285750">
              <a:buFont typeface="Arial" panose="020B0604020202020204" pitchFamily="34" charset="0"/>
              <a:buChar char="•"/>
            </a:pPr>
            <a:endParaRPr lang="en-GB" sz="14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400">
                <a:latin typeface="Arial" panose="020B0604020202020204" pitchFamily="34" charset="0"/>
                <a:cs typeface="Arial" panose="020B0604020202020204" pitchFamily="34" charset="0"/>
              </a:rPr>
              <a:t>Using pooled data from the English Housing Survey (EHS) in 2017 and 2019</a:t>
            </a:r>
            <a:r>
              <a:rPr lang="en-GB" sz="1400" b="1">
                <a:latin typeface="Arial" panose="020B0604020202020204" pitchFamily="34" charset="0"/>
                <a:cs typeface="Arial" panose="020B0604020202020204" pitchFamily="34" charset="0"/>
              </a:rPr>
              <a:t>, it is estimated that there are just under 20,000 homes in London with damp and mould. Around 5,000 of these are homes are social housing</a:t>
            </a:r>
            <a:r>
              <a:rPr lang="en-GB" sz="1400">
                <a:latin typeface="Arial" panose="020B0604020202020204" pitchFamily="34" charset="0"/>
                <a:cs typeface="Arial" panose="020B0604020202020204" pitchFamily="34" charset="0"/>
              </a:rPr>
              <a:t>.</a:t>
            </a:r>
            <a:r>
              <a:rPr lang="en-GB" sz="1400" baseline="30000">
                <a:latin typeface="Arial" panose="020B0604020202020204" pitchFamily="34" charset="0"/>
                <a:cs typeface="Arial" panose="020B0604020202020204" pitchFamily="34" charset="0"/>
              </a:rPr>
              <a:t>1</a:t>
            </a:r>
          </a:p>
          <a:p>
            <a:endParaRPr lang="en-GB" sz="1400">
              <a:latin typeface="Arial" panose="020B0604020202020204" pitchFamily="34" charset="0"/>
              <a:cs typeface="Arial" panose="020B0604020202020204" pitchFamily="34" charset="0"/>
            </a:endParaRPr>
          </a:p>
          <a:p>
            <a:pPr marL="742950" lvl="1" indent="-285750">
              <a:buFont typeface="Courier New" panose="02070309020205020404" pitchFamily="49" charset="0"/>
              <a:buChar char="o"/>
            </a:pPr>
            <a:r>
              <a:rPr lang="en-GB" sz="1400">
                <a:latin typeface="Arial" panose="020B0604020202020204" pitchFamily="34" charset="0"/>
                <a:cs typeface="Arial" panose="020B0604020202020204" pitchFamily="34" charset="0"/>
              </a:rPr>
              <a:t>Note this data is the most recent available, but more granular and up to date data on this issue would be beneficial.</a:t>
            </a:r>
          </a:p>
          <a:p>
            <a:pPr marL="285750" indent="-285750">
              <a:buFont typeface="Arial" panose="020B0604020202020204" pitchFamily="34" charset="0"/>
              <a:buChar char="•"/>
            </a:pPr>
            <a:endParaRPr lang="en-GB" sz="1400">
              <a:latin typeface="Arial" panose="020B0604020202020204" pitchFamily="34" charset="0"/>
              <a:cs typeface="Arial" panose="020B0604020202020204" pitchFamily="34" charset="0"/>
            </a:endParaRPr>
          </a:p>
        </p:txBody>
      </p:sp>
      <p:sp>
        <p:nvSpPr>
          <p:cNvPr id="7" name="Rectangle 1">
            <a:extLst>
              <a:ext uri="{FF2B5EF4-FFF2-40B4-BE49-F238E27FC236}">
                <a16:creationId xmlns:a16="http://schemas.microsoft.com/office/drawing/2014/main" id="{35530E22-9581-D3E7-EF38-F2BC6174FCE0}"/>
              </a:ext>
            </a:extLst>
          </p:cNvPr>
          <p:cNvSpPr>
            <a:spLocks noChangeArrowheads="1"/>
          </p:cNvSpPr>
          <p:nvPr/>
        </p:nvSpPr>
        <p:spPr bwMode="auto">
          <a:xfrm>
            <a:off x="1252584" y="4502044"/>
            <a:ext cx="7223172"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sp>
        <p:nvSpPr>
          <p:cNvPr id="9" name="TextBox 8">
            <a:extLst>
              <a:ext uri="{FF2B5EF4-FFF2-40B4-BE49-F238E27FC236}">
                <a16:creationId xmlns:a16="http://schemas.microsoft.com/office/drawing/2014/main" id="{219712CE-4A0F-6EE8-30BD-3AA162EE368E}"/>
              </a:ext>
            </a:extLst>
          </p:cNvPr>
          <p:cNvSpPr txBox="1"/>
          <p:nvPr/>
        </p:nvSpPr>
        <p:spPr>
          <a:xfrm>
            <a:off x="6061945" y="1897622"/>
            <a:ext cx="6094070" cy="4616648"/>
          </a:xfrm>
          <a:prstGeom prst="rect">
            <a:avLst/>
          </a:prstGeom>
          <a:noFill/>
        </p:spPr>
        <p:txBody>
          <a:bodyPr wrap="square">
            <a:spAutoFit/>
          </a:bodyPr>
          <a:lstStyle/>
          <a:p>
            <a:r>
              <a:rPr lang="en-GB" sz="1400">
                <a:latin typeface="Arial" panose="020B0604020202020204" pitchFamily="34" charset="0"/>
                <a:cs typeface="Arial" panose="020B0604020202020204" pitchFamily="34" charset="0"/>
              </a:rPr>
              <a:t>However, these </a:t>
            </a:r>
            <a:r>
              <a:rPr lang="en-GB" sz="1400" b="1">
                <a:latin typeface="Arial" panose="020B0604020202020204" pitchFamily="34" charset="0"/>
                <a:cs typeface="Arial" panose="020B0604020202020204" pitchFamily="34" charset="0"/>
              </a:rPr>
              <a:t>figures are likely an underestimate </a:t>
            </a:r>
            <a:r>
              <a:rPr lang="en-GB" sz="1400">
                <a:latin typeface="Arial" panose="020B0604020202020204" pitchFamily="34" charset="0"/>
                <a:cs typeface="Arial" panose="020B0604020202020204" pitchFamily="34" charset="0"/>
              </a:rPr>
              <a:t>as:</a:t>
            </a:r>
          </a:p>
          <a:p>
            <a:endParaRPr lang="en-GB" sz="14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400">
                <a:latin typeface="Arial" panose="020B0604020202020204" pitchFamily="34" charset="0"/>
                <a:cs typeface="Arial" panose="020B0604020202020204" pitchFamily="34" charset="0"/>
              </a:rPr>
              <a:t>The damp and mould cases shown are only those that are captured as Category 1 hazards in the EHS. It is possible that there are further cases of damp and mould that are not included within the EHS as they are not classified as Category 1 hazards. </a:t>
            </a:r>
          </a:p>
          <a:p>
            <a:endParaRPr lang="en-GB" sz="1400">
              <a:highlight>
                <a:srgbClr val="FFFF00"/>
              </a:highlight>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400">
                <a:latin typeface="Arial" panose="020B0604020202020204" pitchFamily="34" charset="0"/>
                <a:cs typeface="Arial" panose="020B0604020202020204" pitchFamily="34" charset="0"/>
              </a:rPr>
              <a:t>Additionally, other cases of damp and mould may not be recorded in the EHS as they are recorded under another hazard. For example, it may be recorded as excess cold if this is the cause.</a:t>
            </a:r>
          </a:p>
          <a:p>
            <a:endParaRPr lang="en-GB" sz="14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400">
                <a:latin typeface="Arial" panose="020B0604020202020204" pitchFamily="34" charset="0"/>
                <a:cs typeface="Arial" panose="020B0604020202020204" pitchFamily="34" charset="0"/>
              </a:rPr>
              <a:t>Other evidence suggests there that there are far more than 5,000 households in the social housing with damp and mould. </a:t>
            </a:r>
          </a:p>
          <a:p>
            <a:pPr marL="742950" lvl="1" indent="-285750">
              <a:buFont typeface="Courier New" panose="02070309020205020404" pitchFamily="49" charset="0"/>
              <a:buChar char="o"/>
            </a:pPr>
            <a:endParaRPr lang="en-GB" sz="1400">
              <a:latin typeface="Arial" panose="020B0604020202020204" pitchFamily="34" charset="0"/>
              <a:cs typeface="Arial" panose="020B0604020202020204" pitchFamily="34" charset="0"/>
            </a:endParaRPr>
          </a:p>
          <a:p>
            <a:pPr marL="742950" lvl="1" indent="-285750">
              <a:buFont typeface="Courier New" panose="02070309020205020404" pitchFamily="49" charset="0"/>
              <a:buChar char="o"/>
            </a:pPr>
            <a:r>
              <a:rPr lang="en-GB" sz="1400">
                <a:latin typeface="Arial" panose="020B0604020202020204" pitchFamily="34" charset="0"/>
                <a:cs typeface="Arial" panose="020B0604020202020204" pitchFamily="34" charset="0"/>
              </a:rPr>
              <a:t>For example, a recent Regulatory Judgement (August 2024) in Hackney included that that Hackney had “more than 1,400 open damp and mould cases [in social housing], including more than 500 cases that are overdue, and over 600 cases identified as severe”.</a:t>
            </a:r>
            <a:r>
              <a:rPr lang="en-GB" sz="1400" baseline="30000">
                <a:latin typeface="Arial" panose="020B0604020202020204" pitchFamily="34" charset="0"/>
                <a:cs typeface="Arial" panose="020B0604020202020204" pitchFamily="34" charset="0"/>
              </a:rPr>
              <a:t>2</a:t>
            </a:r>
            <a:r>
              <a:rPr lang="en-GB" sz="1400">
                <a:latin typeface="Arial" panose="020B0604020202020204" pitchFamily="34" charset="0"/>
                <a:cs typeface="Arial" panose="020B0604020202020204" pitchFamily="34" charset="0"/>
              </a:rPr>
              <a:t> Considering that Hackney is one of 33 London boroughs, this would suggest that there are far more than the estimated 5,000 social homes in London with damp and mould.</a:t>
            </a:r>
            <a:endParaRPr lang="en-GB" sz="1400" baseline="30000">
              <a:highlight>
                <a:srgbClr val="FFFF00"/>
              </a:highlight>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300E01AA-F043-8F6F-D2CD-525956E28C4F}"/>
              </a:ext>
            </a:extLst>
          </p:cNvPr>
          <p:cNvSpPr/>
          <p:nvPr/>
        </p:nvSpPr>
        <p:spPr>
          <a:xfrm>
            <a:off x="28365" y="6483351"/>
            <a:ext cx="11228068" cy="369332"/>
          </a:xfrm>
          <a:prstGeom prst="rect">
            <a:avLst/>
          </a:prstGeom>
        </p:spPr>
        <p:txBody>
          <a:bodyPr wrap="square" lIns="91440" tIns="45720" rIns="91440" bIns="45720" anchor="t">
            <a:spAutoFit/>
          </a:bodyPr>
          <a:lstStyle/>
          <a:p>
            <a:r>
              <a:rPr lang="en-US" sz="900">
                <a:latin typeface="Arial" panose="020B0604020202020204" pitchFamily="34" charset="0"/>
                <a:cs typeface="Arial" panose="020B0604020202020204" pitchFamily="34" charset="0"/>
              </a:rPr>
              <a:t>Source: (1) GLA Analysis of </a:t>
            </a:r>
            <a:r>
              <a:rPr lang="en-US" sz="900">
                <a:latin typeface="Arial" panose="020B0604020202020204" pitchFamily="34" charset="0"/>
                <a:cs typeface="Arial" panose="020B0604020202020204" pitchFamily="34" charset="0"/>
                <a:hlinkClick r:id="rId2"/>
              </a:rPr>
              <a:t>EHS, 2017 and 2019, MHCLG</a:t>
            </a:r>
            <a:r>
              <a:rPr lang="en-US" sz="900">
                <a:latin typeface="Arial" panose="020B0604020202020204" pitchFamily="34" charset="0"/>
                <a:cs typeface="Arial" panose="020B0604020202020204" pitchFamily="34" charset="0"/>
              </a:rPr>
              <a:t>. </a:t>
            </a:r>
            <a:r>
              <a:rPr lang="en-GB" sz="900">
                <a:latin typeface="Arial" panose="020B0604020202020204" pitchFamily="34" charset="0"/>
                <a:cs typeface="Arial" panose="020B0604020202020204" pitchFamily="34" charset="0"/>
              </a:rPr>
              <a:t>Uses English Housing Survey Data for 2017 and 2019 pooled and blended to increase the sample size.</a:t>
            </a:r>
          </a:p>
          <a:p>
            <a:r>
              <a:rPr lang="en-US" sz="900">
                <a:latin typeface="Arial" panose="020B0604020202020204" pitchFamily="34" charset="0"/>
                <a:cs typeface="Arial" panose="020B0604020202020204" pitchFamily="34" charset="0"/>
              </a:rPr>
              <a:t>(2)</a:t>
            </a:r>
            <a:r>
              <a:rPr lang="en-GB" sz="900">
                <a:latin typeface="Arial" panose="020B0604020202020204" pitchFamily="34" charset="0"/>
                <a:cs typeface="Arial" panose="020B0604020202020204" pitchFamily="34" charset="0"/>
              </a:rPr>
              <a:t> </a:t>
            </a:r>
            <a:r>
              <a:rPr lang="en-GB" sz="900">
                <a:latin typeface="Arial" panose="020B0604020202020204" pitchFamily="34" charset="0"/>
                <a:cs typeface="Arial" panose="020B0604020202020204" pitchFamily="34" charset="0"/>
                <a:hlinkClick r:id="rId3"/>
              </a:rPr>
              <a:t>London Borough of Hackney (00AM) Regulatory Judgement: 09 August 2024</a:t>
            </a:r>
            <a:r>
              <a:rPr lang="en-GB" sz="900">
                <a:latin typeface="Arial" panose="020B0604020202020204" pitchFamily="34" charset="0"/>
                <a:cs typeface="Arial" panose="020B0604020202020204" pitchFamily="34" charset="0"/>
              </a:rPr>
              <a:t>.</a:t>
            </a:r>
            <a:r>
              <a:rPr lang="en-US" sz="900">
                <a:latin typeface="Arial" panose="020B0604020202020204" pitchFamily="34" charset="0"/>
                <a:cs typeface="Arial" panose="020B0604020202020204" pitchFamily="34" charset="0"/>
              </a:rPr>
              <a:t>   </a:t>
            </a:r>
            <a:endParaRPr lang="en-US" sz="900">
              <a:solidFill>
                <a:srgbClr val="FFFFFF">
                  <a:lumMod val="50000"/>
                </a:srgb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71990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6DF936-3FBC-1115-0CB6-546CD8F292B7}"/>
              </a:ext>
            </a:extLst>
          </p:cNvPr>
          <p:cNvSpPr>
            <a:spLocks noGrp="1"/>
          </p:cNvSpPr>
          <p:nvPr>
            <p:ph type="title"/>
          </p:nvPr>
        </p:nvSpPr>
        <p:spPr/>
        <p:txBody>
          <a:bodyPr/>
          <a:lstStyle/>
          <a:p>
            <a:r>
              <a:rPr lang="en-GB"/>
              <a:t>Introduction</a:t>
            </a:r>
          </a:p>
        </p:txBody>
      </p:sp>
    </p:spTree>
    <p:extLst>
      <p:ext uri="{BB962C8B-B14F-4D97-AF65-F5344CB8AC3E}">
        <p14:creationId xmlns:p14="http://schemas.microsoft.com/office/powerpoint/2010/main" val="3533507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CA6142-A140-BD34-1B93-4567EEA5B134}"/>
              </a:ext>
            </a:extLst>
          </p:cNvPr>
          <p:cNvSpPr>
            <a:spLocks noGrp="1"/>
          </p:cNvSpPr>
          <p:nvPr>
            <p:ph type="title"/>
          </p:nvPr>
        </p:nvSpPr>
        <p:spPr/>
        <p:txBody>
          <a:bodyPr>
            <a:normAutofit/>
          </a:bodyPr>
          <a:lstStyle/>
          <a:p>
            <a:r>
              <a:rPr lang="en-GB" sz="2800" b="1"/>
              <a:t>Among London ICSs, NEL has the highest proportion of households in fuel poverty at 11.5% in 2022</a:t>
            </a:r>
          </a:p>
        </p:txBody>
      </p:sp>
      <p:sp>
        <p:nvSpPr>
          <p:cNvPr id="14" name="TextBox 13">
            <a:extLst>
              <a:ext uri="{FF2B5EF4-FFF2-40B4-BE49-F238E27FC236}">
                <a16:creationId xmlns:a16="http://schemas.microsoft.com/office/drawing/2014/main" id="{470A9B28-DB28-E091-404F-EED543CB0433}"/>
              </a:ext>
            </a:extLst>
          </p:cNvPr>
          <p:cNvSpPr txBox="1"/>
          <p:nvPr/>
        </p:nvSpPr>
        <p:spPr>
          <a:xfrm>
            <a:off x="7061302" y="5741381"/>
            <a:ext cx="5130698" cy="584775"/>
          </a:xfrm>
          <a:prstGeom prst="rect">
            <a:avLst/>
          </a:prstGeom>
          <a:noFill/>
        </p:spPr>
        <p:txBody>
          <a:bodyPr wrap="square" rtlCol="0">
            <a:spAutoFit/>
          </a:bodyPr>
          <a:lstStyle/>
          <a:p>
            <a:r>
              <a:rPr lang="en-GB" sz="800">
                <a:latin typeface="Arial" panose="020B0604020202020204" pitchFamily="34" charset="0"/>
                <a:cs typeface="Arial" panose="020B0604020202020204" pitchFamily="34" charset="0"/>
              </a:rPr>
              <a:t>Source: </a:t>
            </a:r>
            <a:r>
              <a:rPr lang="en-GB" sz="800">
                <a:latin typeface="Arial" panose="020B0604020202020204" pitchFamily="34" charset="0"/>
                <a:cs typeface="Arial" panose="020B0604020202020204" pitchFamily="34" charset="0"/>
                <a:hlinkClick r:id="rId2"/>
              </a:rPr>
              <a:t>Sub-regional fuel poverty data</a:t>
            </a:r>
            <a:r>
              <a:rPr lang="en-GB" sz="800">
                <a:latin typeface="Arial" panose="020B0604020202020204" pitchFamily="34" charset="0"/>
                <a:cs typeface="Arial" panose="020B0604020202020204" pitchFamily="34" charset="0"/>
              </a:rPr>
              <a:t> (local authority), MHCLG.</a:t>
            </a:r>
          </a:p>
          <a:p>
            <a:r>
              <a:rPr lang="en-GB" sz="800">
                <a:latin typeface="Arial" panose="020B0604020202020204" pitchFamily="34" charset="0"/>
                <a:cs typeface="Arial" panose="020B0604020202020204" pitchFamily="34" charset="0"/>
              </a:rPr>
              <a:t>Note: Data has been aggregated from local authority level, so where there was suppression or missing data at local authority level this will have impacted the ICS totals. Number of households have been rounded to the nearest 100. </a:t>
            </a:r>
          </a:p>
        </p:txBody>
      </p:sp>
      <p:sp>
        <p:nvSpPr>
          <p:cNvPr id="16" name="TextBox 15">
            <a:extLst>
              <a:ext uri="{FF2B5EF4-FFF2-40B4-BE49-F238E27FC236}">
                <a16:creationId xmlns:a16="http://schemas.microsoft.com/office/drawing/2014/main" id="{8D2AEEAD-C174-1E72-9162-23BF0310EF6A}"/>
              </a:ext>
            </a:extLst>
          </p:cNvPr>
          <p:cNvSpPr txBox="1"/>
          <p:nvPr/>
        </p:nvSpPr>
        <p:spPr>
          <a:xfrm>
            <a:off x="838200" y="2049250"/>
            <a:ext cx="5580986" cy="3754874"/>
          </a:xfrm>
          <a:prstGeom prst="rect">
            <a:avLst/>
          </a:prstGeom>
          <a:noFill/>
        </p:spPr>
        <p:txBody>
          <a:bodyPr wrap="square" rtlCol="0">
            <a:spAutoFit/>
          </a:bodyPr>
          <a:lstStyle/>
          <a:p>
            <a:pPr marL="285750" indent="-285750">
              <a:buFont typeface="Arial" panose="020B0604020202020204" pitchFamily="34" charset="0"/>
              <a:buChar char="•"/>
            </a:pPr>
            <a:r>
              <a:rPr lang="en-GB" sz="1400" dirty="0">
                <a:latin typeface="Arial" panose="020B0604020202020204" pitchFamily="34" charset="0"/>
                <a:cs typeface="Arial" panose="020B0604020202020204" pitchFamily="34" charset="0"/>
              </a:rPr>
              <a:t>Using MHCLG’s definition, fuel poverty in England is measured using the </a:t>
            </a:r>
            <a:r>
              <a:rPr lang="en-GB" sz="1400" dirty="0">
                <a:latin typeface="Arial" panose="020B0604020202020204" pitchFamily="34" charset="0"/>
                <a:cs typeface="Arial" panose="020B0604020202020204" pitchFamily="34" charset="0"/>
                <a:hlinkClick r:id="rId3"/>
              </a:rPr>
              <a:t>Low Income Low Energy Efficiency (LILEE)</a:t>
            </a:r>
            <a:r>
              <a:rPr lang="en-GB" sz="1400" dirty="0">
                <a:latin typeface="Arial" panose="020B0604020202020204" pitchFamily="34" charset="0"/>
                <a:cs typeface="Arial" panose="020B0604020202020204" pitchFamily="34" charset="0"/>
              </a:rPr>
              <a:t> indicator. Under this indicator, a household is fuel poor it meets two criteria:</a:t>
            </a:r>
          </a:p>
          <a:p>
            <a:pPr marL="742950" lvl="1" indent="-285750">
              <a:buFont typeface="Courier New" panose="02070309020205020404" pitchFamily="49" charset="0"/>
              <a:buChar char="o"/>
            </a:pPr>
            <a:r>
              <a:rPr lang="en-GB" sz="1400" dirty="0">
                <a:latin typeface="Arial" panose="020B0604020202020204" pitchFamily="34" charset="0"/>
                <a:cs typeface="Arial" panose="020B0604020202020204" pitchFamily="34" charset="0"/>
              </a:rPr>
              <a:t>they are living in a property with a fuel poverty energy efficiency rating of band D or below</a:t>
            </a:r>
          </a:p>
          <a:p>
            <a:pPr marL="742950" lvl="1" indent="-285750">
              <a:buFont typeface="Courier New" panose="02070309020205020404" pitchFamily="49" charset="0"/>
              <a:buChar char="o"/>
            </a:pPr>
            <a:r>
              <a:rPr lang="en-GB" sz="1400" dirty="0">
                <a:latin typeface="Arial" panose="020B0604020202020204" pitchFamily="34" charset="0"/>
                <a:cs typeface="Arial" panose="020B0604020202020204" pitchFamily="34" charset="0"/>
              </a:rPr>
              <a:t>when they spend the required amount to heat their home, they are left with a residual income below the official poverty line</a:t>
            </a:r>
          </a:p>
          <a:p>
            <a:pPr marL="285750" indent="-285750" algn="l">
              <a:buFont typeface="Arial" panose="020B0604020202020204" pitchFamily="34" charset="0"/>
              <a:buChar char="•"/>
            </a:pPr>
            <a:endParaRPr lang="en-GB" sz="1400" dirty="0">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GB" sz="1400" dirty="0">
                <a:latin typeface="Arial" panose="020B0604020202020204" pitchFamily="34" charset="0"/>
                <a:cs typeface="Arial" panose="020B0604020202020204" pitchFamily="34" charset="0"/>
              </a:rPr>
              <a:t>As shown in Figure 14, NEL has the greatest proportion of households in fuel poverty (11.5%), however all ICSs are in close the range of 9.5-11.5%. </a:t>
            </a:r>
          </a:p>
          <a:p>
            <a:pPr marL="285750" indent="-285750" algn="l">
              <a:buFont typeface="Arial" panose="020B0604020202020204" pitchFamily="34" charset="0"/>
              <a:buChar char="•"/>
            </a:pPr>
            <a:endParaRPr lang="en-GB" sz="1400" dirty="0">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GB" sz="1400" dirty="0">
                <a:latin typeface="Arial" panose="020B0604020202020204" pitchFamily="34" charset="0"/>
                <a:cs typeface="Arial" panose="020B0604020202020204" pitchFamily="34" charset="0"/>
              </a:rPr>
              <a:t>This compares to an overall rate of fuel poverty of 10.4% in London and 13.1% in England.</a:t>
            </a:r>
          </a:p>
          <a:p>
            <a:endParaRPr lang="en-GB" sz="14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6A17DAAA-DF3A-7692-7691-8E3D120C30D7}"/>
              </a:ext>
            </a:extLst>
          </p:cNvPr>
          <p:cNvSpPr txBox="1"/>
          <p:nvPr/>
        </p:nvSpPr>
        <p:spPr>
          <a:xfrm>
            <a:off x="7052988" y="1667428"/>
            <a:ext cx="4794455" cy="954107"/>
          </a:xfrm>
          <a:prstGeom prst="rect">
            <a:avLst/>
          </a:prstGeom>
          <a:noFill/>
        </p:spPr>
        <p:txBody>
          <a:bodyPr wrap="square" rtlCol="0">
            <a:spAutoFit/>
          </a:bodyPr>
          <a:lstStyle/>
          <a:p>
            <a:r>
              <a:rPr lang="en-GB" sz="1400" b="1">
                <a:latin typeface="Arial" panose="020B0604020202020204" pitchFamily="34" charset="0"/>
                <a:cs typeface="Arial" panose="020B0604020202020204" pitchFamily="34" charset="0"/>
              </a:rPr>
              <a:t>Fig 14. Number and proportion of households in fuel poverty by ICS in London, 2022</a:t>
            </a:r>
          </a:p>
          <a:p>
            <a:r>
              <a:rPr lang="en-GB" sz="1200">
                <a:latin typeface="Arial" panose="020B0604020202020204" pitchFamily="34" charset="0"/>
                <a:cs typeface="Arial" panose="020B0604020202020204" pitchFamily="34" charset="0"/>
              </a:rPr>
              <a:t>Proportion of households in ICS shown in brackets</a:t>
            </a:r>
          </a:p>
          <a:p>
            <a:endParaRPr lang="en-GB" sz="1400" b="1">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D22983E8-18A0-0818-6845-C388D638F0A5}"/>
              </a:ext>
            </a:extLst>
          </p:cNvPr>
          <p:cNvGrpSpPr/>
          <p:nvPr/>
        </p:nvGrpSpPr>
        <p:grpSpPr>
          <a:xfrm>
            <a:off x="8700601" y="37380"/>
            <a:ext cx="3566894" cy="433434"/>
            <a:chOff x="8497997" y="254977"/>
            <a:chExt cx="3566894" cy="433434"/>
          </a:xfrm>
        </p:grpSpPr>
        <p:sp>
          <p:nvSpPr>
            <p:cNvPr id="5" name="Rectangle: Rounded Corners 4">
              <a:extLst>
                <a:ext uri="{FF2B5EF4-FFF2-40B4-BE49-F238E27FC236}">
                  <a16:creationId xmlns:a16="http://schemas.microsoft.com/office/drawing/2014/main" id="{F0F38215-5A15-B694-ECB1-80F6D4B7065E}"/>
                </a:ext>
              </a:extLst>
            </p:cNvPr>
            <p:cNvSpPr/>
            <p:nvPr/>
          </p:nvSpPr>
          <p:spPr>
            <a:xfrm>
              <a:off x="8497997" y="254977"/>
              <a:ext cx="3451036" cy="422032"/>
            </a:xfrm>
            <a:prstGeom prst="roundRect">
              <a:avLst/>
            </a:prstGeom>
            <a:solidFill>
              <a:srgbClr val="FFF2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2581A22F-5FE0-8429-B69C-F0127CD2E25B}"/>
                </a:ext>
              </a:extLst>
            </p:cNvPr>
            <p:cNvSpPr txBox="1"/>
            <p:nvPr/>
          </p:nvSpPr>
          <p:spPr>
            <a:xfrm>
              <a:off x="8730889" y="257524"/>
              <a:ext cx="3334002" cy="430887"/>
            </a:xfrm>
            <a:prstGeom prst="rect">
              <a:avLst/>
            </a:prstGeom>
            <a:noFill/>
          </p:spPr>
          <p:txBody>
            <a:bodyPr wrap="square">
              <a:spAutoFit/>
            </a:bodyPr>
            <a:lstStyle/>
            <a:p>
              <a:pPr algn="ctr"/>
              <a:r>
                <a:rPr lang="en-GB" sz="1100">
                  <a:latin typeface="Arial" panose="020B0604020202020204" pitchFamily="34" charset="0"/>
                  <a:cs typeface="Arial" panose="020B0604020202020204" pitchFamily="34" charset="0"/>
                </a:rPr>
                <a:t>Data summary: see sheets </a:t>
              </a:r>
              <a:r>
                <a:rPr lang="en-GB" sz="1100" i="1" err="1">
                  <a:latin typeface="Arial" panose="020B0604020202020204" pitchFamily="34" charset="0"/>
                  <a:cs typeface="Arial" panose="020B0604020202020204" pitchFamily="34" charset="0"/>
                </a:rPr>
                <a:t>fuelpv_ics</a:t>
              </a:r>
              <a:r>
                <a:rPr lang="en-GB" sz="1100" i="1">
                  <a:latin typeface="Arial" panose="020B0604020202020204" pitchFamily="34" charset="0"/>
                  <a:cs typeface="Arial" panose="020B0604020202020204" pitchFamily="34" charset="0"/>
                </a:rPr>
                <a:t> </a:t>
              </a:r>
              <a:r>
                <a:rPr lang="en-GB" sz="1100">
                  <a:latin typeface="Arial" panose="020B0604020202020204" pitchFamily="34" charset="0"/>
                  <a:cs typeface="Arial" panose="020B0604020202020204" pitchFamily="34" charset="0"/>
                </a:rPr>
                <a:t>and </a:t>
              </a:r>
              <a:r>
                <a:rPr lang="en-GB" sz="1100" i="1" err="1">
                  <a:latin typeface="Arial" panose="020B0604020202020204" pitchFamily="34" charset="0"/>
                  <a:cs typeface="Arial" panose="020B0604020202020204" pitchFamily="34" charset="0"/>
                </a:rPr>
                <a:t>fuelpv_</a:t>
              </a:r>
              <a:r>
                <a:rPr lang="en-GB" sz="1100" err="1">
                  <a:latin typeface="Arial" panose="020B0604020202020204" pitchFamily="34" charset="0"/>
                  <a:cs typeface="Arial" panose="020B0604020202020204" pitchFamily="34" charset="0"/>
                </a:rPr>
                <a:t>la</a:t>
              </a:r>
              <a:r>
                <a:rPr lang="en-GB" sz="1100">
                  <a:latin typeface="Arial" panose="020B0604020202020204" pitchFamily="34" charset="0"/>
                  <a:cs typeface="Arial" panose="020B0604020202020204" pitchFamily="34" charset="0"/>
                </a:rPr>
                <a:t> for full data on ICSs and local authorities.</a:t>
              </a:r>
            </a:p>
          </p:txBody>
        </p:sp>
        <p:pic>
          <p:nvPicPr>
            <p:cNvPr id="8" name="Graphic 7" descr="Cursor with solid fill">
              <a:extLst>
                <a:ext uri="{FF2B5EF4-FFF2-40B4-BE49-F238E27FC236}">
                  <a16:creationId xmlns:a16="http://schemas.microsoft.com/office/drawing/2014/main" id="{444DE6C2-FECD-047F-BA3C-1BCB1927C0E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65078" y="316615"/>
              <a:ext cx="281668" cy="281668"/>
            </a:xfrm>
            <a:prstGeom prst="rect">
              <a:avLst/>
            </a:prstGeom>
          </p:spPr>
        </p:pic>
      </p:grpSp>
      <p:graphicFrame>
        <p:nvGraphicFramePr>
          <p:cNvPr id="10" name="Chart 9">
            <a:extLst>
              <a:ext uri="{FF2B5EF4-FFF2-40B4-BE49-F238E27FC236}">
                <a16:creationId xmlns:a16="http://schemas.microsoft.com/office/drawing/2014/main" id="{CEB31A03-280D-440A-BFA2-61F8673A0447}"/>
              </a:ext>
            </a:extLst>
          </p:cNvPr>
          <p:cNvGraphicFramePr>
            <a:graphicFrameLocks/>
          </p:cNvGraphicFramePr>
          <p:nvPr>
            <p:extLst>
              <p:ext uri="{D42A27DB-BD31-4B8C-83A1-F6EECF244321}">
                <p14:modId xmlns:p14="http://schemas.microsoft.com/office/powerpoint/2010/main" val="4143159398"/>
              </p:ext>
            </p:extLst>
          </p:nvPr>
        </p:nvGraphicFramePr>
        <p:xfrm>
          <a:off x="7061302" y="2303809"/>
          <a:ext cx="4537934" cy="33909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5861793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93F0D26-9DB3-4ADD-0C2B-293ADD34068B}"/>
              </a:ext>
            </a:extLst>
          </p:cNvPr>
          <p:cNvSpPr/>
          <p:nvPr/>
        </p:nvSpPr>
        <p:spPr>
          <a:xfrm>
            <a:off x="9144000" y="6295292"/>
            <a:ext cx="2795954" cy="45300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3">
            <a:extLst>
              <a:ext uri="{FF2B5EF4-FFF2-40B4-BE49-F238E27FC236}">
                <a16:creationId xmlns:a16="http://schemas.microsoft.com/office/drawing/2014/main" id="{92CA6142-A140-BD34-1B93-4567EEA5B134}"/>
              </a:ext>
            </a:extLst>
          </p:cNvPr>
          <p:cNvSpPr>
            <a:spLocks noGrp="1"/>
          </p:cNvSpPr>
          <p:nvPr>
            <p:ph type="title"/>
          </p:nvPr>
        </p:nvSpPr>
        <p:spPr>
          <a:xfrm>
            <a:off x="838200" y="365125"/>
            <a:ext cx="3583610" cy="1325563"/>
          </a:xfrm>
        </p:spPr>
        <p:txBody>
          <a:bodyPr>
            <a:noAutofit/>
          </a:bodyPr>
          <a:lstStyle/>
          <a:p>
            <a:r>
              <a:rPr lang="en-GB" sz="2800" b="1"/>
              <a:t>Fuel poverty also varies considerably at LSOA level</a:t>
            </a:r>
          </a:p>
        </p:txBody>
      </p:sp>
      <p:pic>
        <p:nvPicPr>
          <p:cNvPr id="8" name="Picture 7" descr="A map of the united kingdom&#10;&#10;Description automatically generated">
            <a:extLst>
              <a:ext uri="{FF2B5EF4-FFF2-40B4-BE49-F238E27FC236}">
                <a16:creationId xmlns:a16="http://schemas.microsoft.com/office/drawing/2014/main" id="{62DE66AE-8BC7-DCE2-9985-C85BDA9164B5}"/>
              </a:ext>
            </a:extLst>
          </p:cNvPr>
          <p:cNvPicPr>
            <a:picLocks noChangeAspect="1"/>
          </p:cNvPicPr>
          <p:nvPr/>
        </p:nvPicPr>
        <p:blipFill rotWithShape="1">
          <a:blip r:embed="rId2">
            <a:extLst>
              <a:ext uri="{28A0092B-C50C-407E-A947-70E740481C1C}">
                <a14:useLocalDpi xmlns:a14="http://schemas.microsoft.com/office/drawing/2010/main" val="0"/>
              </a:ext>
            </a:extLst>
          </a:blip>
          <a:srcRect t="5758" r="6054" b="11258"/>
          <a:stretch/>
        </p:blipFill>
        <p:spPr>
          <a:xfrm>
            <a:off x="4214191" y="807731"/>
            <a:ext cx="7870891" cy="5909648"/>
          </a:xfrm>
          <a:prstGeom prst="rect">
            <a:avLst/>
          </a:prstGeom>
        </p:spPr>
      </p:pic>
      <p:sp>
        <p:nvSpPr>
          <p:cNvPr id="10" name="TextBox 9">
            <a:extLst>
              <a:ext uri="{FF2B5EF4-FFF2-40B4-BE49-F238E27FC236}">
                <a16:creationId xmlns:a16="http://schemas.microsoft.com/office/drawing/2014/main" id="{1F903AC0-ACEA-7C3B-7E7C-0DEBA984DEED}"/>
              </a:ext>
            </a:extLst>
          </p:cNvPr>
          <p:cNvSpPr txBox="1"/>
          <p:nvPr/>
        </p:nvSpPr>
        <p:spPr>
          <a:xfrm>
            <a:off x="0" y="5981955"/>
            <a:ext cx="5090748" cy="830997"/>
          </a:xfrm>
          <a:prstGeom prst="rect">
            <a:avLst/>
          </a:prstGeom>
          <a:noFill/>
        </p:spPr>
        <p:txBody>
          <a:bodyPr wrap="square" rtlCol="0">
            <a:spAutoFit/>
          </a:bodyPr>
          <a:lstStyle/>
          <a:p>
            <a:r>
              <a:rPr lang="en-GB" sz="800">
                <a:latin typeface="Arial" panose="020B0604020202020204" pitchFamily="34" charset="0"/>
                <a:cs typeface="Arial" panose="020B0604020202020204" pitchFamily="34" charset="0"/>
              </a:rPr>
              <a:t>Source: </a:t>
            </a:r>
            <a:r>
              <a:rPr lang="en-GB" sz="800">
                <a:latin typeface="Arial" panose="020B0604020202020204" pitchFamily="34" charset="0"/>
                <a:cs typeface="Arial" panose="020B0604020202020204" pitchFamily="34" charset="0"/>
                <a:hlinkClick r:id="rId3"/>
              </a:rPr>
              <a:t>Sub-regional fuel poverty data</a:t>
            </a:r>
            <a:r>
              <a:rPr lang="en-GB" sz="800">
                <a:latin typeface="Arial" panose="020B0604020202020204" pitchFamily="34" charset="0"/>
                <a:cs typeface="Arial" panose="020B0604020202020204" pitchFamily="34" charset="0"/>
              </a:rPr>
              <a:t> 2024 (2022 data), MHCLG.</a:t>
            </a:r>
          </a:p>
          <a:p>
            <a:r>
              <a:rPr lang="en-GB" sz="800">
                <a:latin typeface="Arial" panose="020B0604020202020204" pitchFamily="34" charset="0"/>
                <a:cs typeface="Arial" panose="020B0604020202020204" pitchFamily="34" charset="0"/>
              </a:rPr>
              <a:t>Note: Estimates of fuel poverty at Lower Super Output Area (LSOA) should be treated with caution. The estimates should only be used to look at general trends and identify areas of particularly high or low fuel poverty. They should not be used to identify trends over time within an LSOA, or to compare LSOAs with similar fuel poverty levels due to very small sample sizes and consequent instability in estimates at this level. See Sub-regional fuel poverty report, 2024.</a:t>
            </a:r>
          </a:p>
        </p:txBody>
      </p:sp>
      <p:grpSp>
        <p:nvGrpSpPr>
          <p:cNvPr id="5" name="Group 4">
            <a:extLst>
              <a:ext uri="{FF2B5EF4-FFF2-40B4-BE49-F238E27FC236}">
                <a16:creationId xmlns:a16="http://schemas.microsoft.com/office/drawing/2014/main" id="{2C3D0DB6-94CA-91B1-8C38-058AEF0163E5}"/>
              </a:ext>
            </a:extLst>
          </p:cNvPr>
          <p:cNvGrpSpPr/>
          <p:nvPr/>
        </p:nvGrpSpPr>
        <p:grpSpPr>
          <a:xfrm>
            <a:off x="4488891" y="37380"/>
            <a:ext cx="3995449" cy="794061"/>
            <a:chOff x="-4044467" y="2934811"/>
            <a:chExt cx="3995449" cy="794061"/>
          </a:xfrm>
        </p:grpSpPr>
        <p:sp>
          <p:nvSpPr>
            <p:cNvPr id="9" name="TextBox 8">
              <a:extLst>
                <a:ext uri="{FF2B5EF4-FFF2-40B4-BE49-F238E27FC236}">
                  <a16:creationId xmlns:a16="http://schemas.microsoft.com/office/drawing/2014/main" id="{FFA6CF64-9FDC-906F-1ED4-0739AF9D8457}"/>
                </a:ext>
              </a:extLst>
            </p:cNvPr>
            <p:cNvSpPr txBox="1"/>
            <p:nvPr/>
          </p:nvSpPr>
          <p:spPr>
            <a:xfrm>
              <a:off x="-4044467" y="2934811"/>
              <a:ext cx="3995449" cy="523220"/>
            </a:xfrm>
            <a:prstGeom prst="rect">
              <a:avLst/>
            </a:prstGeom>
            <a:noFill/>
          </p:spPr>
          <p:txBody>
            <a:bodyPr wrap="square" rtlCol="0">
              <a:spAutoFit/>
            </a:bodyPr>
            <a:lstStyle/>
            <a:p>
              <a:r>
                <a:rPr lang="en-GB" sz="1400" b="1">
                  <a:latin typeface="Arial" panose="020B0604020202020204" pitchFamily="34" charset="0"/>
                  <a:cs typeface="Arial" panose="020B0604020202020204" pitchFamily="34" charset="0"/>
                </a:rPr>
                <a:t>Fig 15. Proportion of households in fuel poverty by LSOAs in London, 2022</a:t>
              </a:r>
            </a:p>
          </p:txBody>
        </p:sp>
        <p:pic>
          <p:nvPicPr>
            <p:cNvPr id="2" name="Picture 1" descr="A map of the united kingdom&#10;&#10;Description automatically generated">
              <a:extLst>
                <a:ext uri="{FF2B5EF4-FFF2-40B4-BE49-F238E27FC236}">
                  <a16:creationId xmlns:a16="http://schemas.microsoft.com/office/drawing/2014/main" id="{8C7DDD3C-478B-8B6E-5CE8-D8D983059E48}"/>
                </a:ext>
              </a:extLst>
            </p:cNvPr>
            <p:cNvPicPr>
              <a:picLocks noChangeAspect="1"/>
            </p:cNvPicPr>
            <p:nvPr/>
          </p:nvPicPr>
          <p:blipFill rotWithShape="1">
            <a:blip r:embed="rId2">
              <a:extLst>
                <a:ext uri="{28A0092B-C50C-407E-A947-70E740481C1C}">
                  <a14:useLocalDpi xmlns:a14="http://schemas.microsoft.com/office/drawing/2010/main" val="0"/>
                </a:ext>
              </a:extLst>
            </a:blip>
            <a:srcRect r="56875" b="95302"/>
            <a:stretch/>
          </p:blipFill>
          <p:spPr>
            <a:xfrm>
              <a:off x="-3950679" y="3448520"/>
              <a:ext cx="3027680" cy="280352"/>
            </a:xfrm>
            <a:prstGeom prst="rect">
              <a:avLst/>
            </a:prstGeom>
          </p:spPr>
        </p:pic>
      </p:grpSp>
      <p:grpSp>
        <p:nvGrpSpPr>
          <p:cNvPr id="13" name="Group 12">
            <a:extLst>
              <a:ext uri="{FF2B5EF4-FFF2-40B4-BE49-F238E27FC236}">
                <a16:creationId xmlns:a16="http://schemas.microsoft.com/office/drawing/2014/main" id="{8D1D7FC0-C124-FE72-1CB6-F2A97801484A}"/>
              </a:ext>
            </a:extLst>
          </p:cNvPr>
          <p:cNvGrpSpPr/>
          <p:nvPr/>
        </p:nvGrpSpPr>
        <p:grpSpPr>
          <a:xfrm>
            <a:off x="8694854" y="37380"/>
            <a:ext cx="3515997" cy="433434"/>
            <a:chOff x="8492250" y="254977"/>
            <a:chExt cx="3515997" cy="433434"/>
          </a:xfrm>
        </p:grpSpPr>
        <p:sp>
          <p:nvSpPr>
            <p:cNvPr id="14" name="Rectangle: Rounded Corners 13">
              <a:extLst>
                <a:ext uri="{FF2B5EF4-FFF2-40B4-BE49-F238E27FC236}">
                  <a16:creationId xmlns:a16="http://schemas.microsoft.com/office/drawing/2014/main" id="{5CA3E400-E59F-EC15-FABA-E3E3537BD6F4}"/>
                </a:ext>
              </a:extLst>
            </p:cNvPr>
            <p:cNvSpPr/>
            <p:nvPr/>
          </p:nvSpPr>
          <p:spPr>
            <a:xfrm>
              <a:off x="8497997" y="254977"/>
              <a:ext cx="3451036" cy="422032"/>
            </a:xfrm>
            <a:prstGeom prst="roundRect">
              <a:avLst/>
            </a:prstGeom>
            <a:solidFill>
              <a:srgbClr val="FFF2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bg1"/>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D73F9FA6-63E6-AEA7-8077-FD855F03B471}"/>
                </a:ext>
              </a:extLst>
            </p:cNvPr>
            <p:cNvSpPr txBox="1"/>
            <p:nvPr/>
          </p:nvSpPr>
          <p:spPr>
            <a:xfrm>
              <a:off x="8674245" y="257524"/>
              <a:ext cx="3334002" cy="430887"/>
            </a:xfrm>
            <a:prstGeom prst="rect">
              <a:avLst/>
            </a:prstGeom>
            <a:noFill/>
          </p:spPr>
          <p:txBody>
            <a:bodyPr wrap="square">
              <a:spAutoFit/>
            </a:bodyPr>
            <a:lstStyle/>
            <a:p>
              <a:pPr algn="ctr"/>
              <a:r>
                <a:rPr lang="en-GB" sz="1100" dirty="0">
                  <a:latin typeface="Arial" panose="020B0604020202020204" pitchFamily="34" charset="0"/>
                  <a:cs typeface="Arial" panose="020B0604020202020204" pitchFamily="34" charset="0"/>
                </a:rPr>
                <a:t>Data summary: see sheets </a:t>
              </a:r>
              <a:r>
                <a:rPr lang="en-GB" sz="1100" i="1" dirty="0" err="1">
                  <a:latin typeface="Arial" panose="020B0604020202020204" pitchFamily="34" charset="0"/>
                  <a:cs typeface="Arial" panose="020B0604020202020204" pitchFamily="34" charset="0"/>
                </a:rPr>
                <a:t>fuelpv_lsoa</a:t>
              </a:r>
              <a:r>
                <a:rPr lang="en-GB" sz="1100" dirty="0">
                  <a:latin typeface="Arial" panose="020B0604020202020204" pitchFamily="34" charset="0"/>
                  <a:cs typeface="Arial" panose="020B0604020202020204" pitchFamily="34" charset="0"/>
                </a:rPr>
                <a:t> for full data behind this map.</a:t>
              </a:r>
            </a:p>
          </p:txBody>
        </p:sp>
        <p:pic>
          <p:nvPicPr>
            <p:cNvPr id="16" name="Graphic 15" descr="Cursor with solid fill">
              <a:extLst>
                <a:ext uri="{FF2B5EF4-FFF2-40B4-BE49-F238E27FC236}">
                  <a16:creationId xmlns:a16="http://schemas.microsoft.com/office/drawing/2014/main" id="{714729F2-9688-E0F2-3AE3-DA992DB8BCE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492250" y="365167"/>
              <a:ext cx="281668" cy="281668"/>
            </a:xfrm>
            <a:prstGeom prst="rect">
              <a:avLst/>
            </a:prstGeom>
          </p:spPr>
        </p:pic>
      </p:grpSp>
    </p:spTree>
    <p:extLst>
      <p:ext uri="{BB962C8B-B14F-4D97-AF65-F5344CB8AC3E}">
        <p14:creationId xmlns:p14="http://schemas.microsoft.com/office/powerpoint/2010/main" val="39961790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CA6142-A140-BD34-1B93-4567EEA5B134}"/>
              </a:ext>
            </a:extLst>
          </p:cNvPr>
          <p:cNvSpPr>
            <a:spLocks noGrp="1"/>
          </p:cNvSpPr>
          <p:nvPr>
            <p:ph type="title"/>
          </p:nvPr>
        </p:nvSpPr>
        <p:spPr/>
        <p:txBody>
          <a:bodyPr>
            <a:normAutofit/>
          </a:bodyPr>
          <a:lstStyle/>
          <a:p>
            <a:r>
              <a:rPr lang="en-GB" sz="2800" b="1" dirty="0"/>
              <a:t>Londoners are almost twice as likely to die from heat related causes than the England average</a:t>
            </a:r>
          </a:p>
        </p:txBody>
      </p:sp>
      <p:sp>
        <p:nvSpPr>
          <p:cNvPr id="12" name="TextBox 11">
            <a:extLst>
              <a:ext uri="{FF2B5EF4-FFF2-40B4-BE49-F238E27FC236}">
                <a16:creationId xmlns:a16="http://schemas.microsoft.com/office/drawing/2014/main" id="{78807E1F-50C7-8A36-653E-A7B3ACC61506}"/>
              </a:ext>
            </a:extLst>
          </p:cNvPr>
          <p:cNvSpPr txBox="1"/>
          <p:nvPr/>
        </p:nvSpPr>
        <p:spPr>
          <a:xfrm>
            <a:off x="6807685" y="5618331"/>
            <a:ext cx="5092573" cy="830997"/>
          </a:xfrm>
          <a:prstGeom prst="rect">
            <a:avLst/>
          </a:prstGeom>
          <a:noFill/>
        </p:spPr>
        <p:txBody>
          <a:bodyPr wrap="square" rtlCol="0">
            <a:spAutoFit/>
          </a:bodyPr>
          <a:lstStyle/>
          <a:p>
            <a:r>
              <a:rPr lang="en-GB" sz="800">
                <a:latin typeface="Arial" panose="020B0604020202020204" pitchFamily="34" charset="0"/>
                <a:cs typeface="Arial" panose="020B0604020202020204" pitchFamily="34" charset="0"/>
              </a:rPr>
              <a:t>Source: Map taken directly from: </a:t>
            </a:r>
            <a:r>
              <a:rPr lang="en-GB" sz="800">
                <a:latin typeface="Arial" panose="020B0604020202020204" pitchFamily="34" charset="0"/>
                <a:cs typeface="Arial" panose="020B0604020202020204" pitchFamily="34" charset="0"/>
                <a:hlinkClick r:id="rId3"/>
              </a:rPr>
              <a:t>Bloomberg, London Climate Risk</a:t>
            </a:r>
            <a:r>
              <a:rPr lang="en-GB" sz="800">
                <a:latin typeface="Arial" panose="020B0604020202020204" pitchFamily="34" charset="0"/>
                <a:cs typeface="Arial" panose="020B0604020202020204" pitchFamily="34" charset="0"/>
              </a:rPr>
              <a:t>, 2022</a:t>
            </a:r>
          </a:p>
          <a:p>
            <a:r>
              <a:rPr lang="en-GB" sz="800">
                <a:latin typeface="Arial" panose="020B0604020202020204" pitchFamily="34" charset="0"/>
                <a:cs typeface="Arial" panose="020B0604020202020204" pitchFamily="34" charset="0"/>
              </a:rPr>
              <a:t>Note: The Heat Risk map was published in 2022 and uses 11 metrics: Ages Under 5 (ONS, 2019), Ages Over 75 (ONS, 2019), English Proficiency (ONS, 2011), Income Deprivation (MHCLG, 2015), Social Renters (ONS, 2019), BAME (ONS, 2011), Average Land Surface Temperature (</a:t>
            </a:r>
            <a:r>
              <a:rPr lang="en-GB" sz="800" err="1">
                <a:latin typeface="Arial" panose="020B0604020202020204" pitchFamily="34" charset="0"/>
                <a:cs typeface="Arial" panose="020B0604020202020204" pitchFamily="34" charset="0"/>
              </a:rPr>
              <a:t>ARTi</a:t>
            </a:r>
            <a:r>
              <a:rPr lang="en-GB" sz="800">
                <a:latin typeface="Arial" panose="020B0604020202020204" pitchFamily="34" charset="0"/>
                <a:cs typeface="Arial" panose="020B0604020202020204" pitchFamily="34" charset="0"/>
              </a:rPr>
              <a:t> Analytics BV, 2016-2020), PM2.5 (GLA/TFL, 2016), NO2 (GLA/TFL, 2016), Tree Canopy Cover (GLA, 2016), Areas of Deficiency in Access to Public Open Space (</a:t>
            </a:r>
            <a:r>
              <a:rPr lang="en-GB" sz="800" err="1">
                <a:latin typeface="Arial" panose="020B0604020202020204" pitchFamily="34" charset="0"/>
                <a:cs typeface="Arial" panose="020B0604020202020204" pitchFamily="34" charset="0"/>
              </a:rPr>
              <a:t>GiGL</a:t>
            </a:r>
            <a:r>
              <a:rPr lang="en-GB" sz="800">
                <a:latin typeface="Arial" panose="020B0604020202020204" pitchFamily="34" charset="0"/>
                <a:cs typeface="Arial" panose="020B0604020202020204" pitchFamily="34" charset="0"/>
              </a:rPr>
              <a:t>, 2016)</a:t>
            </a:r>
          </a:p>
        </p:txBody>
      </p:sp>
      <p:sp>
        <p:nvSpPr>
          <p:cNvPr id="6" name="TextBox 5">
            <a:extLst>
              <a:ext uri="{FF2B5EF4-FFF2-40B4-BE49-F238E27FC236}">
                <a16:creationId xmlns:a16="http://schemas.microsoft.com/office/drawing/2014/main" id="{B29B4763-07E7-1631-D9B7-03773B86A3C1}"/>
              </a:ext>
            </a:extLst>
          </p:cNvPr>
          <p:cNvSpPr txBox="1"/>
          <p:nvPr/>
        </p:nvSpPr>
        <p:spPr>
          <a:xfrm>
            <a:off x="5568461" y="7079679"/>
            <a:ext cx="4580467" cy="523220"/>
          </a:xfrm>
          <a:prstGeom prst="rect">
            <a:avLst/>
          </a:prstGeom>
          <a:noFill/>
        </p:spPr>
        <p:txBody>
          <a:bodyPr wrap="square" rtlCol="0">
            <a:spAutoFit/>
          </a:bodyPr>
          <a:lstStyle/>
          <a:p>
            <a:pPr marL="285750" indent="-285750">
              <a:buFont typeface="Arial" panose="020B0604020202020204" pitchFamily="34" charset="0"/>
              <a:buChar char="•"/>
            </a:pPr>
            <a:endParaRPr lang="en-GB" sz="14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sz="140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2AEF2D73-CEC1-955F-2789-AED874C5555F}"/>
              </a:ext>
            </a:extLst>
          </p:cNvPr>
          <p:cNvSpPr txBox="1"/>
          <p:nvPr/>
        </p:nvSpPr>
        <p:spPr>
          <a:xfrm>
            <a:off x="6609990" y="1690688"/>
            <a:ext cx="5487965" cy="307777"/>
          </a:xfrm>
          <a:prstGeom prst="rect">
            <a:avLst/>
          </a:prstGeom>
          <a:noFill/>
        </p:spPr>
        <p:txBody>
          <a:bodyPr wrap="square" rtlCol="0">
            <a:spAutoFit/>
          </a:bodyPr>
          <a:lstStyle/>
          <a:p>
            <a:r>
              <a:rPr lang="en-GB" sz="1400" b="1">
                <a:latin typeface="Arial" panose="020B0604020202020204" pitchFamily="34" charset="0"/>
                <a:cs typeface="Arial" panose="020B0604020202020204" pitchFamily="34" charset="0"/>
              </a:rPr>
              <a:t>Fig 16. Bloomberg London Heat Risk map, 2022</a:t>
            </a:r>
          </a:p>
        </p:txBody>
      </p:sp>
      <p:pic>
        <p:nvPicPr>
          <p:cNvPr id="8" name="Picture 7">
            <a:extLst>
              <a:ext uri="{FF2B5EF4-FFF2-40B4-BE49-F238E27FC236}">
                <a16:creationId xmlns:a16="http://schemas.microsoft.com/office/drawing/2014/main" id="{9F242DEF-9786-A54F-1953-1C25EDF832C9}"/>
              </a:ext>
            </a:extLst>
          </p:cNvPr>
          <p:cNvPicPr>
            <a:picLocks noChangeAspect="1"/>
          </p:cNvPicPr>
          <p:nvPr/>
        </p:nvPicPr>
        <p:blipFill rotWithShape="1">
          <a:blip r:embed="rId4"/>
          <a:srcRect l="4945" t="5324"/>
          <a:stretch/>
        </p:blipFill>
        <p:spPr>
          <a:xfrm>
            <a:off x="6908928" y="1998465"/>
            <a:ext cx="4444872" cy="3525306"/>
          </a:xfrm>
          <a:prstGeom prst="rect">
            <a:avLst/>
          </a:prstGeom>
        </p:spPr>
      </p:pic>
      <p:sp>
        <p:nvSpPr>
          <p:cNvPr id="2" name="TextBox 1">
            <a:extLst>
              <a:ext uri="{FF2B5EF4-FFF2-40B4-BE49-F238E27FC236}">
                <a16:creationId xmlns:a16="http://schemas.microsoft.com/office/drawing/2014/main" id="{61B6E29C-0B91-2C5F-3230-A85007BD0833}"/>
              </a:ext>
            </a:extLst>
          </p:cNvPr>
          <p:cNvSpPr txBox="1"/>
          <p:nvPr/>
        </p:nvSpPr>
        <p:spPr>
          <a:xfrm>
            <a:off x="291742" y="1741587"/>
            <a:ext cx="6113475" cy="5191165"/>
          </a:xfrm>
          <a:prstGeom prst="rect">
            <a:avLst/>
          </a:prstGeom>
          <a:noFill/>
        </p:spPr>
        <p:txBody>
          <a:bodyPr wrap="square" lIns="91440" tIns="45720" rIns="91440" bIns="45720" anchor="t">
            <a:spAutoFit/>
          </a:bodyPr>
          <a:lstStyle/>
          <a:p>
            <a:pPr marL="171450" indent="-171450">
              <a:buFont typeface="Arial" panose="020B0604020202020204" pitchFamily="34" charset="0"/>
              <a:buChar char="•"/>
            </a:pPr>
            <a:r>
              <a:rPr lang="en-GB" sz="1400" dirty="0">
                <a:latin typeface="Arial" panose="020B0604020202020204" pitchFamily="34" charset="0"/>
                <a:ea typeface="+mn-lt"/>
                <a:cs typeface="Arial" panose="020B0604020202020204" pitchFamily="34" charset="0"/>
              </a:rPr>
              <a:t>Climate change is widely accepted to be one of the greatest threats to human health, with London facing increasing risks associated with rising temperatures. </a:t>
            </a:r>
          </a:p>
          <a:p>
            <a:endParaRPr lang="en-GB" sz="1400" dirty="0">
              <a:latin typeface="Arial" panose="020B0604020202020204" pitchFamily="34" charset="0"/>
              <a:ea typeface="+mn-lt"/>
              <a:cs typeface="Arial" panose="020B0604020202020204" pitchFamily="34" charset="0"/>
            </a:endParaRPr>
          </a:p>
          <a:p>
            <a:pPr marL="171450" indent="-171450">
              <a:buFont typeface="Arial" panose="020B0604020202020204" pitchFamily="34" charset="0"/>
              <a:buChar char="•"/>
            </a:pPr>
            <a:r>
              <a:rPr lang="en-GB" sz="1400" dirty="0">
                <a:latin typeface="Arial" panose="020B0604020202020204" pitchFamily="34" charset="0"/>
                <a:ea typeface="+mn-lt"/>
                <a:cs typeface="Arial" panose="020B0604020202020204" pitchFamily="34" charset="0"/>
              </a:rPr>
              <a:t>Between 2000 and 2019, Londoners were almost twice as likely to die from heat-related causes than average for England.</a:t>
            </a:r>
            <a:r>
              <a:rPr lang="en-GB" sz="1400" baseline="30000" dirty="0">
                <a:latin typeface="Arial" panose="020B0604020202020204" pitchFamily="34" charset="0"/>
                <a:ea typeface="+mn-lt"/>
                <a:cs typeface="Arial" panose="020B0604020202020204" pitchFamily="34" charset="0"/>
              </a:rPr>
              <a:t>1 </a:t>
            </a:r>
          </a:p>
          <a:p>
            <a:endParaRPr lang="en-GB" sz="1400" baseline="30000" dirty="0">
              <a:latin typeface="Arial" panose="020B0604020202020204" pitchFamily="34" charset="0"/>
              <a:ea typeface="+mn-lt"/>
              <a:cs typeface="Arial" panose="020B0604020202020204" pitchFamily="34" charset="0"/>
            </a:endParaRPr>
          </a:p>
          <a:p>
            <a:pPr marL="171450" indent="-171450">
              <a:buFont typeface="Arial" panose="020B0604020202020204" pitchFamily="34" charset="0"/>
              <a:buChar char="•"/>
            </a:pPr>
            <a:r>
              <a:rPr lang="en-GB" sz="1400" dirty="0">
                <a:latin typeface="Arial" panose="020B0604020202020204" pitchFamily="34" charset="0"/>
                <a:ea typeface="+mn-lt"/>
                <a:cs typeface="Arial" panose="020B0604020202020204" pitchFamily="34" charset="0"/>
              </a:rPr>
              <a:t>Vulnerability to heat is not felt equally across populations, and exposure can depend on factors such geographical location, housing stock, socioeconomic factors and individual vulnerabilities.</a:t>
            </a:r>
          </a:p>
          <a:p>
            <a:endParaRPr lang="en-GB" sz="14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400" dirty="0">
                <a:latin typeface="Arial" panose="020B0604020202020204" pitchFamily="34" charset="0"/>
                <a:ea typeface="+mn-lt"/>
                <a:cs typeface="Arial" panose="020B0604020202020204" pitchFamily="34" charset="0"/>
              </a:rPr>
              <a:t>There is a lack of granular data available in the public domain on overheating risk in London. Existing data includes - </a:t>
            </a:r>
          </a:p>
          <a:p>
            <a:pPr marL="742950" lvl="1" indent="-285750">
              <a:buFont typeface="Courier New" panose="02070309020205020404" pitchFamily="49" charset="0"/>
              <a:buChar char="o"/>
            </a:pPr>
            <a:r>
              <a:rPr lang="en-GB" sz="1400" b="1" dirty="0">
                <a:latin typeface="Arial" panose="020B0604020202020204" pitchFamily="34" charset="0"/>
                <a:ea typeface="+mn-lt"/>
                <a:cs typeface="Arial" panose="020B0604020202020204" pitchFamily="34" charset="0"/>
              </a:rPr>
              <a:t>2006 GLA mapping of Mortality Risk from High Temperatures in London</a:t>
            </a:r>
            <a:r>
              <a:rPr lang="en-GB" sz="1400" dirty="0">
                <a:latin typeface="Arial" panose="020B0604020202020204" pitchFamily="34" charset="0"/>
                <a:ea typeface="+mn-lt"/>
                <a:cs typeface="Arial" panose="020B0604020202020204" pitchFamily="34" charset="0"/>
              </a:rPr>
              <a:t>, demonstrating vulnerability to heat across the "Triple Jeopardy" metrics of the Urban Heat Island – the phenomenon where temperatures are relatively higher in cities compared to surrounding rural areas; housing stock; and Population age.</a:t>
            </a:r>
            <a:r>
              <a:rPr lang="en-GB" sz="1400" baseline="30000" dirty="0">
                <a:latin typeface="Arial" panose="020B0604020202020204" pitchFamily="34" charset="0"/>
                <a:ea typeface="+mn-lt"/>
                <a:cs typeface="Arial" panose="020B0604020202020204" pitchFamily="34" charset="0"/>
              </a:rPr>
              <a:t>2</a:t>
            </a:r>
          </a:p>
          <a:p>
            <a:pPr marL="742950" lvl="1" indent="-285750">
              <a:buFont typeface="Courier New" panose="02070309020205020404" pitchFamily="49" charset="0"/>
              <a:buChar char="o"/>
            </a:pPr>
            <a:r>
              <a:rPr lang="en-GB" sz="1400" b="1" dirty="0">
                <a:latin typeface="Arial" panose="020B0604020202020204" pitchFamily="34" charset="0"/>
                <a:ea typeface="+mn-lt"/>
                <a:cs typeface="Arial" panose="020B0604020202020204" pitchFamily="34" charset="0"/>
              </a:rPr>
              <a:t>2022 Bloomberg Spatial Analysis of Climate Risk Across Greater London</a:t>
            </a:r>
            <a:r>
              <a:rPr lang="en-GB" sz="1400" dirty="0">
                <a:latin typeface="Arial" panose="020B0604020202020204" pitchFamily="34" charset="0"/>
                <a:ea typeface="+mn-lt"/>
                <a:cs typeface="Arial" panose="020B0604020202020204" pitchFamily="34" charset="0"/>
              </a:rPr>
              <a:t>. The Bloomberg Heat Risk map can be used as a guide for heat risk in the city, alongside local data and intelligence on the quality of housing and vulnerability of the population.</a:t>
            </a:r>
            <a:r>
              <a:rPr lang="en-GB" sz="1400" baseline="30000" dirty="0">
                <a:latin typeface="Arial" panose="020B0604020202020204" pitchFamily="34" charset="0"/>
                <a:ea typeface="+mn-lt"/>
                <a:cs typeface="Arial" panose="020B0604020202020204" pitchFamily="34" charset="0"/>
              </a:rPr>
              <a:t>3</a:t>
            </a:r>
            <a:endParaRPr lang="en-GB" sz="1400" baseline="30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sz="1400"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9D8B3A0D-BB01-4087-C070-79B1242BD4B0}"/>
              </a:ext>
            </a:extLst>
          </p:cNvPr>
          <p:cNvSpPr/>
          <p:nvPr/>
        </p:nvSpPr>
        <p:spPr>
          <a:xfrm>
            <a:off x="-2736" y="6617716"/>
            <a:ext cx="11880134" cy="230832"/>
          </a:xfrm>
          <a:prstGeom prst="rect">
            <a:avLst/>
          </a:prstGeom>
        </p:spPr>
        <p:txBody>
          <a:bodyPr wrap="square" lIns="91440" tIns="45720" rIns="91440" bIns="45720" anchor="t">
            <a:spAutoFit/>
          </a:bodyPr>
          <a:lstStyle/>
          <a:p>
            <a:r>
              <a:rPr lang="en-US" sz="900">
                <a:latin typeface="Arial" panose="020B0604020202020204" pitchFamily="34" charset="0"/>
                <a:cs typeface="Arial" panose="020B0604020202020204" pitchFamily="34" charset="0"/>
              </a:rPr>
              <a:t>Source: (1) </a:t>
            </a:r>
            <a:r>
              <a:rPr lang="en-GB" sz="900">
                <a:latin typeface="Arial" panose="020B0604020202020204" pitchFamily="34" charset="0"/>
                <a:cs typeface="Arial" panose="020B0604020202020204" pitchFamily="34" charset="0"/>
              </a:rPr>
              <a:t>IHE, </a:t>
            </a:r>
            <a:r>
              <a:rPr lang="en-GB" sz="900">
                <a:latin typeface="Arial" panose="020B0604020202020204" pitchFamily="34" charset="0"/>
                <a:cs typeface="Arial" panose="020B0604020202020204" pitchFamily="34" charset="0"/>
                <a:hlinkClick r:id="rId5"/>
              </a:rPr>
              <a:t>Evidence Review: Housing and Health Inequalities in London</a:t>
            </a:r>
            <a:r>
              <a:rPr lang="en-GB" sz="900">
                <a:latin typeface="Arial" panose="020B0604020202020204" pitchFamily="34" charset="0"/>
                <a:cs typeface="Arial" panose="020B0604020202020204" pitchFamily="34" charset="0"/>
              </a:rPr>
              <a:t>, 2022 </a:t>
            </a:r>
            <a:r>
              <a:rPr lang="en-US" sz="900">
                <a:latin typeface="Arial" panose="020B0604020202020204" pitchFamily="34" charset="0"/>
                <a:cs typeface="Arial" panose="020B0604020202020204" pitchFamily="34" charset="0"/>
              </a:rPr>
              <a:t>(2)</a:t>
            </a:r>
            <a:r>
              <a:rPr lang="en-GB" sz="900">
                <a:latin typeface="Arial" panose="020B0604020202020204" pitchFamily="34" charset="0"/>
                <a:cs typeface="Arial" panose="020B0604020202020204" pitchFamily="34" charset="0"/>
              </a:rPr>
              <a:t> GLA </a:t>
            </a:r>
            <a:r>
              <a:rPr lang="en-GB" sz="900">
                <a:latin typeface="Arial" panose="020B0604020202020204" pitchFamily="34" charset="0"/>
                <a:cs typeface="Arial" panose="020B0604020202020204" pitchFamily="34" charset="0"/>
                <a:hlinkClick r:id="rId6"/>
              </a:rPr>
              <a:t>Mortality Risk from High Temperatures in London</a:t>
            </a:r>
            <a:r>
              <a:rPr lang="en-GB" sz="900">
                <a:latin typeface="Arial" panose="020B0604020202020204" pitchFamily="34" charset="0"/>
                <a:cs typeface="Arial" panose="020B0604020202020204" pitchFamily="34" charset="0"/>
              </a:rPr>
              <a:t>, 2006 (3) </a:t>
            </a:r>
            <a:r>
              <a:rPr lang="en-GB" sz="900">
                <a:latin typeface="Arial" panose="020B0604020202020204" pitchFamily="34" charset="0"/>
                <a:cs typeface="Arial" panose="020B0604020202020204" pitchFamily="34" charset="0"/>
                <a:hlinkClick r:id="rId3"/>
              </a:rPr>
              <a:t>Bloomberg, London Climate Risk,</a:t>
            </a:r>
            <a:r>
              <a:rPr lang="en-GB" sz="900">
                <a:latin typeface="Arial" panose="020B0604020202020204" pitchFamily="34" charset="0"/>
                <a:cs typeface="Arial" panose="020B0604020202020204" pitchFamily="34" charset="0"/>
              </a:rPr>
              <a:t> 2022</a:t>
            </a:r>
            <a:endParaRPr lang="en-US" sz="900">
              <a:solidFill>
                <a:srgbClr val="FFFFFF">
                  <a:lumMod val="50000"/>
                </a:srgb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14867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CA6142-A140-BD34-1B93-4567EEA5B134}"/>
              </a:ext>
            </a:extLst>
          </p:cNvPr>
          <p:cNvSpPr>
            <a:spLocks noGrp="1"/>
          </p:cNvSpPr>
          <p:nvPr>
            <p:ph type="title"/>
          </p:nvPr>
        </p:nvSpPr>
        <p:spPr/>
        <p:txBody>
          <a:bodyPr>
            <a:normAutofit/>
          </a:bodyPr>
          <a:lstStyle/>
          <a:p>
            <a:r>
              <a:rPr lang="en-GB" sz="2800" dirty="0">
                <a:latin typeface="Arial"/>
                <a:cs typeface="Arial"/>
              </a:rPr>
              <a:t>For front-line professionals:</a:t>
            </a:r>
            <a:br>
              <a:rPr lang="en-GB" sz="2800" dirty="0">
                <a:latin typeface="Arial"/>
                <a:cs typeface="Arial"/>
              </a:rPr>
            </a:br>
            <a:r>
              <a:rPr lang="en-GB" sz="2800" b="1" dirty="0">
                <a:latin typeface="Arial"/>
                <a:cs typeface="Arial"/>
              </a:rPr>
              <a:t>How can we tackle the impacts of housing quality on health?</a:t>
            </a:r>
            <a:endParaRPr lang="en-US" dirty="0"/>
          </a:p>
        </p:txBody>
      </p:sp>
      <p:grpSp>
        <p:nvGrpSpPr>
          <p:cNvPr id="20" name="Group 19">
            <a:extLst>
              <a:ext uri="{FF2B5EF4-FFF2-40B4-BE49-F238E27FC236}">
                <a16:creationId xmlns:a16="http://schemas.microsoft.com/office/drawing/2014/main" id="{B6493D61-96FE-A775-BDFC-80E79EA5AE25}"/>
              </a:ext>
            </a:extLst>
          </p:cNvPr>
          <p:cNvGrpSpPr/>
          <p:nvPr/>
        </p:nvGrpSpPr>
        <p:grpSpPr>
          <a:xfrm>
            <a:off x="792868" y="2246291"/>
            <a:ext cx="10994902" cy="3895546"/>
            <a:chOff x="836828" y="2246291"/>
            <a:chExt cx="10994902" cy="3895546"/>
          </a:xfrm>
        </p:grpSpPr>
        <p:pic>
          <p:nvPicPr>
            <p:cNvPr id="8" name="Picture 7" descr="A white rectangle with black text&#10;&#10;Description automatically generated">
              <a:extLst>
                <a:ext uri="{FF2B5EF4-FFF2-40B4-BE49-F238E27FC236}">
                  <a16:creationId xmlns:a16="http://schemas.microsoft.com/office/drawing/2014/main" id="{CC48FA5A-4A5A-4016-BC27-7F11FB14ED94}"/>
                </a:ext>
              </a:extLst>
            </p:cNvPr>
            <p:cNvPicPr>
              <a:picLocks noChangeAspect="1"/>
            </p:cNvPicPr>
            <p:nvPr/>
          </p:nvPicPr>
          <p:blipFill>
            <a:blip r:embed="rId3"/>
            <a:stretch>
              <a:fillRect/>
            </a:stretch>
          </p:blipFill>
          <p:spPr>
            <a:xfrm>
              <a:off x="4120182" y="2858476"/>
              <a:ext cx="2372762" cy="606487"/>
            </a:xfrm>
            <a:prstGeom prst="rect">
              <a:avLst/>
            </a:prstGeom>
          </p:spPr>
        </p:pic>
        <p:sp>
          <p:nvSpPr>
            <p:cNvPr id="10" name="Title 3">
              <a:extLst>
                <a:ext uri="{FF2B5EF4-FFF2-40B4-BE49-F238E27FC236}">
                  <a16:creationId xmlns:a16="http://schemas.microsoft.com/office/drawing/2014/main" id="{B5842BD4-4582-A233-0024-3C52EC76B08A}"/>
                </a:ext>
              </a:extLst>
            </p:cNvPr>
            <p:cNvSpPr txBox="1">
              <a:spLocks/>
            </p:cNvSpPr>
            <p:nvPr/>
          </p:nvSpPr>
          <p:spPr>
            <a:xfrm>
              <a:off x="836828" y="2654816"/>
              <a:ext cx="3494070" cy="134819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353D42"/>
                  </a:solidFill>
                  <a:latin typeface="Arial" panose="020B0604020202020204" pitchFamily="34" charset="0"/>
                  <a:ea typeface="+mj-ea"/>
                  <a:cs typeface="Arial" panose="020B0604020202020204" pitchFamily="34" charset="0"/>
                </a:defRPr>
              </a:lvl1pPr>
            </a:lstStyle>
            <a:p>
              <a:r>
                <a:rPr lang="en-GB" sz="1400" dirty="0">
                  <a:solidFill>
                    <a:srgbClr val="000000"/>
                  </a:solidFill>
                  <a:latin typeface="Arial"/>
                  <a:cs typeface="Arial"/>
                </a:rPr>
                <a:t>This Checklist is designed by London’s public health system partners to support health and social care professionals who visit patients at home to identify, assess vulnerability, and take action on damp and mould in homes. </a:t>
              </a:r>
            </a:p>
          </p:txBody>
        </p:sp>
        <p:pic>
          <p:nvPicPr>
            <p:cNvPr id="11" name="Picture 10" descr="A pink rectangle with white text&#10;&#10;Description automatically generated">
              <a:extLst>
                <a:ext uri="{FF2B5EF4-FFF2-40B4-BE49-F238E27FC236}">
                  <a16:creationId xmlns:a16="http://schemas.microsoft.com/office/drawing/2014/main" id="{2E0DDB19-EBCE-11AC-5ED3-5F19887BB83D}"/>
                </a:ext>
              </a:extLst>
            </p:cNvPr>
            <p:cNvPicPr>
              <a:picLocks noChangeAspect="1"/>
            </p:cNvPicPr>
            <p:nvPr/>
          </p:nvPicPr>
          <p:blipFill>
            <a:blip r:embed="rId4"/>
            <a:srcRect r="303" b="18868"/>
            <a:stretch/>
          </p:blipFill>
          <p:spPr>
            <a:xfrm>
              <a:off x="9566456" y="2546357"/>
              <a:ext cx="2265274" cy="575301"/>
            </a:xfrm>
            <a:prstGeom prst="rect">
              <a:avLst/>
            </a:prstGeom>
          </p:spPr>
        </p:pic>
        <p:sp>
          <p:nvSpPr>
            <p:cNvPr id="12" name="TextBox 11">
              <a:extLst>
                <a:ext uri="{FF2B5EF4-FFF2-40B4-BE49-F238E27FC236}">
                  <a16:creationId xmlns:a16="http://schemas.microsoft.com/office/drawing/2014/main" id="{24B1AEF9-35F8-D1E5-366C-1D53DA3CD899}"/>
                </a:ext>
              </a:extLst>
            </p:cNvPr>
            <p:cNvSpPr txBox="1"/>
            <p:nvPr/>
          </p:nvSpPr>
          <p:spPr>
            <a:xfrm>
              <a:off x="836828" y="2263236"/>
              <a:ext cx="415704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latin typeface="Arial"/>
                  <a:cs typeface="Calibri"/>
                  <a:hlinkClick r:id="rId5"/>
                </a:rPr>
                <a:t>The London Damp and Mould Checklist</a:t>
              </a:r>
              <a:r>
                <a:rPr lang="en-US" sz="1400" b="1">
                  <a:latin typeface="Arial"/>
                  <a:cs typeface="Calibri"/>
                </a:rPr>
                <a:t> </a:t>
              </a:r>
            </a:p>
          </p:txBody>
        </p:sp>
        <p:sp>
          <p:nvSpPr>
            <p:cNvPr id="14" name="TextBox 13">
              <a:extLst>
                <a:ext uri="{FF2B5EF4-FFF2-40B4-BE49-F238E27FC236}">
                  <a16:creationId xmlns:a16="http://schemas.microsoft.com/office/drawing/2014/main" id="{64E29E94-AECD-159B-3257-44800F151476}"/>
                </a:ext>
              </a:extLst>
            </p:cNvPr>
            <p:cNvSpPr txBox="1"/>
            <p:nvPr/>
          </p:nvSpPr>
          <p:spPr>
            <a:xfrm>
              <a:off x="6492944" y="2246291"/>
              <a:ext cx="415704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latin typeface="Arial"/>
                  <a:cs typeface="Calibri"/>
                  <a:hlinkClick r:id="rId6"/>
                </a:rPr>
                <a:t>The Report a Rogue Landlord Tool</a:t>
              </a:r>
              <a:r>
                <a:rPr lang="en-US" sz="1400" b="1">
                  <a:latin typeface="Arial"/>
                  <a:cs typeface="Calibri"/>
                </a:rPr>
                <a:t> </a:t>
              </a:r>
              <a:endParaRPr lang="en-US"/>
            </a:p>
          </p:txBody>
        </p:sp>
        <p:sp>
          <p:nvSpPr>
            <p:cNvPr id="15" name="Title 3">
              <a:extLst>
                <a:ext uri="{FF2B5EF4-FFF2-40B4-BE49-F238E27FC236}">
                  <a16:creationId xmlns:a16="http://schemas.microsoft.com/office/drawing/2014/main" id="{8B44F465-6923-DD2A-B851-3B0AA62CCD23}"/>
                </a:ext>
              </a:extLst>
            </p:cNvPr>
            <p:cNvSpPr txBox="1">
              <a:spLocks/>
            </p:cNvSpPr>
            <p:nvPr/>
          </p:nvSpPr>
          <p:spPr>
            <a:xfrm>
              <a:off x="6492944" y="2546357"/>
              <a:ext cx="2860328" cy="131801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353D42"/>
                  </a:solidFill>
                  <a:latin typeface="Arial" panose="020B0604020202020204" pitchFamily="34" charset="0"/>
                  <a:ea typeface="+mj-ea"/>
                  <a:cs typeface="Arial" panose="020B0604020202020204" pitchFamily="34" charset="0"/>
                </a:defRPr>
              </a:lvl1pPr>
            </a:lstStyle>
            <a:p>
              <a:r>
                <a:rPr lang="en-GB" sz="1400">
                  <a:solidFill>
                    <a:srgbClr val="000000"/>
                  </a:solidFill>
                  <a:latin typeface="Arial"/>
                  <a:cs typeface="Arial"/>
                </a:rPr>
                <a:t>If you are visiting a private tenant with unaddressed concerns about housing conditions, consider signposting to the GLA Report a Rogue Landlord Tool.</a:t>
              </a:r>
              <a:endParaRPr lang="en-GB" sz="1400">
                <a:solidFill>
                  <a:srgbClr val="000000"/>
                </a:solidFill>
              </a:endParaRPr>
            </a:p>
          </p:txBody>
        </p:sp>
        <p:pic>
          <p:nvPicPr>
            <p:cNvPr id="16" name="Picture 15" descr="A green and blue rectangle with a circle and letters&#10;&#10;Description automatically generated">
              <a:extLst>
                <a:ext uri="{FF2B5EF4-FFF2-40B4-BE49-F238E27FC236}">
                  <a16:creationId xmlns:a16="http://schemas.microsoft.com/office/drawing/2014/main" id="{AD20AADE-39A7-AD81-9AE6-1C9269D1CB68}"/>
                </a:ext>
              </a:extLst>
            </p:cNvPr>
            <p:cNvPicPr>
              <a:picLocks noChangeAspect="1"/>
            </p:cNvPicPr>
            <p:nvPr/>
          </p:nvPicPr>
          <p:blipFill>
            <a:blip r:embed="rId7"/>
            <a:stretch>
              <a:fillRect/>
            </a:stretch>
          </p:blipFill>
          <p:spPr>
            <a:xfrm>
              <a:off x="4191251" y="4650733"/>
              <a:ext cx="1469303" cy="839334"/>
            </a:xfrm>
            <a:prstGeom prst="rect">
              <a:avLst/>
            </a:prstGeom>
          </p:spPr>
        </p:pic>
        <p:sp>
          <p:nvSpPr>
            <p:cNvPr id="17" name="TextBox 16">
              <a:extLst>
                <a:ext uri="{FF2B5EF4-FFF2-40B4-BE49-F238E27FC236}">
                  <a16:creationId xmlns:a16="http://schemas.microsoft.com/office/drawing/2014/main" id="{D954BCC7-2558-6F7C-9505-77D2B4047811}"/>
                </a:ext>
              </a:extLst>
            </p:cNvPr>
            <p:cNvSpPr txBox="1"/>
            <p:nvPr/>
          </p:nvSpPr>
          <p:spPr>
            <a:xfrm>
              <a:off x="875369" y="4310099"/>
              <a:ext cx="415704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latin typeface="Arial"/>
                  <a:cs typeface="Arial"/>
                  <a:hlinkClick r:id="rId8"/>
                </a:rPr>
                <a:t>ECO4 FLEX Scheme</a:t>
              </a:r>
              <a:r>
                <a:rPr lang="en-US" sz="1400" b="1">
                  <a:latin typeface="Arial"/>
                  <a:cs typeface="Arial"/>
                </a:rPr>
                <a:t> </a:t>
              </a:r>
              <a:endParaRPr lang="en-US">
                <a:cs typeface="Arial"/>
              </a:endParaRPr>
            </a:p>
          </p:txBody>
        </p:sp>
        <p:sp>
          <p:nvSpPr>
            <p:cNvPr id="18" name="Title 3">
              <a:extLst>
                <a:ext uri="{FF2B5EF4-FFF2-40B4-BE49-F238E27FC236}">
                  <a16:creationId xmlns:a16="http://schemas.microsoft.com/office/drawing/2014/main" id="{07240E69-86DA-0DB8-F240-21106B56DC9E}"/>
                </a:ext>
              </a:extLst>
            </p:cNvPr>
            <p:cNvSpPr txBox="1">
              <a:spLocks/>
            </p:cNvSpPr>
            <p:nvPr/>
          </p:nvSpPr>
          <p:spPr>
            <a:xfrm>
              <a:off x="837445" y="4791711"/>
              <a:ext cx="3569514" cy="13406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353D42"/>
                  </a:solidFill>
                  <a:latin typeface="Arial" panose="020B0604020202020204" pitchFamily="34" charset="0"/>
                  <a:ea typeface="+mj-ea"/>
                  <a:cs typeface="Arial" panose="020B0604020202020204" pitchFamily="34" charset="0"/>
                </a:defRPr>
              </a:lvl1pPr>
            </a:lstStyle>
            <a:p>
              <a:r>
                <a:rPr lang="en-GB" sz="1400">
                  <a:solidFill>
                    <a:srgbClr val="000000"/>
                  </a:solidFill>
                  <a:latin typeface="Arial"/>
                  <a:cs typeface="Arial"/>
                </a:rPr>
                <a:t>Are you visiting a household in private tenure living either in fuel poverty or living on a low income and who are particularly vulnerable to the effects of living in the cold? Consider if they may be eligible for ECO4 Flex.  </a:t>
              </a:r>
              <a:endParaRPr lang="en-GB" sz="1400">
                <a:solidFill>
                  <a:srgbClr val="000000"/>
                </a:solidFill>
              </a:endParaRPr>
            </a:p>
          </p:txBody>
        </p:sp>
        <p:sp>
          <p:nvSpPr>
            <p:cNvPr id="2" name="TextBox 1">
              <a:extLst>
                <a:ext uri="{FF2B5EF4-FFF2-40B4-BE49-F238E27FC236}">
                  <a16:creationId xmlns:a16="http://schemas.microsoft.com/office/drawing/2014/main" id="{ED3BD870-7D67-3A87-5A4E-83E27BB8408B}"/>
                </a:ext>
              </a:extLst>
            </p:cNvPr>
            <p:cNvSpPr txBox="1"/>
            <p:nvPr/>
          </p:nvSpPr>
          <p:spPr>
            <a:xfrm>
              <a:off x="6531448" y="4110512"/>
              <a:ext cx="3558011"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latin typeface="Arial"/>
                  <a:ea typeface="Roboto"/>
                  <a:cs typeface="Roboto"/>
                  <a:hlinkClick r:id="rId9"/>
                </a:rPr>
                <a:t>The Seasonal Health Intervention Network (SHINE)</a:t>
              </a:r>
              <a:endParaRPr lang="en-US" sz="1400" b="1">
                <a:latin typeface="Arial"/>
                <a:ea typeface="Roboto"/>
                <a:cs typeface="Roboto"/>
              </a:endParaRPr>
            </a:p>
            <a:p>
              <a:endParaRPr lang="en-US" sz="1400" b="1">
                <a:latin typeface="Arial"/>
                <a:ea typeface="Roboto"/>
                <a:cs typeface="Roboto"/>
              </a:endParaRPr>
            </a:p>
            <a:p>
              <a:r>
                <a:rPr lang="en-US" sz="1400">
                  <a:latin typeface="Arial"/>
                  <a:ea typeface="Roboto"/>
                  <a:cs typeface="Roboto"/>
                </a:rPr>
                <a:t>Consider a referral to SHINE, which offers  a dedicated helpline and affordable warmth interventions to ensure households get the help they need to reduce utility bills, tackle energy debt and ultimately stay well and warm.</a:t>
              </a:r>
            </a:p>
          </p:txBody>
        </p:sp>
        <p:pic>
          <p:nvPicPr>
            <p:cNvPr id="5" name="Picture 4">
              <a:extLst>
                <a:ext uri="{FF2B5EF4-FFF2-40B4-BE49-F238E27FC236}">
                  <a16:creationId xmlns:a16="http://schemas.microsoft.com/office/drawing/2014/main" id="{48CB9988-2D8E-2FAC-D703-2ED86EFBA5C5}"/>
                </a:ext>
              </a:extLst>
            </p:cNvPr>
            <p:cNvPicPr>
              <a:picLocks noChangeAspect="1"/>
            </p:cNvPicPr>
            <p:nvPr/>
          </p:nvPicPr>
          <p:blipFill>
            <a:blip r:embed="rId10"/>
            <a:stretch>
              <a:fillRect/>
            </a:stretch>
          </p:blipFill>
          <p:spPr>
            <a:xfrm>
              <a:off x="10175305" y="4418375"/>
              <a:ext cx="1379522" cy="1349344"/>
            </a:xfrm>
            <a:prstGeom prst="rect">
              <a:avLst/>
            </a:prstGeom>
          </p:spPr>
        </p:pic>
      </p:grpSp>
      <p:sp>
        <p:nvSpPr>
          <p:cNvPr id="19" name="TextBox 18">
            <a:extLst>
              <a:ext uri="{FF2B5EF4-FFF2-40B4-BE49-F238E27FC236}">
                <a16:creationId xmlns:a16="http://schemas.microsoft.com/office/drawing/2014/main" id="{086B4D2F-FF86-ADFF-6993-86069CEE2197}"/>
              </a:ext>
            </a:extLst>
          </p:cNvPr>
          <p:cNvSpPr txBox="1"/>
          <p:nvPr/>
        </p:nvSpPr>
        <p:spPr>
          <a:xfrm>
            <a:off x="792868" y="1823073"/>
            <a:ext cx="10219979" cy="307777"/>
          </a:xfrm>
          <a:prstGeom prst="rect">
            <a:avLst/>
          </a:prstGeom>
          <a:noFill/>
        </p:spPr>
        <p:txBody>
          <a:bodyPr wrap="square" rtlCol="0">
            <a:spAutoFit/>
          </a:bodyPr>
          <a:lstStyle/>
          <a:p>
            <a:r>
              <a:rPr lang="en-GB" sz="1400" dirty="0">
                <a:latin typeface="Arial" panose="020B0604020202020204" pitchFamily="34" charset="0"/>
                <a:cs typeface="Arial" panose="020B0604020202020204" pitchFamily="34" charset="0"/>
              </a:rPr>
              <a:t>Here are some examples that could apply to your work: </a:t>
            </a:r>
          </a:p>
        </p:txBody>
      </p:sp>
    </p:spTree>
    <p:extLst>
      <p:ext uri="{BB962C8B-B14F-4D97-AF65-F5344CB8AC3E}">
        <p14:creationId xmlns:p14="http://schemas.microsoft.com/office/powerpoint/2010/main" val="16761359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1E433AFF-A2D1-2E7E-643A-FC20A8FEB56F}"/>
              </a:ext>
            </a:extLst>
          </p:cNvPr>
          <p:cNvGrpSpPr/>
          <p:nvPr/>
        </p:nvGrpSpPr>
        <p:grpSpPr>
          <a:xfrm>
            <a:off x="7061824" y="1729371"/>
            <a:ext cx="4980074" cy="4582201"/>
            <a:chOff x="6956320" y="1632659"/>
            <a:chExt cx="4980074" cy="4582201"/>
          </a:xfrm>
        </p:grpSpPr>
        <p:sp>
          <p:nvSpPr>
            <p:cNvPr id="18" name="Rectangle 17">
              <a:extLst>
                <a:ext uri="{FF2B5EF4-FFF2-40B4-BE49-F238E27FC236}">
                  <a16:creationId xmlns:a16="http://schemas.microsoft.com/office/drawing/2014/main" id="{E5F12F9D-EAE7-D7F3-9124-417AF5B7EB12}"/>
                </a:ext>
              </a:extLst>
            </p:cNvPr>
            <p:cNvSpPr/>
            <p:nvPr/>
          </p:nvSpPr>
          <p:spPr>
            <a:xfrm>
              <a:off x="6963587" y="1632659"/>
              <a:ext cx="4892400" cy="4582201"/>
            </a:xfrm>
            <a:prstGeom prst="rect">
              <a:avLst/>
            </a:prstGeom>
            <a:ln w="19050">
              <a:solidFill>
                <a:srgbClr val="00AEEF"/>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969F6100-DA04-8471-17F6-45F4592EF0A7}"/>
                </a:ext>
              </a:extLst>
            </p:cNvPr>
            <p:cNvSpPr txBox="1"/>
            <p:nvPr/>
          </p:nvSpPr>
          <p:spPr>
            <a:xfrm>
              <a:off x="6956320" y="2459986"/>
              <a:ext cx="4744944" cy="37548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just">
                <a:buFont typeface="Arial" panose="020B0604020202020204" pitchFamily="34" charset="0"/>
                <a:buChar char="•"/>
              </a:pPr>
              <a:r>
                <a:rPr lang="en-GB" sz="1400" dirty="0">
                  <a:latin typeface="Arial" panose="020B0604020202020204" pitchFamily="34" charset="0"/>
                  <a:cs typeface="Arial" panose="020B0604020202020204" pitchFamily="34" charset="0"/>
                </a:rPr>
                <a:t>In March 2022, partners from the ICS, NHS, county and district councils and VCSE set up an integrated anticipatory care team.</a:t>
              </a:r>
              <a:r>
                <a:rPr lang="en-US" sz="1400" dirty="0">
                  <a:latin typeface="Arial" panose="020B0604020202020204" pitchFamily="34" charset="0"/>
                  <a:cs typeface="Arial" panose="020B0604020202020204" pitchFamily="34" charset="0"/>
                </a:rPr>
                <a:t> </a:t>
              </a:r>
            </a:p>
            <a:p>
              <a:pPr marL="285750" indent="-285750" algn="just">
                <a:buFont typeface="Arial" panose="020B0604020202020204" pitchFamily="34" charset="0"/>
                <a:buChar char="•"/>
              </a:pPr>
              <a:r>
                <a:rPr lang="en-GB" sz="1400" dirty="0">
                  <a:latin typeface="Arial" panose="020B0604020202020204" pitchFamily="34" charset="0"/>
                  <a:cs typeface="Arial" panose="020B0604020202020204" pitchFamily="34" charset="0"/>
                </a:rPr>
                <a:t>The team provides home adaptations, support with moving house, benefits advice and help managing properties, such as decluttering. </a:t>
              </a:r>
              <a:r>
                <a:rPr lang="en-US" sz="1400" dirty="0">
                  <a:latin typeface="Arial" panose="020B0604020202020204" pitchFamily="34" charset="0"/>
                  <a:cs typeface="Arial" panose="020B0604020202020204" pitchFamily="34" charset="0"/>
                </a:rPr>
                <a:t> </a:t>
              </a:r>
            </a:p>
            <a:p>
              <a:pPr marL="285750" indent="-285750" algn="just">
                <a:buFont typeface="Arial" panose="020B0604020202020204" pitchFamily="34" charset="0"/>
                <a:buChar char="•"/>
              </a:pPr>
              <a:r>
                <a:rPr lang="en-GB" sz="1400" dirty="0">
                  <a:latin typeface="Arial" panose="020B0604020202020204" pitchFamily="34" charset="0"/>
                  <a:cs typeface="Arial" panose="020B0604020202020204" pitchFamily="34" charset="0"/>
                </a:rPr>
                <a:t>The team is based in City Hall and includes an NHS care coordinator, council caseworkers, and VCSE social prescribers.</a:t>
              </a:r>
              <a:r>
                <a:rPr lang="en-US" sz="1400" dirty="0">
                  <a:latin typeface="Arial" panose="020B0604020202020204" pitchFamily="34" charset="0"/>
                  <a:cs typeface="Arial" panose="020B0604020202020204" pitchFamily="34" charset="0"/>
                </a:rPr>
                <a:t> </a:t>
              </a:r>
            </a:p>
            <a:p>
              <a:pPr marL="285750" indent="-285750" algn="just">
                <a:buFont typeface="Arial" panose="020B0604020202020204" pitchFamily="34" charset="0"/>
                <a:buChar char="•"/>
              </a:pPr>
              <a:r>
                <a:rPr lang="en-GB" sz="1400" dirty="0">
                  <a:latin typeface="Arial" panose="020B0604020202020204" pitchFamily="34" charset="0"/>
                  <a:cs typeface="Arial" panose="020B0604020202020204" pitchFamily="34" charset="0"/>
                </a:rPr>
                <a:t>It was initially funded by the Community Transformation Fund after a joint bid by partners. When this ended, Norwich City Council funded a two-year extension to 2026.</a:t>
              </a:r>
              <a:r>
                <a:rPr lang="en-US" sz="1400" dirty="0">
                  <a:latin typeface="Arial" panose="020B0604020202020204" pitchFamily="34" charset="0"/>
                  <a:cs typeface="Arial" panose="020B0604020202020204" pitchFamily="34" charset="0"/>
                </a:rPr>
                <a:t> </a:t>
              </a:r>
            </a:p>
            <a:p>
              <a:pPr marL="285750" indent="-285750" algn="just">
                <a:buFont typeface="Arial" panose="020B0604020202020204" pitchFamily="34" charset="0"/>
                <a:buChar char="•"/>
              </a:pPr>
              <a:r>
                <a:rPr lang="en-GB" sz="1400" dirty="0">
                  <a:latin typeface="Arial" panose="020B0604020202020204" pitchFamily="34" charset="0"/>
                  <a:cs typeface="Arial" panose="020B0604020202020204" pitchFamily="34" charset="0"/>
                </a:rPr>
                <a:t>In its first 20 months, 587 people were referred to the service. 40 homes were adapted, 24 people were supported to move home and 12 people were given mobility aids. </a:t>
              </a:r>
              <a:r>
                <a:rPr lang="en-US" sz="1400" dirty="0">
                  <a:latin typeface="Arial" panose="020B0604020202020204" pitchFamily="34" charset="0"/>
                  <a:cs typeface="Arial" panose="020B0604020202020204" pitchFamily="34" charset="0"/>
                </a:rPr>
                <a:t> </a:t>
              </a:r>
            </a:p>
          </p:txBody>
        </p:sp>
        <p:pic>
          <p:nvPicPr>
            <p:cNvPr id="20" name="Graphic 19" descr="Flashlight with solid fill">
              <a:extLst>
                <a:ext uri="{FF2B5EF4-FFF2-40B4-BE49-F238E27FC236}">
                  <a16:creationId xmlns:a16="http://schemas.microsoft.com/office/drawing/2014/main" id="{0F9881DE-F33A-7886-DA44-38A3FF3036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71685" y="1808239"/>
              <a:ext cx="524149" cy="540000"/>
            </a:xfrm>
            <a:prstGeom prst="rect">
              <a:avLst/>
            </a:prstGeom>
          </p:spPr>
        </p:pic>
        <p:sp>
          <p:nvSpPr>
            <p:cNvPr id="21" name="TextBox 20">
              <a:extLst>
                <a:ext uri="{FF2B5EF4-FFF2-40B4-BE49-F238E27FC236}">
                  <a16:creationId xmlns:a16="http://schemas.microsoft.com/office/drawing/2014/main" id="{4DF93F21-CDE5-66C1-E679-695F854260B9}"/>
                </a:ext>
              </a:extLst>
            </p:cNvPr>
            <p:cNvSpPr txBox="1"/>
            <p:nvPr/>
          </p:nvSpPr>
          <p:spPr>
            <a:xfrm>
              <a:off x="7495834" y="1632659"/>
              <a:ext cx="4440560"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Arial" panose="020B0604020202020204" pitchFamily="34" charset="0"/>
                  <a:cs typeface="Arial" panose="020B0604020202020204" pitchFamily="34" charset="0"/>
                </a:rPr>
                <a:t>Spotlight on: </a:t>
              </a:r>
            </a:p>
            <a:p>
              <a:r>
                <a:rPr lang="en-GB" sz="1400" b="1" dirty="0">
                  <a:solidFill>
                    <a:srgbClr val="0B0C0C"/>
                  </a:solidFill>
                  <a:latin typeface="Arial" panose="020B0604020202020204" pitchFamily="34" charset="0"/>
                  <a:ea typeface="Calibri"/>
                  <a:cs typeface="Arial" panose="020B0604020202020204" pitchFamily="34" charset="0"/>
                </a:rPr>
                <a:t>Norfolk and Waveney ICS: </a:t>
              </a:r>
              <a:r>
                <a:rPr lang="en-GB" sz="1400" u="sng" dirty="0">
                  <a:latin typeface="Arial" panose="020B0604020202020204" pitchFamily="34" charset="0"/>
                  <a:ea typeface="Calibri"/>
                  <a:cs typeface="Arial" panose="020B0604020202020204" pitchFamily="34" charset="0"/>
                  <a:hlinkClick r:id="rId5"/>
                </a:rPr>
                <a:t>Integrated anticipatory care team</a:t>
              </a:r>
              <a:endParaRPr lang="en-US" sz="1400" dirty="0">
                <a:solidFill>
                  <a:srgbClr val="0B0C0C"/>
                </a:solidFill>
                <a:latin typeface="Arial" panose="020B0604020202020204" pitchFamily="34" charset="0"/>
                <a:ea typeface="Calibri"/>
                <a:cs typeface="Arial" panose="020B0604020202020204" pitchFamily="34" charset="0"/>
              </a:endParaRPr>
            </a:p>
          </p:txBody>
        </p:sp>
      </p:grpSp>
      <p:grpSp>
        <p:nvGrpSpPr>
          <p:cNvPr id="41" name="Group 40">
            <a:extLst>
              <a:ext uri="{FF2B5EF4-FFF2-40B4-BE49-F238E27FC236}">
                <a16:creationId xmlns:a16="http://schemas.microsoft.com/office/drawing/2014/main" id="{6059E69C-6682-285D-914D-C0EBB475906E}"/>
              </a:ext>
            </a:extLst>
          </p:cNvPr>
          <p:cNvGrpSpPr/>
          <p:nvPr/>
        </p:nvGrpSpPr>
        <p:grpSpPr>
          <a:xfrm>
            <a:off x="775516" y="1681896"/>
            <a:ext cx="6050883" cy="4976970"/>
            <a:chOff x="775516" y="1681896"/>
            <a:chExt cx="6050883" cy="4976970"/>
          </a:xfrm>
        </p:grpSpPr>
        <p:pic>
          <p:nvPicPr>
            <p:cNvPr id="24" name="Graphic 23" descr="Home1 with solid fill">
              <a:extLst>
                <a:ext uri="{FF2B5EF4-FFF2-40B4-BE49-F238E27FC236}">
                  <a16:creationId xmlns:a16="http://schemas.microsoft.com/office/drawing/2014/main" id="{CB2D195C-6442-D53C-ADCB-5A2775D7942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75324" y="6108375"/>
              <a:ext cx="519541" cy="540000"/>
            </a:xfrm>
            <a:prstGeom prst="rect">
              <a:avLst/>
            </a:prstGeom>
          </p:spPr>
        </p:pic>
        <p:grpSp>
          <p:nvGrpSpPr>
            <p:cNvPr id="3" name="Group 2">
              <a:extLst>
                <a:ext uri="{FF2B5EF4-FFF2-40B4-BE49-F238E27FC236}">
                  <a16:creationId xmlns:a16="http://schemas.microsoft.com/office/drawing/2014/main" id="{BE340D19-9C01-A81B-AA25-571ACD559128}"/>
                </a:ext>
              </a:extLst>
            </p:cNvPr>
            <p:cNvGrpSpPr/>
            <p:nvPr/>
          </p:nvGrpSpPr>
          <p:grpSpPr>
            <a:xfrm>
              <a:off x="775516" y="1681896"/>
              <a:ext cx="6050883" cy="4976970"/>
              <a:chOff x="891200" y="1644707"/>
              <a:chExt cx="6050883" cy="4976970"/>
            </a:xfrm>
          </p:grpSpPr>
          <p:sp>
            <p:nvSpPr>
              <p:cNvPr id="7" name="TextBox 6">
                <a:extLst>
                  <a:ext uri="{FF2B5EF4-FFF2-40B4-BE49-F238E27FC236}">
                    <a16:creationId xmlns:a16="http://schemas.microsoft.com/office/drawing/2014/main" id="{BAF942EA-9E75-593C-852B-3F1B89B65DBC}"/>
                  </a:ext>
                </a:extLst>
              </p:cNvPr>
              <p:cNvSpPr txBox="1"/>
              <p:nvPr/>
            </p:nvSpPr>
            <p:spPr>
              <a:xfrm>
                <a:off x="1504687" y="2110462"/>
                <a:ext cx="4774645" cy="17851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600" b="1"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pPr>
                  <a:spcAft>
                    <a:spcPts val="1200"/>
                  </a:spcAft>
                </a:pPr>
                <a:r>
                  <a:rPr lang="en-US" sz="1400" dirty="0">
                    <a:latin typeface="Arial" panose="020B0604020202020204" pitchFamily="34" charset="0"/>
                    <a:cs typeface="Arial" panose="020B0604020202020204" pitchFamily="34" charset="0"/>
                  </a:rPr>
                  <a:t>Support people who require home adaptations for mobility needs to access available grants. </a:t>
                </a:r>
              </a:p>
              <a:p>
                <a:pPr>
                  <a:spcAft>
                    <a:spcPts val="1200"/>
                  </a:spcAft>
                </a:pPr>
                <a:r>
                  <a:rPr lang="en-US" sz="1400" dirty="0">
                    <a:latin typeface="Arial" panose="020B0604020202020204" pitchFamily="34" charset="0"/>
                    <a:cs typeface="Arial" panose="020B0604020202020204" pitchFamily="34" charset="0"/>
                  </a:rPr>
                  <a:t>Deliver a range of interventions to address fuel poverty, including financial, advisory and practical – to support households facing difficulties with energy and repair bills.</a:t>
                </a:r>
                <a:endParaRPr lang="en-US"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D55BBC7B-A687-1BC1-1951-FF0DCC05E0C3}"/>
                  </a:ext>
                </a:extLst>
              </p:cNvPr>
              <p:cNvSpPr txBox="1"/>
              <p:nvPr/>
            </p:nvSpPr>
            <p:spPr>
              <a:xfrm>
                <a:off x="1527702" y="4713462"/>
                <a:ext cx="5113112" cy="19082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1200"/>
                  </a:spcAft>
                </a:pPr>
                <a:r>
                  <a:rPr lang="en-US" sz="1400" dirty="0">
                    <a:latin typeface="Arial" panose="020B0604020202020204" pitchFamily="34" charset="0"/>
                    <a:cs typeface="Arial" panose="020B0604020202020204" pitchFamily="34" charset="0"/>
                  </a:rPr>
                  <a:t>Explore opportunities to develop a housing and health strategy for each ICS. </a:t>
                </a:r>
                <a:endParaRPr lang="en-US" dirty="0">
                  <a:latin typeface="Arial" panose="020B0604020202020204" pitchFamily="34" charset="0"/>
                  <a:cs typeface="Arial" panose="020B0604020202020204" pitchFamily="34" charset="0"/>
                </a:endParaRPr>
              </a:p>
              <a:p>
                <a:pPr>
                  <a:spcAft>
                    <a:spcPts val="1200"/>
                  </a:spcAft>
                </a:pPr>
                <a:r>
                  <a:rPr lang="en-US" sz="1400" dirty="0">
                    <a:latin typeface="Arial" panose="020B0604020202020204" pitchFamily="34" charset="0"/>
                    <a:cs typeface="Arial" panose="020B0604020202020204" pitchFamily="34" charset="0"/>
                  </a:rPr>
                  <a:t>Establish Anticipatory care teams that can support with home adaptations, moving house, benefits advice and help managing properties, such as decluttering.   ​</a:t>
                </a:r>
                <a:endParaRPr lang="en-US" dirty="0">
                  <a:latin typeface="Arial" panose="020B0604020202020204" pitchFamily="34" charset="0"/>
                  <a:cs typeface="Arial" panose="020B0604020202020204" pitchFamily="34" charset="0"/>
                </a:endParaRPr>
              </a:p>
              <a:p>
                <a:pPr>
                  <a:spcAft>
                    <a:spcPts val="1200"/>
                  </a:spcAft>
                </a:pPr>
                <a:r>
                  <a:rPr lang="en-US" sz="1400" dirty="0">
                    <a:latin typeface="Arial" panose="020B0604020202020204" pitchFamily="34" charset="0"/>
                    <a:cs typeface="Arial" panose="020B0604020202020204" pitchFamily="34" charset="0"/>
                  </a:rPr>
                  <a:t>Explore opportunities to embed specialist housing advice in health settings.</a:t>
                </a:r>
                <a:endParaRPr lang="en-US" dirty="0">
                  <a:latin typeface="Arial" panose="020B0604020202020204" pitchFamily="34" charset="0"/>
                  <a:cs typeface="Arial" panose="020B0604020202020204" pitchFamily="34" charset="0"/>
                </a:endParaRPr>
              </a:p>
            </p:txBody>
          </p:sp>
          <p:pic>
            <p:nvPicPr>
              <p:cNvPr id="22" name="Graphic 21" descr="Meeting with solid fill">
                <a:extLst>
                  <a:ext uri="{FF2B5EF4-FFF2-40B4-BE49-F238E27FC236}">
                    <a16:creationId xmlns:a16="http://schemas.microsoft.com/office/drawing/2014/main" id="{F8A7C592-8DD9-6242-4D47-D16937FF63C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67852" y="4707780"/>
                <a:ext cx="559238" cy="540000"/>
              </a:xfrm>
              <a:prstGeom prst="rect">
                <a:avLst/>
              </a:prstGeom>
            </p:spPr>
          </p:pic>
          <p:pic>
            <p:nvPicPr>
              <p:cNvPr id="23" name="Graphic 22" descr="Wheelchair access with solid fill">
                <a:extLst>
                  <a:ext uri="{FF2B5EF4-FFF2-40B4-BE49-F238E27FC236}">
                    <a16:creationId xmlns:a16="http://schemas.microsoft.com/office/drawing/2014/main" id="{2E2AB5DB-8BE9-7FD2-BCC5-6C6CE8B02F4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66996" y="5389483"/>
                <a:ext cx="552827" cy="540000"/>
              </a:xfrm>
              <a:prstGeom prst="rect">
                <a:avLst/>
              </a:prstGeom>
            </p:spPr>
          </p:pic>
          <p:pic>
            <p:nvPicPr>
              <p:cNvPr id="25" name="Graphic 24" descr="Gold bars with solid fill">
                <a:extLst>
                  <a:ext uri="{FF2B5EF4-FFF2-40B4-BE49-F238E27FC236}">
                    <a16:creationId xmlns:a16="http://schemas.microsoft.com/office/drawing/2014/main" id="{D0D31B3D-CD98-56AB-A318-78D45DBEC51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31512" y="2603398"/>
                <a:ext cx="509491" cy="540000"/>
              </a:xfrm>
              <a:prstGeom prst="rect">
                <a:avLst/>
              </a:prstGeom>
            </p:spPr>
          </p:pic>
          <p:pic>
            <p:nvPicPr>
              <p:cNvPr id="26" name="Graphic 25" descr="Bonfire with solid fill">
                <a:extLst>
                  <a:ext uri="{FF2B5EF4-FFF2-40B4-BE49-F238E27FC236}">
                    <a16:creationId xmlns:a16="http://schemas.microsoft.com/office/drawing/2014/main" id="{8742D656-72D1-C912-3A2B-6F690A81C347}"/>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91661" y="3225968"/>
                <a:ext cx="540000" cy="540000"/>
              </a:xfrm>
              <a:prstGeom prst="rect">
                <a:avLst/>
              </a:prstGeom>
            </p:spPr>
          </p:pic>
          <p:sp>
            <p:nvSpPr>
              <p:cNvPr id="27" name="TextBox 26">
                <a:extLst>
                  <a:ext uri="{FF2B5EF4-FFF2-40B4-BE49-F238E27FC236}">
                    <a16:creationId xmlns:a16="http://schemas.microsoft.com/office/drawing/2014/main" id="{DDEA61D0-AA2C-E5C1-2352-3A41A3EEB49E}"/>
                  </a:ext>
                </a:extLst>
              </p:cNvPr>
              <p:cNvSpPr txBox="1"/>
              <p:nvPr/>
            </p:nvSpPr>
            <p:spPr>
              <a:xfrm>
                <a:off x="894693" y="1644707"/>
                <a:ext cx="6047390" cy="9848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latin typeface="Arial" panose="020B0604020202020204" pitchFamily="34" charset="0"/>
                    <a:cs typeface="Arial" panose="020B0604020202020204" pitchFamily="34" charset="0"/>
                  </a:rPr>
                  <a:t>Local Authorities: </a:t>
                </a:r>
                <a:r>
                  <a:rPr lang="en-US" sz="1400" dirty="0">
                    <a:latin typeface="Arial" panose="020B0604020202020204" pitchFamily="34" charset="0"/>
                    <a:cs typeface="Arial" panose="020B0604020202020204" pitchFamily="34" charset="0"/>
                  </a:rPr>
                  <a:t>​</a:t>
                </a:r>
              </a:p>
              <a:p>
                <a:r>
                  <a:rPr lang="en-US" sz="1400" dirty="0">
                    <a:latin typeface="Arial" panose="020B0604020202020204" pitchFamily="34" charset="0"/>
                    <a:cs typeface="Arial" panose="020B0604020202020204" pitchFamily="34" charset="0"/>
                    <a:hlinkClick r:id="rId16"/>
                  </a:rPr>
                  <a:t>The IHE Evidence Review on Housing and Health Inequalities</a:t>
                </a:r>
                <a:r>
                  <a:rPr lang="en-US" sz="1400" dirty="0">
                    <a:latin typeface="Arial" panose="020B0604020202020204" pitchFamily="34" charset="0"/>
                    <a:cs typeface="Arial" panose="020B0604020202020204" pitchFamily="34" charset="0"/>
                  </a:rPr>
                  <a:t> includes a number of recommendations for local authorities on Housing quality, including (among others): </a:t>
                </a:r>
              </a:p>
            </p:txBody>
          </p:sp>
          <p:sp>
            <p:nvSpPr>
              <p:cNvPr id="28" name="TextBox 27">
                <a:extLst>
                  <a:ext uri="{FF2B5EF4-FFF2-40B4-BE49-F238E27FC236}">
                    <a16:creationId xmlns:a16="http://schemas.microsoft.com/office/drawing/2014/main" id="{EFD022D6-B51E-5D51-3E2E-5C4EACEF1960}"/>
                  </a:ext>
                </a:extLst>
              </p:cNvPr>
              <p:cNvSpPr txBox="1"/>
              <p:nvPr/>
            </p:nvSpPr>
            <p:spPr>
              <a:xfrm>
                <a:off x="891200" y="3959877"/>
                <a:ext cx="5742972"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latin typeface="Arial" panose="020B0604020202020204" pitchFamily="34" charset="0"/>
                    <a:cs typeface="Arial" panose="020B0604020202020204" pitchFamily="34" charset="0"/>
                  </a:rPr>
                  <a:t>Health and Care:</a:t>
                </a:r>
                <a:r>
                  <a:rPr lang="en-US" sz="1400" dirty="0">
                    <a:latin typeface="Arial" panose="020B0604020202020204" pitchFamily="34" charset="0"/>
                    <a:cs typeface="Arial" panose="020B0604020202020204" pitchFamily="34" charset="0"/>
                  </a:rPr>
                  <a:t>​​</a:t>
                </a:r>
              </a:p>
              <a:p>
                <a:r>
                  <a:rPr lang="en-US" sz="1400" dirty="0">
                    <a:latin typeface="Arial" panose="020B0604020202020204" pitchFamily="34" charset="0"/>
                    <a:cs typeface="Arial" panose="020B0604020202020204" pitchFamily="34" charset="0"/>
                  </a:rPr>
                  <a:t>Based on examples of best practice working in this space, health and care strategic professionals could consider the following:</a:t>
                </a:r>
              </a:p>
            </p:txBody>
          </p:sp>
        </p:grpSp>
      </p:grpSp>
      <p:sp>
        <p:nvSpPr>
          <p:cNvPr id="16" name="Title 3">
            <a:extLst>
              <a:ext uri="{FF2B5EF4-FFF2-40B4-BE49-F238E27FC236}">
                <a16:creationId xmlns:a16="http://schemas.microsoft.com/office/drawing/2014/main" id="{4A814832-73FD-D7BC-63AD-B1B347F3D720}"/>
              </a:ext>
            </a:extLst>
          </p:cNvPr>
          <p:cNvSpPr>
            <a:spLocks noGrp="1"/>
          </p:cNvSpPr>
          <p:nvPr>
            <p:ph type="title"/>
          </p:nvPr>
        </p:nvSpPr>
        <p:spPr/>
        <p:txBody>
          <a:bodyPr>
            <a:normAutofit/>
          </a:bodyPr>
          <a:lstStyle/>
          <a:p>
            <a:r>
              <a:rPr lang="en-GB" sz="2800" dirty="0"/>
              <a:t>For those in strategy roles:</a:t>
            </a:r>
            <a:br>
              <a:rPr lang="en-GB" sz="2800" dirty="0"/>
            </a:br>
            <a:r>
              <a:rPr lang="en-GB" sz="2800" b="1" dirty="0"/>
              <a:t>How can we tackle the impacts of housing security on health?</a:t>
            </a:r>
            <a:endParaRPr lang="en-US" dirty="0"/>
          </a:p>
        </p:txBody>
      </p:sp>
    </p:spTree>
    <p:extLst>
      <p:ext uri="{BB962C8B-B14F-4D97-AF65-F5344CB8AC3E}">
        <p14:creationId xmlns:p14="http://schemas.microsoft.com/office/powerpoint/2010/main" val="20777817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B7236F4-ECEA-125E-95BA-6BC734BF5AF8}"/>
              </a:ext>
            </a:extLst>
          </p:cNvPr>
          <p:cNvSpPr>
            <a:spLocks noGrp="1"/>
          </p:cNvSpPr>
          <p:nvPr>
            <p:ph type="title"/>
          </p:nvPr>
        </p:nvSpPr>
        <p:spPr/>
        <p:txBody>
          <a:bodyPr/>
          <a:lstStyle/>
          <a:p>
            <a:r>
              <a:rPr lang="en-GB"/>
              <a:t>Housing security</a:t>
            </a:r>
          </a:p>
        </p:txBody>
      </p:sp>
    </p:spTree>
    <p:extLst>
      <p:ext uri="{BB962C8B-B14F-4D97-AF65-F5344CB8AC3E}">
        <p14:creationId xmlns:p14="http://schemas.microsoft.com/office/powerpoint/2010/main" val="12557036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CA6142-A140-BD34-1B93-4567EEA5B134}"/>
              </a:ext>
            </a:extLst>
          </p:cNvPr>
          <p:cNvSpPr>
            <a:spLocks noGrp="1"/>
          </p:cNvSpPr>
          <p:nvPr>
            <p:ph type="title"/>
          </p:nvPr>
        </p:nvSpPr>
        <p:spPr/>
        <p:txBody>
          <a:bodyPr>
            <a:normAutofit/>
          </a:bodyPr>
          <a:lstStyle/>
          <a:p>
            <a:r>
              <a:rPr lang="en-GB" sz="2400" b="1">
                <a:latin typeface="Arial"/>
                <a:cs typeface="Arial"/>
              </a:rPr>
              <a:t>The health impacts of housing security in London</a:t>
            </a:r>
            <a:endParaRPr lang="en-GB" sz="2400" b="1"/>
          </a:p>
        </p:txBody>
      </p:sp>
      <p:grpSp>
        <p:nvGrpSpPr>
          <p:cNvPr id="2" name="Group 1">
            <a:extLst>
              <a:ext uri="{FF2B5EF4-FFF2-40B4-BE49-F238E27FC236}">
                <a16:creationId xmlns:a16="http://schemas.microsoft.com/office/drawing/2014/main" id="{F340FCD7-2A00-8397-ACED-6B0148DDAEAD}"/>
              </a:ext>
            </a:extLst>
          </p:cNvPr>
          <p:cNvGrpSpPr/>
          <p:nvPr/>
        </p:nvGrpSpPr>
        <p:grpSpPr>
          <a:xfrm>
            <a:off x="1886246" y="1820007"/>
            <a:ext cx="1080000" cy="1080000"/>
            <a:chOff x="1970466" y="1822466"/>
            <a:chExt cx="1080000" cy="1080000"/>
          </a:xfrm>
        </p:grpSpPr>
        <p:sp>
          <p:nvSpPr>
            <p:cNvPr id="3" name="Oval 2">
              <a:extLst>
                <a:ext uri="{FF2B5EF4-FFF2-40B4-BE49-F238E27FC236}">
                  <a16:creationId xmlns:a16="http://schemas.microsoft.com/office/drawing/2014/main" id="{11840423-7AB6-8C36-CA7E-820527BAFC2A}"/>
                </a:ext>
              </a:extLst>
            </p:cNvPr>
            <p:cNvSpPr/>
            <p:nvPr/>
          </p:nvSpPr>
          <p:spPr>
            <a:xfrm>
              <a:off x="1970466" y="1822466"/>
              <a:ext cx="1080000" cy="1080000"/>
            </a:xfrm>
            <a:prstGeom prst="ellipse">
              <a:avLst/>
            </a:prstGeom>
            <a:solidFill>
              <a:srgbClr val="9E00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phic 8" descr="Brain in head with solid fill">
              <a:extLst>
                <a:ext uri="{FF2B5EF4-FFF2-40B4-BE49-F238E27FC236}">
                  <a16:creationId xmlns:a16="http://schemas.microsoft.com/office/drawing/2014/main" id="{0FBE0980-98BF-02E8-8426-F2D77D8BF20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53266" y="1902807"/>
              <a:ext cx="914400" cy="914400"/>
            </a:xfrm>
            <a:prstGeom prst="rect">
              <a:avLst/>
            </a:prstGeom>
          </p:spPr>
        </p:pic>
      </p:grpSp>
      <p:grpSp>
        <p:nvGrpSpPr>
          <p:cNvPr id="7" name="Group 6">
            <a:extLst>
              <a:ext uri="{FF2B5EF4-FFF2-40B4-BE49-F238E27FC236}">
                <a16:creationId xmlns:a16="http://schemas.microsoft.com/office/drawing/2014/main" id="{819F19C5-DC85-FDA7-7C52-884AD332A7E8}"/>
              </a:ext>
            </a:extLst>
          </p:cNvPr>
          <p:cNvGrpSpPr/>
          <p:nvPr/>
        </p:nvGrpSpPr>
        <p:grpSpPr>
          <a:xfrm>
            <a:off x="9682954" y="1817548"/>
            <a:ext cx="1080000" cy="1080000"/>
            <a:chOff x="8768554" y="1822466"/>
            <a:chExt cx="1080000" cy="1080000"/>
          </a:xfrm>
        </p:grpSpPr>
        <p:sp>
          <p:nvSpPr>
            <p:cNvPr id="8" name="Oval 7">
              <a:extLst>
                <a:ext uri="{FF2B5EF4-FFF2-40B4-BE49-F238E27FC236}">
                  <a16:creationId xmlns:a16="http://schemas.microsoft.com/office/drawing/2014/main" id="{A0911AA9-7F2D-4F23-8C7F-86F196B5E149}"/>
                </a:ext>
              </a:extLst>
            </p:cNvPr>
            <p:cNvSpPr/>
            <p:nvPr/>
          </p:nvSpPr>
          <p:spPr>
            <a:xfrm>
              <a:off x="8768554" y="1822466"/>
              <a:ext cx="1080000" cy="1080000"/>
            </a:xfrm>
            <a:prstGeom prst="ellipse">
              <a:avLst/>
            </a:prstGeom>
            <a:solidFill>
              <a:srgbClr val="9E00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Graphic 10" descr="Key with solid fill">
              <a:extLst>
                <a:ext uri="{FF2B5EF4-FFF2-40B4-BE49-F238E27FC236}">
                  <a16:creationId xmlns:a16="http://schemas.microsoft.com/office/drawing/2014/main" id="{F5E219D4-1B10-A8CA-9DE3-68659BC642F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51354" y="1922559"/>
              <a:ext cx="914400" cy="914400"/>
            </a:xfrm>
            <a:prstGeom prst="rect">
              <a:avLst/>
            </a:prstGeom>
          </p:spPr>
        </p:pic>
      </p:grpSp>
      <p:grpSp>
        <p:nvGrpSpPr>
          <p:cNvPr id="5" name="Group 4">
            <a:extLst>
              <a:ext uri="{FF2B5EF4-FFF2-40B4-BE49-F238E27FC236}">
                <a16:creationId xmlns:a16="http://schemas.microsoft.com/office/drawing/2014/main" id="{5F4BC932-7776-33A7-A3BB-41DE8E075C75}"/>
              </a:ext>
            </a:extLst>
          </p:cNvPr>
          <p:cNvGrpSpPr/>
          <p:nvPr/>
        </p:nvGrpSpPr>
        <p:grpSpPr>
          <a:xfrm>
            <a:off x="5556000" y="1817548"/>
            <a:ext cx="1080000" cy="1080000"/>
            <a:chOff x="5551787" y="1822465"/>
            <a:chExt cx="1080000" cy="1080000"/>
          </a:xfrm>
        </p:grpSpPr>
        <p:sp>
          <p:nvSpPr>
            <p:cNvPr id="6" name="Oval 5">
              <a:extLst>
                <a:ext uri="{FF2B5EF4-FFF2-40B4-BE49-F238E27FC236}">
                  <a16:creationId xmlns:a16="http://schemas.microsoft.com/office/drawing/2014/main" id="{E3CFB703-592D-F62D-47A7-E86D44771BE3}"/>
                </a:ext>
              </a:extLst>
            </p:cNvPr>
            <p:cNvSpPr/>
            <p:nvPr/>
          </p:nvSpPr>
          <p:spPr>
            <a:xfrm>
              <a:off x="5551787" y="1822465"/>
              <a:ext cx="1080000" cy="1080000"/>
            </a:xfrm>
            <a:prstGeom prst="ellipse">
              <a:avLst/>
            </a:prstGeom>
            <a:solidFill>
              <a:srgbClr val="9E00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Graphic 11" descr="Man with baby outline">
              <a:extLst>
                <a:ext uri="{FF2B5EF4-FFF2-40B4-BE49-F238E27FC236}">
                  <a16:creationId xmlns:a16="http://schemas.microsoft.com/office/drawing/2014/main" id="{62EB6D57-5C42-EB86-082B-72A069B6D5D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38800" y="1902807"/>
              <a:ext cx="914400" cy="914400"/>
            </a:xfrm>
            <a:prstGeom prst="rect">
              <a:avLst/>
            </a:prstGeom>
          </p:spPr>
        </p:pic>
      </p:grpSp>
      <p:sp>
        <p:nvSpPr>
          <p:cNvPr id="14" name="TextBox 13">
            <a:extLst>
              <a:ext uri="{FF2B5EF4-FFF2-40B4-BE49-F238E27FC236}">
                <a16:creationId xmlns:a16="http://schemas.microsoft.com/office/drawing/2014/main" id="{B2FC0BEB-03E7-249E-7906-07E8AEB7C685}"/>
              </a:ext>
            </a:extLst>
          </p:cNvPr>
          <p:cNvSpPr txBox="1"/>
          <p:nvPr/>
        </p:nvSpPr>
        <p:spPr>
          <a:xfrm>
            <a:off x="1075013" y="3085984"/>
            <a:ext cx="3420000"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latin typeface="Arial"/>
                <a:cs typeface="Arial"/>
              </a:rPr>
              <a:t>Insecure housing </a:t>
            </a:r>
            <a:r>
              <a:rPr lang="en-US" sz="1400">
                <a:latin typeface="Arial"/>
                <a:cs typeface="Arial"/>
              </a:rPr>
              <a:t>and the threat of eviction have </a:t>
            </a:r>
            <a:r>
              <a:rPr lang="en-US" sz="1400" b="1">
                <a:latin typeface="Arial"/>
                <a:cs typeface="Arial"/>
              </a:rPr>
              <a:t>significant negative mental health effects</a:t>
            </a:r>
            <a:r>
              <a:rPr lang="en-US" sz="1400">
                <a:latin typeface="Arial"/>
                <a:cs typeface="Arial"/>
              </a:rPr>
              <a:t>, including heightened anxiety and depression and recurrence of underlying mental health conditions.</a:t>
            </a:r>
          </a:p>
        </p:txBody>
      </p:sp>
      <p:sp>
        <p:nvSpPr>
          <p:cNvPr id="15" name="TextBox 14">
            <a:extLst>
              <a:ext uri="{FF2B5EF4-FFF2-40B4-BE49-F238E27FC236}">
                <a16:creationId xmlns:a16="http://schemas.microsoft.com/office/drawing/2014/main" id="{D6E286E7-E05B-7A1F-B560-21ABCA1E7B4D}"/>
              </a:ext>
            </a:extLst>
          </p:cNvPr>
          <p:cNvSpPr txBox="1"/>
          <p:nvPr/>
        </p:nvSpPr>
        <p:spPr>
          <a:xfrm>
            <a:off x="4847413" y="3085984"/>
            <a:ext cx="3420000"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Arial"/>
                <a:cs typeface="Arial"/>
              </a:rPr>
              <a:t>Housing insecurity </a:t>
            </a:r>
            <a:r>
              <a:rPr lang="en-US" sz="1400" b="1">
                <a:latin typeface="Arial"/>
                <a:cs typeface="Arial"/>
              </a:rPr>
              <a:t>impacts the health of families and children due to loss of routine</a:t>
            </a:r>
            <a:r>
              <a:rPr lang="en-US" sz="1400">
                <a:latin typeface="Arial"/>
                <a:cs typeface="Arial"/>
              </a:rPr>
              <a:t>, </a:t>
            </a:r>
            <a:r>
              <a:rPr lang="en-US" sz="1400" b="1">
                <a:latin typeface="Arial"/>
                <a:cs typeface="Arial"/>
              </a:rPr>
              <a:t>negative impacts on people’s sense of home and community</a:t>
            </a:r>
            <a:r>
              <a:rPr lang="en-US" sz="1400">
                <a:latin typeface="Arial"/>
                <a:cs typeface="Arial"/>
              </a:rPr>
              <a:t>, </a:t>
            </a:r>
            <a:r>
              <a:rPr lang="en-US" sz="1400" b="1">
                <a:latin typeface="Arial"/>
                <a:cs typeface="Arial"/>
              </a:rPr>
              <a:t>social isolation</a:t>
            </a:r>
            <a:r>
              <a:rPr lang="en-US" sz="1400">
                <a:latin typeface="Arial"/>
                <a:cs typeface="Arial"/>
              </a:rPr>
              <a:t>, and </a:t>
            </a:r>
            <a:r>
              <a:rPr lang="en-US" sz="1400" b="1">
                <a:latin typeface="Arial"/>
                <a:cs typeface="Arial"/>
              </a:rPr>
              <a:t>educational attainment </a:t>
            </a:r>
            <a:r>
              <a:rPr lang="en-US" sz="1400">
                <a:latin typeface="Arial"/>
                <a:cs typeface="Arial"/>
              </a:rPr>
              <a:t>for children. The majority of children who are homeless and living in temporary accommodation in England are located in London.</a:t>
            </a:r>
            <a:endParaRPr lang="en-US" sz="1400">
              <a:latin typeface="Arial"/>
              <a:ea typeface="Calibri"/>
              <a:cs typeface="Arial"/>
            </a:endParaRPr>
          </a:p>
        </p:txBody>
      </p:sp>
      <p:sp>
        <p:nvSpPr>
          <p:cNvPr id="16" name="TextBox 15">
            <a:extLst>
              <a:ext uri="{FF2B5EF4-FFF2-40B4-BE49-F238E27FC236}">
                <a16:creationId xmlns:a16="http://schemas.microsoft.com/office/drawing/2014/main" id="{7F6DF906-366C-8F9C-50F9-70E70081CC7B}"/>
              </a:ext>
            </a:extLst>
          </p:cNvPr>
          <p:cNvSpPr txBox="1"/>
          <p:nvPr/>
        </p:nvSpPr>
        <p:spPr>
          <a:xfrm>
            <a:off x="8997150" y="3087308"/>
            <a:ext cx="2454413"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Arial"/>
              </a:rPr>
              <a:t>Housing insecurity or </a:t>
            </a:r>
            <a:r>
              <a:rPr lang="en-US" sz="1400" b="1">
                <a:latin typeface="Arial"/>
              </a:rPr>
              <a:t>instability impacts peoples' access to key social infrastructure</a:t>
            </a:r>
            <a:r>
              <a:rPr lang="en-US" sz="1400">
                <a:latin typeface="Arial"/>
              </a:rPr>
              <a:t>, and causes </a:t>
            </a:r>
            <a:r>
              <a:rPr lang="en-US" sz="1400" b="1">
                <a:latin typeface="Arial"/>
              </a:rPr>
              <a:t>disruptions</a:t>
            </a:r>
            <a:r>
              <a:rPr lang="en-US" sz="1400">
                <a:latin typeface="Arial"/>
              </a:rPr>
              <a:t> in access to health and care services</a:t>
            </a:r>
            <a:endParaRPr lang="en-US"/>
          </a:p>
        </p:txBody>
      </p:sp>
      <p:sp>
        <p:nvSpPr>
          <p:cNvPr id="18" name="TextBox 17">
            <a:extLst>
              <a:ext uri="{FF2B5EF4-FFF2-40B4-BE49-F238E27FC236}">
                <a16:creationId xmlns:a16="http://schemas.microsoft.com/office/drawing/2014/main" id="{D58BD354-CCBD-B73C-EA0C-9070138DCFBC}"/>
              </a:ext>
            </a:extLst>
          </p:cNvPr>
          <p:cNvSpPr txBox="1"/>
          <p:nvPr/>
        </p:nvSpPr>
        <p:spPr>
          <a:xfrm>
            <a:off x="54187" y="6492875"/>
            <a:ext cx="4307589" cy="230832"/>
          </a:xfrm>
          <a:prstGeom prst="rect">
            <a:avLst/>
          </a:prstGeom>
          <a:noFill/>
        </p:spPr>
        <p:txBody>
          <a:bodyPr wrap="none" lIns="91440" tIns="45720" rIns="91440" bIns="45720" rtlCol="0" anchor="t">
            <a:spAutoFit/>
          </a:bodyPr>
          <a:lstStyle/>
          <a:p>
            <a:r>
              <a:rPr lang="en-GB" sz="900">
                <a:latin typeface="Arial"/>
                <a:cs typeface="Arial"/>
              </a:rPr>
              <a:t>Source: </a:t>
            </a:r>
            <a:r>
              <a:rPr lang="en-GB" sz="900">
                <a:latin typeface="Arial" panose="020B0604020202020204" pitchFamily="34" charset="0"/>
                <a:cs typeface="Arial" panose="020B0604020202020204" pitchFamily="34" charset="0"/>
              </a:rPr>
              <a:t>IHE, </a:t>
            </a:r>
            <a:r>
              <a:rPr lang="en-GB" sz="900">
                <a:latin typeface="Arial" panose="020B0604020202020204" pitchFamily="34" charset="0"/>
                <a:cs typeface="Arial" panose="020B0604020202020204" pitchFamily="34" charset="0"/>
                <a:hlinkClick r:id="rId8"/>
              </a:rPr>
              <a:t>Evidence Review: Housing and Health Inequalities in London</a:t>
            </a:r>
            <a:r>
              <a:rPr lang="en-GB" sz="900">
                <a:latin typeface="Arial" panose="020B0604020202020204" pitchFamily="34" charset="0"/>
                <a:cs typeface="Arial" panose="020B0604020202020204" pitchFamily="34" charset="0"/>
              </a:rPr>
              <a:t>, 2022</a:t>
            </a:r>
            <a:endParaRPr lang="en-GB" sz="900">
              <a:latin typeface="Arial"/>
              <a:cs typeface="Arial"/>
            </a:endParaRPr>
          </a:p>
        </p:txBody>
      </p:sp>
    </p:spTree>
    <p:extLst>
      <p:ext uri="{BB962C8B-B14F-4D97-AF65-F5344CB8AC3E}">
        <p14:creationId xmlns:p14="http://schemas.microsoft.com/office/powerpoint/2010/main" val="12461903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0A6A01-22F4-AAB1-FA8B-31CD7853C3C1}"/>
              </a:ext>
            </a:extLst>
          </p:cNvPr>
          <p:cNvSpPr>
            <a:spLocks noGrp="1"/>
          </p:cNvSpPr>
          <p:nvPr>
            <p:ph type="title"/>
          </p:nvPr>
        </p:nvSpPr>
        <p:spPr>
          <a:xfrm>
            <a:off x="838200" y="365125"/>
            <a:ext cx="6693747" cy="1325563"/>
          </a:xfrm>
        </p:spPr>
        <p:txBody>
          <a:bodyPr>
            <a:normAutofit/>
          </a:bodyPr>
          <a:lstStyle/>
          <a:p>
            <a:r>
              <a:rPr lang="en-GB" sz="2800" b="1"/>
              <a:t>Homeless when accessing local authority support</a:t>
            </a:r>
          </a:p>
        </p:txBody>
      </p:sp>
      <p:sp>
        <p:nvSpPr>
          <p:cNvPr id="8" name="TextBox 7">
            <a:extLst>
              <a:ext uri="{FF2B5EF4-FFF2-40B4-BE49-F238E27FC236}">
                <a16:creationId xmlns:a16="http://schemas.microsoft.com/office/drawing/2014/main" id="{051401C5-F3DE-81DB-7AB1-D4821CA01B3D}"/>
              </a:ext>
            </a:extLst>
          </p:cNvPr>
          <p:cNvSpPr txBox="1"/>
          <p:nvPr/>
        </p:nvSpPr>
        <p:spPr>
          <a:xfrm>
            <a:off x="7042636" y="514396"/>
            <a:ext cx="4607898" cy="600164"/>
          </a:xfrm>
          <a:prstGeom prst="rect">
            <a:avLst/>
          </a:prstGeom>
          <a:noFill/>
        </p:spPr>
        <p:txBody>
          <a:bodyPr wrap="square" rtlCol="0">
            <a:spAutoFit/>
          </a:bodyPr>
          <a:lstStyle/>
          <a:p>
            <a:r>
              <a:rPr lang="en-GB" sz="1100" b="1">
                <a:latin typeface="Arial" panose="020B0604020202020204" pitchFamily="34" charset="0"/>
                <a:cs typeface="Arial" panose="020B0604020202020204" pitchFamily="34" charset="0"/>
              </a:rPr>
              <a:t>Table 5. Total households owed prevention or relief duty, threatened with homelessness and assessed as homeless, quarterly data, April-June 2024*</a:t>
            </a:r>
            <a:endParaRPr lang="en-GB" sz="1100" b="1">
              <a:highlight>
                <a:srgbClr val="FFFF00"/>
              </a:highlight>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83C839EB-674A-5CF5-933E-82D77A71385A}"/>
              </a:ext>
            </a:extLst>
          </p:cNvPr>
          <p:cNvSpPr txBox="1"/>
          <p:nvPr/>
        </p:nvSpPr>
        <p:spPr>
          <a:xfrm>
            <a:off x="588263" y="2039557"/>
            <a:ext cx="5997731" cy="4185761"/>
          </a:xfrm>
          <a:prstGeom prst="rect">
            <a:avLst/>
          </a:prstGeom>
          <a:noFill/>
        </p:spPr>
        <p:txBody>
          <a:bodyPr wrap="square" rtlCol="0">
            <a:spAutoFit/>
          </a:bodyPr>
          <a:lstStyle/>
          <a:p>
            <a:pPr marL="285750" indent="-285750">
              <a:buFont typeface="Arial" panose="020B0604020202020204" pitchFamily="34" charset="0"/>
              <a:buChar char="•"/>
            </a:pPr>
            <a:r>
              <a:rPr lang="en-GB" sz="1400" b="0" i="0" u="none" strike="noStrike" kern="1200" cap="none" spc="0" normalizeH="0" baseline="0" noProof="0">
                <a:ln>
                  <a:noFill/>
                </a:ln>
                <a:effectLst/>
                <a:uLnTx/>
                <a:uFillTx/>
                <a:latin typeface="Arial"/>
                <a:cs typeface="Arial"/>
              </a:rPr>
              <a:t>The Homelessness Reduction Act came into force in 2018. Under the Act</a:t>
            </a:r>
            <a:r>
              <a:rPr lang="en-GB" sz="1400">
                <a:latin typeface="Arial"/>
                <a:cs typeface="Arial"/>
              </a:rPr>
              <a:t>:</a:t>
            </a:r>
          </a:p>
          <a:p>
            <a:pPr marL="742950" lvl="1" indent="-285750">
              <a:buFont typeface="Arial" panose="020B0604020202020204" pitchFamily="34" charset="0"/>
              <a:buChar char="•"/>
            </a:pPr>
            <a:r>
              <a:rPr lang="en-GB" sz="1400" b="0" i="0" u="none" strike="noStrike" kern="1200" cap="none" spc="0" normalizeH="0" baseline="0" noProof="0">
                <a:ln>
                  <a:noFill/>
                </a:ln>
                <a:effectLst/>
                <a:uLnTx/>
                <a:uFillTx/>
                <a:latin typeface="Arial"/>
                <a:cs typeface="Arial"/>
              </a:rPr>
              <a:t>a </a:t>
            </a:r>
            <a:r>
              <a:rPr lang="en-GB" sz="1400" b="0" i="0" u="sng" strike="noStrike" kern="1200" cap="none" spc="0" normalizeH="0" baseline="0" noProof="0">
                <a:ln>
                  <a:noFill/>
                </a:ln>
                <a:effectLst/>
                <a:uLnTx/>
                <a:uFillTx/>
                <a:latin typeface="Arial"/>
                <a:cs typeface="Arial"/>
              </a:rPr>
              <a:t>prevention duty </a:t>
            </a:r>
            <a:r>
              <a:rPr lang="en-GB" sz="1400" b="0" i="0" u="none" strike="noStrike" kern="1200" cap="none" spc="0" normalizeH="0" baseline="0" noProof="0">
                <a:ln>
                  <a:noFill/>
                </a:ln>
                <a:effectLst/>
                <a:uLnTx/>
                <a:uFillTx/>
                <a:latin typeface="Arial"/>
                <a:cs typeface="Arial"/>
              </a:rPr>
              <a:t>is owed to households threatened with homelessness within 56 days and;</a:t>
            </a:r>
          </a:p>
          <a:p>
            <a:pPr marL="742950" lvl="1" indent="-285750">
              <a:buFont typeface="Arial" panose="020B0604020202020204" pitchFamily="34" charset="0"/>
              <a:buChar char="•"/>
            </a:pPr>
            <a:r>
              <a:rPr lang="en-GB" sz="1400" b="0" i="0" u="none" strike="noStrike" kern="1200" cap="none" spc="0" normalizeH="0" baseline="0" noProof="0">
                <a:ln>
                  <a:noFill/>
                </a:ln>
                <a:effectLst/>
                <a:uLnTx/>
                <a:uFillTx/>
                <a:latin typeface="Arial"/>
                <a:cs typeface="Arial"/>
              </a:rPr>
              <a:t>a </a:t>
            </a:r>
            <a:r>
              <a:rPr lang="en-GB" sz="1400" b="0" i="0" u="sng" strike="noStrike" kern="1200" cap="none" spc="0" normalizeH="0" baseline="0" noProof="0">
                <a:ln>
                  <a:noFill/>
                </a:ln>
                <a:effectLst/>
                <a:uLnTx/>
                <a:uFillTx/>
                <a:latin typeface="Arial"/>
                <a:cs typeface="Arial"/>
              </a:rPr>
              <a:t>relief duty</a:t>
            </a:r>
            <a:r>
              <a:rPr lang="en-GB" sz="1400" b="0" i="0" strike="noStrike" kern="1200" cap="none" spc="0" normalizeH="0" baseline="0" noProof="0">
                <a:ln>
                  <a:noFill/>
                </a:ln>
                <a:effectLst/>
                <a:uLnTx/>
                <a:uFillTx/>
                <a:latin typeface="Arial"/>
                <a:cs typeface="Arial"/>
              </a:rPr>
              <a:t> </a:t>
            </a:r>
            <a:r>
              <a:rPr lang="en-GB" sz="1400" b="0" i="0" u="none" strike="noStrike" kern="1200" cap="none" spc="0" normalizeH="0" baseline="0" noProof="0">
                <a:ln>
                  <a:noFill/>
                </a:ln>
                <a:effectLst/>
                <a:uLnTx/>
                <a:uFillTx/>
                <a:latin typeface="Arial"/>
                <a:cs typeface="Arial"/>
              </a:rPr>
              <a:t>is owed to households that are already homeless and require help to secure accommodation. The relief duty lasts 56 days, after which a household can be accepted as statutorily homeless and owed a main homelessness duty.</a:t>
            </a:r>
          </a:p>
          <a:p>
            <a:pPr marL="742950" lvl="1" indent="-285750">
              <a:buFont typeface="Arial" panose="020B0604020202020204" pitchFamily="34" charset="0"/>
              <a:buChar char="•"/>
            </a:pPr>
            <a:endParaRPr lang="en-GB" sz="1400" b="0" i="0" u="none" strike="noStrike" kern="1200" cap="none" spc="0" normalizeH="0" baseline="0" noProof="0">
              <a:ln>
                <a:noFill/>
              </a:ln>
              <a:effectLst/>
              <a:uLnTx/>
              <a:uFillTx/>
              <a:latin typeface="Arial"/>
              <a:cs typeface="Arial"/>
            </a:endParaRPr>
          </a:p>
          <a:p>
            <a:pPr marL="285750" indent="-285750">
              <a:buFont typeface="Arial" panose="020B0604020202020204" pitchFamily="34" charset="0"/>
              <a:buChar char="•"/>
            </a:pPr>
            <a:r>
              <a:rPr lang="en-GB" sz="1400" b="0" i="0" u="none" strike="noStrike" kern="1200" cap="none" spc="0" normalizeH="0" baseline="0" noProof="0">
                <a:ln>
                  <a:noFill/>
                </a:ln>
                <a:effectLst/>
                <a:uLnTx/>
                <a:uFillTx/>
                <a:latin typeface="Arial"/>
                <a:cs typeface="Arial"/>
              </a:rPr>
              <a:t>A breakdown of households assessed as owed prevention or relief duty by borough is shown in Table 5.</a:t>
            </a:r>
          </a:p>
          <a:p>
            <a:pPr marL="285750" indent="-285750">
              <a:buFont typeface="Arial" panose="020B0604020202020204" pitchFamily="34" charset="0"/>
              <a:buChar char="•"/>
            </a:pPr>
            <a:endParaRPr lang="en-GB" sz="1400">
              <a:latin typeface="Arial"/>
              <a:cs typeface="Arial"/>
            </a:endParaRPr>
          </a:p>
          <a:p>
            <a:pPr marL="285750" indent="-285750">
              <a:buFont typeface="Arial" panose="020B0604020202020204" pitchFamily="34" charset="0"/>
              <a:buChar char="•"/>
            </a:pPr>
            <a:r>
              <a:rPr lang="en-GB" sz="1400">
                <a:latin typeface="Arial"/>
                <a:cs typeface="Arial"/>
              </a:rPr>
              <a:t>In London overall in April-June 2024, the overall rate of households assessed as </a:t>
            </a:r>
            <a:r>
              <a:rPr lang="en-GB" sz="1400" i="1">
                <a:latin typeface="Arial"/>
                <a:cs typeface="Arial"/>
              </a:rPr>
              <a:t>threatened</a:t>
            </a:r>
            <a:r>
              <a:rPr lang="en-GB" sz="1400">
                <a:latin typeface="Arial"/>
                <a:cs typeface="Arial"/>
              </a:rPr>
              <a:t> with homelessness was 1.93 per 1,000, greater than for England at 1.54 per 1,000. Similarly the number of households assessed as homeless was greater in London (1.93 per 1,000) compared to England as a whole (1.90 per 1,000).</a:t>
            </a:r>
            <a:endParaRPr lang="en-GB" sz="1400">
              <a:highlight>
                <a:srgbClr val="FFFF00"/>
              </a:highlight>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sz="14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sz="1400">
              <a:latin typeface="Arial" panose="020B0604020202020204" pitchFamily="34" charset="0"/>
              <a:cs typeface="Arial" panose="020B0604020202020204" pitchFamily="34" charset="0"/>
            </a:endParaRPr>
          </a:p>
        </p:txBody>
      </p:sp>
      <p:graphicFrame>
        <p:nvGraphicFramePr>
          <p:cNvPr id="10" name="Table 9">
            <a:extLst>
              <a:ext uri="{FF2B5EF4-FFF2-40B4-BE49-F238E27FC236}">
                <a16:creationId xmlns:a16="http://schemas.microsoft.com/office/drawing/2014/main" id="{B5FB0052-7A97-2ED6-BD2A-FC96CE3710A5}"/>
              </a:ext>
            </a:extLst>
          </p:cNvPr>
          <p:cNvGraphicFramePr>
            <a:graphicFrameLocks noGrp="1"/>
          </p:cNvGraphicFramePr>
          <p:nvPr>
            <p:extLst>
              <p:ext uri="{D42A27DB-BD31-4B8C-83A1-F6EECF244321}">
                <p14:modId xmlns:p14="http://schemas.microsoft.com/office/powerpoint/2010/main" val="3488753790"/>
              </p:ext>
            </p:extLst>
          </p:nvPr>
        </p:nvGraphicFramePr>
        <p:xfrm>
          <a:off x="7129228" y="1080695"/>
          <a:ext cx="4488054" cy="5296065"/>
        </p:xfrm>
        <a:graphic>
          <a:graphicData uri="http://schemas.openxmlformats.org/drawingml/2006/table">
            <a:tbl>
              <a:tblPr>
                <a:tableStyleId>{5C22544A-7EE6-4342-B048-85BDC9FD1C3A}</a:tableStyleId>
              </a:tblPr>
              <a:tblGrid>
                <a:gridCol w="1326903">
                  <a:extLst>
                    <a:ext uri="{9D8B030D-6E8A-4147-A177-3AD203B41FA5}">
                      <a16:colId xmlns:a16="http://schemas.microsoft.com/office/drawing/2014/main" val="2873482186"/>
                    </a:ext>
                  </a:extLst>
                </a:gridCol>
                <a:gridCol w="1053717">
                  <a:extLst>
                    <a:ext uri="{9D8B030D-6E8A-4147-A177-3AD203B41FA5}">
                      <a16:colId xmlns:a16="http://schemas.microsoft.com/office/drawing/2014/main" val="2874373126"/>
                    </a:ext>
                  </a:extLst>
                </a:gridCol>
                <a:gridCol w="1053717">
                  <a:extLst>
                    <a:ext uri="{9D8B030D-6E8A-4147-A177-3AD203B41FA5}">
                      <a16:colId xmlns:a16="http://schemas.microsoft.com/office/drawing/2014/main" val="4293567444"/>
                    </a:ext>
                  </a:extLst>
                </a:gridCol>
                <a:gridCol w="1053717">
                  <a:extLst>
                    <a:ext uri="{9D8B030D-6E8A-4147-A177-3AD203B41FA5}">
                      <a16:colId xmlns:a16="http://schemas.microsoft.com/office/drawing/2014/main" val="2522385446"/>
                    </a:ext>
                  </a:extLst>
                </a:gridCol>
              </a:tblGrid>
              <a:tr h="0">
                <a:tc>
                  <a:txBody>
                    <a:bodyPr/>
                    <a:lstStyle/>
                    <a:p>
                      <a:pPr algn="r" fontAlgn="b"/>
                      <a:endParaRPr lang="en-GB" sz="800" b="0" i="0" u="none" strike="noStrike">
                        <a:solidFill>
                          <a:schemeClr val="bg1"/>
                        </a:solidFill>
                        <a:effectLst/>
                        <a:latin typeface="Arial" panose="020B0604020202020204" pitchFamily="34" charset="0"/>
                        <a:cs typeface="Arial" panose="020B0604020202020204" pitchFamily="34" charset="0"/>
                      </a:endParaRPr>
                    </a:p>
                  </a:txBody>
                  <a:tcPr marL="3041" marR="3041" marT="3041" marB="0">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E0059"/>
                    </a:solidFill>
                  </a:tcPr>
                </a:tc>
                <a:tc>
                  <a:txBody>
                    <a:bodyPr/>
                    <a:lstStyle/>
                    <a:p>
                      <a:pPr algn="r" fontAlgn="b"/>
                      <a:r>
                        <a:rPr lang="en-GB" sz="800" b="0" i="0" u="none" strike="noStrike">
                          <a:solidFill>
                            <a:schemeClr val="bg1"/>
                          </a:solidFill>
                          <a:effectLst/>
                          <a:latin typeface="Arial" panose="020B0604020202020204" pitchFamily="34" charset="0"/>
                          <a:cs typeface="Arial" panose="020B0604020202020204" pitchFamily="34" charset="0"/>
                        </a:rPr>
                        <a:t>Households owed prevention or relief duty</a:t>
                      </a:r>
                    </a:p>
                  </a:txBody>
                  <a:tcPr marL="3041" marR="3041" marT="3041" marB="0">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E0059"/>
                    </a:solidFill>
                  </a:tcPr>
                </a:tc>
                <a:tc>
                  <a:txBody>
                    <a:bodyPr/>
                    <a:lstStyle/>
                    <a:p>
                      <a:pPr algn="r" fontAlgn="b"/>
                      <a:r>
                        <a:rPr lang="en-GB" sz="800" b="0" i="0" u="none" strike="noStrike">
                          <a:solidFill>
                            <a:schemeClr val="bg1"/>
                          </a:solidFill>
                          <a:effectLst/>
                          <a:latin typeface="Arial" panose="020B0604020202020204" pitchFamily="34" charset="0"/>
                          <a:cs typeface="Arial" panose="020B0604020202020204" pitchFamily="34" charset="0"/>
                        </a:rPr>
                        <a:t>Households assessed as threatened with homelessness per 1,000</a:t>
                      </a:r>
                    </a:p>
                  </a:txBody>
                  <a:tcPr marL="3041" marR="3041" marT="3041"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E0059"/>
                    </a:solidFill>
                  </a:tcPr>
                </a:tc>
                <a:tc>
                  <a:txBody>
                    <a:bodyPr/>
                    <a:lstStyle/>
                    <a:p>
                      <a:pPr algn="r" fontAlgn="b"/>
                      <a:r>
                        <a:rPr lang="en-GB" sz="800" u="none" strike="noStrike">
                          <a:solidFill>
                            <a:schemeClr val="bg1"/>
                          </a:solidFill>
                          <a:effectLst/>
                          <a:latin typeface="Arial" panose="020B0604020202020204" pitchFamily="34" charset="0"/>
                          <a:cs typeface="Arial" panose="020B0604020202020204" pitchFamily="34" charset="0"/>
                        </a:rPr>
                        <a:t>Households assessed as homeless  per 1,000</a:t>
                      </a:r>
                      <a:endParaRPr lang="en-GB" sz="800" b="0" i="0" u="none" strike="noStrike">
                        <a:solidFill>
                          <a:schemeClr val="bg1"/>
                        </a:solidFill>
                        <a:effectLst/>
                        <a:latin typeface="Arial" panose="020B0604020202020204" pitchFamily="34" charset="0"/>
                        <a:cs typeface="Arial" panose="020B0604020202020204" pitchFamily="34" charset="0"/>
                      </a:endParaRPr>
                    </a:p>
                  </a:txBody>
                  <a:tcPr marL="3041" marR="3041" marT="3041"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E0059"/>
                    </a:solidFill>
                  </a:tcPr>
                </a:tc>
                <a:extLst>
                  <a:ext uri="{0D108BD9-81ED-4DB2-BD59-A6C34878D82A}">
                    <a16:rowId xmlns:a16="http://schemas.microsoft.com/office/drawing/2014/main" val="2765532164"/>
                  </a:ext>
                </a:extLst>
              </a:tr>
              <a:tr h="0">
                <a:tc gridSpan="4">
                  <a:txBody>
                    <a:bodyPr/>
                    <a:lstStyle/>
                    <a:p>
                      <a:pPr algn="l" fontAlgn="b"/>
                      <a:r>
                        <a:rPr lang="en-GB" sz="800" u="none" strike="noStrike">
                          <a:solidFill>
                            <a:schemeClr val="bg1"/>
                          </a:solidFill>
                          <a:effectLst/>
                          <a:latin typeface="Arial" panose="020B0604020202020204" pitchFamily="34" charset="0"/>
                          <a:cs typeface="Arial" panose="020B0604020202020204" pitchFamily="34" charset="0"/>
                        </a:rPr>
                        <a:t>North Central London Integrated Care Board</a:t>
                      </a:r>
                      <a:endParaRPr lang="en-GB" sz="800" b="0" i="0" u="none" strike="noStrike">
                        <a:solidFill>
                          <a:schemeClr val="bg1"/>
                        </a:solidFill>
                        <a:effectLst/>
                        <a:latin typeface="Arial" panose="020B0604020202020204" pitchFamily="34" charset="0"/>
                        <a:cs typeface="Arial" panose="020B0604020202020204" pitchFamily="34" charset="0"/>
                      </a:endParaRPr>
                    </a:p>
                  </a:txBody>
                  <a:tcPr marL="3041" marR="3041" marT="3041"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E0059"/>
                    </a:solidFill>
                  </a:tcPr>
                </a:tc>
                <a:tc hMerge="1">
                  <a:txBody>
                    <a:bodyPr/>
                    <a:lstStyle/>
                    <a:p>
                      <a:endParaRPr lang="en-GB"/>
                    </a:p>
                  </a:txBody>
                  <a:tcPr>
                    <a:lnT w="12700" cap="flat" cmpd="sng" algn="ctr">
                      <a:solidFill>
                        <a:schemeClr val="tx1"/>
                      </a:solidFill>
                      <a:prstDash val="solid"/>
                      <a:round/>
                      <a:headEnd type="none" w="med" len="med"/>
                      <a:tailEnd type="none" w="med" len="med"/>
                    </a:lnT>
                  </a:tcPr>
                </a:tc>
                <a:tc hMerge="1">
                  <a:txBody>
                    <a:bodyPr/>
                    <a:lstStyle/>
                    <a:p>
                      <a:endParaRPr lang="en-GB"/>
                    </a:p>
                  </a:txBody>
                  <a:tcPr>
                    <a:lnL w="12700" cmpd="sng">
                      <a:noFill/>
                    </a:lnL>
                    <a:lnT w="12700" cap="flat" cmpd="sng" algn="ctr">
                      <a:solidFill>
                        <a:schemeClr val="tx1"/>
                      </a:solidFill>
                      <a:prstDash val="solid"/>
                      <a:round/>
                      <a:headEnd type="none" w="med" len="med"/>
                      <a:tailEnd type="none" w="med" len="med"/>
                    </a:lnT>
                  </a:tcPr>
                </a:tc>
                <a:tc hMerge="1">
                  <a:txBody>
                    <a:bodyPr/>
                    <a:lstStyle/>
                    <a:p>
                      <a:endParaRPr lang="en-GB"/>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825061575"/>
                  </a:ext>
                </a:extLst>
              </a:tr>
              <a:tr h="0">
                <a:tc>
                  <a:txBody>
                    <a:bodyPr/>
                    <a:lstStyle/>
                    <a:p>
                      <a:pPr algn="l" fontAlgn="b"/>
                      <a:r>
                        <a:rPr lang="en-GB" sz="800" b="0" i="0" u="none" strike="noStrike">
                          <a:solidFill>
                            <a:srgbClr val="000000"/>
                          </a:solidFill>
                          <a:effectLst/>
                          <a:latin typeface="Arial" panose="020B0604020202020204" pitchFamily="34" charset="0"/>
                        </a:rPr>
                        <a:t>Barnet</a:t>
                      </a:r>
                    </a:p>
                  </a:txBody>
                  <a:tcPr marL="4763" marR="4763" marT="4763" marB="0" anchor="b">
                    <a:lnL w="12700" cmpd="sng">
                      <a:noFill/>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EBF6"/>
                    </a:solidFill>
                  </a:tcPr>
                </a:tc>
                <a:tc>
                  <a:txBody>
                    <a:bodyPr/>
                    <a:lstStyle/>
                    <a:p>
                      <a:pPr algn="r" fontAlgn="b"/>
                      <a:r>
                        <a:rPr lang="en-GB" sz="800" b="0" i="0" u="none" strike="noStrike">
                          <a:solidFill>
                            <a:srgbClr val="000000"/>
                          </a:solidFill>
                          <a:effectLst/>
                          <a:latin typeface="Arial" panose="020B0604020202020204" pitchFamily="34" charset="0"/>
                        </a:rPr>
                        <a:t>874</a:t>
                      </a:r>
                    </a:p>
                  </a:txBody>
                  <a:tcPr marL="4763" marR="4763" marT="4763"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EBF6"/>
                    </a:solidFill>
                  </a:tcPr>
                </a:tc>
                <a:tc>
                  <a:txBody>
                    <a:bodyPr/>
                    <a:lstStyle/>
                    <a:p>
                      <a:pPr algn="r" fontAlgn="b"/>
                      <a:r>
                        <a:rPr lang="en-GB" sz="800" b="0" i="0" u="none" strike="noStrike">
                          <a:solidFill>
                            <a:srgbClr val="000000"/>
                          </a:solidFill>
                          <a:effectLst/>
                          <a:latin typeface="Arial" panose="020B0604020202020204" pitchFamily="34" charset="0"/>
                        </a:rPr>
                        <a:t>2.25</a:t>
                      </a:r>
                    </a:p>
                  </a:txBody>
                  <a:tcPr marL="4763" marR="4763" marT="4763"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EBF6"/>
                    </a:solidFill>
                  </a:tcPr>
                </a:tc>
                <a:tc>
                  <a:txBody>
                    <a:bodyPr/>
                    <a:lstStyle/>
                    <a:p>
                      <a:pPr algn="r" fontAlgn="b"/>
                      <a:r>
                        <a:rPr lang="en-GB" sz="800" b="0" i="0" u="none" strike="noStrike">
                          <a:solidFill>
                            <a:srgbClr val="000000"/>
                          </a:solidFill>
                          <a:effectLst/>
                          <a:latin typeface="Arial" panose="020B0604020202020204" pitchFamily="34" charset="0"/>
                        </a:rPr>
                        <a:t>3.30</a:t>
                      </a:r>
                    </a:p>
                  </a:txBody>
                  <a:tcPr marL="4763" marR="4763" marT="4763" marB="0" anchor="b">
                    <a:lnL w="12700" cap="flat" cmpd="sng" algn="ctr">
                      <a:solidFill>
                        <a:schemeClr val="bg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EBF6"/>
                    </a:solidFill>
                  </a:tcPr>
                </a:tc>
                <a:extLst>
                  <a:ext uri="{0D108BD9-81ED-4DB2-BD59-A6C34878D82A}">
                    <a16:rowId xmlns:a16="http://schemas.microsoft.com/office/drawing/2014/main" val="3224918143"/>
                  </a:ext>
                </a:extLst>
              </a:tr>
              <a:tr h="0">
                <a:tc>
                  <a:txBody>
                    <a:bodyPr/>
                    <a:lstStyle/>
                    <a:p>
                      <a:pPr algn="l" fontAlgn="b"/>
                      <a:r>
                        <a:rPr lang="en-GB" sz="800" b="0" i="0" u="none" strike="noStrike">
                          <a:solidFill>
                            <a:srgbClr val="000000"/>
                          </a:solidFill>
                          <a:effectLst/>
                          <a:latin typeface="Arial" panose="020B0604020202020204" pitchFamily="34" charset="0"/>
                        </a:rPr>
                        <a:t>Camden*</a:t>
                      </a:r>
                    </a:p>
                  </a:txBody>
                  <a:tcPr marL="4763" marR="4763" marT="4763" marB="0" anchor="b">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EBF6"/>
                    </a:solidFill>
                  </a:tcPr>
                </a:tc>
                <a:tc>
                  <a:txBody>
                    <a:bodyPr/>
                    <a:lstStyle/>
                    <a:p>
                      <a:pPr algn="r" fontAlgn="b"/>
                      <a:r>
                        <a:rPr lang="en-GB" sz="800" b="0" i="0" u="none" strike="noStrike">
                          <a:solidFill>
                            <a:srgbClr val="000000"/>
                          </a:solidFill>
                          <a:effectLst/>
                          <a:latin typeface="Arial" panose="020B0604020202020204" pitchFamily="34" charset="0"/>
                        </a:rPr>
                        <a:t>351</a:t>
                      </a:r>
                    </a:p>
                  </a:txBody>
                  <a:tcPr marL="4763" marR="4763" marT="4763"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EBF6"/>
                    </a:solidFill>
                  </a:tcPr>
                </a:tc>
                <a:tc>
                  <a:txBody>
                    <a:bodyPr/>
                    <a:lstStyle/>
                    <a:p>
                      <a:pPr algn="r" fontAlgn="b"/>
                      <a:r>
                        <a:rPr lang="en-GB" sz="800" b="0" i="0" u="none" strike="noStrike">
                          <a:solidFill>
                            <a:srgbClr val="000000"/>
                          </a:solidFill>
                          <a:effectLst/>
                          <a:latin typeface="Arial" panose="020B0604020202020204" pitchFamily="34" charset="0"/>
                        </a:rPr>
                        <a:t>0.66</a:t>
                      </a:r>
                    </a:p>
                  </a:txBody>
                  <a:tcPr marL="4763" marR="4763" marT="4763"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EBF6"/>
                    </a:solidFill>
                  </a:tcPr>
                </a:tc>
                <a:tc>
                  <a:txBody>
                    <a:bodyPr/>
                    <a:lstStyle/>
                    <a:p>
                      <a:pPr algn="r" fontAlgn="b"/>
                      <a:r>
                        <a:rPr lang="en-GB" sz="800" b="0" i="0" u="none" strike="noStrike">
                          <a:solidFill>
                            <a:srgbClr val="000000"/>
                          </a:solidFill>
                          <a:effectLst/>
                          <a:latin typeface="Arial" panose="020B0604020202020204" pitchFamily="34" charset="0"/>
                        </a:rPr>
                        <a:t>2.28</a:t>
                      </a:r>
                    </a:p>
                  </a:txBody>
                  <a:tcPr marL="4763" marR="4763" marT="4763" marB="0" anchor="b">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EBF6"/>
                    </a:solidFill>
                  </a:tcPr>
                </a:tc>
                <a:extLst>
                  <a:ext uri="{0D108BD9-81ED-4DB2-BD59-A6C34878D82A}">
                    <a16:rowId xmlns:a16="http://schemas.microsoft.com/office/drawing/2014/main" val="1387147547"/>
                  </a:ext>
                </a:extLst>
              </a:tr>
              <a:tr h="0">
                <a:tc>
                  <a:txBody>
                    <a:bodyPr/>
                    <a:lstStyle/>
                    <a:p>
                      <a:pPr algn="l" fontAlgn="b"/>
                      <a:r>
                        <a:rPr lang="en-GB" sz="800" b="0" i="0" u="none" strike="noStrike">
                          <a:solidFill>
                            <a:srgbClr val="000000"/>
                          </a:solidFill>
                          <a:effectLst/>
                          <a:latin typeface="Arial" panose="020B0604020202020204" pitchFamily="34" charset="0"/>
                        </a:rPr>
                        <a:t>Enfield</a:t>
                      </a:r>
                    </a:p>
                  </a:txBody>
                  <a:tcPr marL="4763" marR="4763" marT="4763" marB="0" anchor="b">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EBF6"/>
                    </a:solidFill>
                  </a:tcPr>
                </a:tc>
                <a:tc>
                  <a:txBody>
                    <a:bodyPr/>
                    <a:lstStyle/>
                    <a:p>
                      <a:pPr algn="r" fontAlgn="b"/>
                      <a:r>
                        <a:rPr lang="en-GB" sz="800" b="0" i="0" u="none" strike="noStrike">
                          <a:solidFill>
                            <a:srgbClr val="000000"/>
                          </a:solidFill>
                          <a:effectLst/>
                          <a:latin typeface="Arial" panose="020B0604020202020204" pitchFamily="34" charset="0"/>
                        </a:rPr>
                        <a:t>505</a:t>
                      </a:r>
                    </a:p>
                  </a:txBody>
                  <a:tcPr marL="4763" marR="4763" marT="4763"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EBF6"/>
                    </a:solidFill>
                  </a:tcPr>
                </a:tc>
                <a:tc>
                  <a:txBody>
                    <a:bodyPr/>
                    <a:lstStyle/>
                    <a:p>
                      <a:pPr algn="r" fontAlgn="b"/>
                      <a:r>
                        <a:rPr lang="en-GB" sz="800" b="0" i="0" u="none" strike="noStrike">
                          <a:solidFill>
                            <a:srgbClr val="000000"/>
                          </a:solidFill>
                          <a:effectLst/>
                          <a:latin typeface="Arial" panose="020B0604020202020204" pitchFamily="34" charset="0"/>
                        </a:rPr>
                        <a:t>1.46</a:t>
                      </a:r>
                    </a:p>
                  </a:txBody>
                  <a:tcPr marL="4763" marR="4763" marT="4763"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EBF6"/>
                    </a:solidFill>
                  </a:tcPr>
                </a:tc>
                <a:tc>
                  <a:txBody>
                    <a:bodyPr/>
                    <a:lstStyle/>
                    <a:p>
                      <a:pPr algn="r" fontAlgn="b"/>
                      <a:r>
                        <a:rPr lang="en-GB" sz="800" b="0" i="0" u="none" strike="noStrike">
                          <a:solidFill>
                            <a:srgbClr val="000000"/>
                          </a:solidFill>
                          <a:effectLst/>
                          <a:latin typeface="Arial" panose="020B0604020202020204" pitchFamily="34" charset="0"/>
                        </a:rPr>
                        <a:t>2.36</a:t>
                      </a:r>
                    </a:p>
                  </a:txBody>
                  <a:tcPr marL="4763" marR="4763" marT="4763" marB="0" anchor="b">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EBF6"/>
                    </a:solidFill>
                  </a:tcPr>
                </a:tc>
                <a:extLst>
                  <a:ext uri="{0D108BD9-81ED-4DB2-BD59-A6C34878D82A}">
                    <a16:rowId xmlns:a16="http://schemas.microsoft.com/office/drawing/2014/main" val="2130099553"/>
                  </a:ext>
                </a:extLst>
              </a:tr>
              <a:tr h="0">
                <a:tc>
                  <a:txBody>
                    <a:bodyPr/>
                    <a:lstStyle/>
                    <a:p>
                      <a:pPr algn="l" fontAlgn="b"/>
                      <a:r>
                        <a:rPr lang="en-GB" sz="800" b="0" i="0" u="none" strike="noStrike">
                          <a:solidFill>
                            <a:srgbClr val="000000"/>
                          </a:solidFill>
                          <a:effectLst/>
                          <a:latin typeface="Arial" panose="020B0604020202020204" pitchFamily="34" charset="0"/>
                        </a:rPr>
                        <a:t>Haringey</a:t>
                      </a:r>
                    </a:p>
                  </a:txBody>
                  <a:tcPr marL="4763" marR="4763" marT="4763" marB="0" anchor="b">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EBF6"/>
                    </a:solidFill>
                  </a:tcPr>
                </a:tc>
                <a:tc>
                  <a:txBody>
                    <a:bodyPr/>
                    <a:lstStyle/>
                    <a:p>
                      <a:pPr algn="r" fontAlgn="b"/>
                      <a:r>
                        <a:rPr lang="en-GB" sz="800" b="0" i="0" u="none" strike="noStrike">
                          <a:solidFill>
                            <a:srgbClr val="000000"/>
                          </a:solidFill>
                          <a:effectLst/>
                          <a:latin typeface="Arial" panose="020B0604020202020204" pitchFamily="34" charset="0"/>
                        </a:rPr>
                        <a:t>724</a:t>
                      </a:r>
                    </a:p>
                  </a:txBody>
                  <a:tcPr marL="4763" marR="4763" marT="4763"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EBF6"/>
                    </a:solidFill>
                  </a:tcPr>
                </a:tc>
                <a:tc>
                  <a:txBody>
                    <a:bodyPr/>
                    <a:lstStyle/>
                    <a:p>
                      <a:pPr algn="r" fontAlgn="b"/>
                      <a:r>
                        <a:rPr lang="en-GB" sz="800" b="0" i="0" u="none" strike="noStrike">
                          <a:solidFill>
                            <a:srgbClr val="000000"/>
                          </a:solidFill>
                          <a:effectLst/>
                          <a:latin typeface="Arial" panose="020B0604020202020204" pitchFamily="34" charset="0"/>
                        </a:rPr>
                        <a:t>1.77</a:t>
                      </a:r>
                    </a:p>
                  </a:txBody>
                  <a:tcPr marL="4763" marR="4763" marT="4763"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EBF6"/>
                    </a:solidFill>
                  </a:tcPr>
                </a:tc>
                <a:tc>
                  <a:txBody>
                    <a:bodyPr/>
                    <a:lstStyle/>
                    <a:p>
                      <a:pPr algn="r" fontAlgn="b"/>
                      <a:r>
                        <a:rPr lang="en-GB" sz="800" b="0" i="0" u="none" strike="noStrike">
                          <a:solidFill>
                            <a:srgbClr val="000000"/>
                          </a:solidFill>
                          <a:effectLst/>
                          <a:latin typeface="Arial" panose="020B0604020202020204" pitchFamily="34" charset="0"/>
                        </a:rPr>
                        <a:t>4.75</a:t>
                      </a:r>
                    </a:p>
                  </a:txBody>
                  <a:tcPr marL="4763" marR="4763" marT="4763" marB="0" anchor="b">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EBF6"/>
                    </a:solidFill>
                  </a:tcPr>
                </a:tc>
                <a:extLst>
                  <a:ext uri="{0D108BD9-81ED-4DB2-BD59-A6C34878D82A}">
                    <a16:rowId xmlns:a16="http://schemas.microsoft.com/office/drawing/2014/main" val="3862760366"/>
                  </a:ext>
                </a:extLst>
              </a:tr>
              <a:tr h="0">
                <a:tc>
                  <a:txBody>
                    <a:bodyPr/>
                    <a:lstStyle/>
                    <a:p>
                      <a:pPr algn="l" fontAlgn="b"/>
                      <a:r>
                        <a:rPr lang="en-GB" sz="800" b="0" i="0" u="none" strike="noStrike">
                          <a:solidFill>
                            <a:srgbClr val="000000"/>
                          </a:solidFill>
                          <a:effectLst/>
                          <a:latin typeface="Arial" panose="020B0604020202020204" pitchFamily="34" charset="0"/>
                        </a:rPr>
                        <a:t>Islington</a:t>
                      </a:r>
                    </a:p>
                  </a:txBody>
                  <a:tcPr marL="4763" marR="4763" marT="4763" marB="0" anchor="b">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EBF6"/>
                    </a:solidFill>
                  </a:tcPr>
                </a:tc>
                <a:tc>
                  <a:txBody>
                    <a:bodyPr/>
                    <a:lstStyle/>
                    <a:p>
                      <a:pPr algn="r" fontAlgn="b"/>
                      <a:r>
                        <a:rPr lang="en-GB" sz="800" b="0" i="0" u="none" strike="noStrike">
                          <a:solidFill>
                            <a:srgbClr val="000000"/>
                          </a:solidFill>
                          <a:effectLst/>
                          <a:latin typeface="Arial" panose="020B0604020202020204" pitchFamily="34" charset="0"/>
                        </a:rPr>
                        <a:t>893</a:t>
                      </a:r>
                    </a:p>
                  </a:txBody>
                  <a:tcPr marL="4763" marR="4763" marT="4763"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EBF6"/>
                    </a:solidFill>
                  </a:tcPr>
                </a:tc>
                <a:tc>
                  <a:txBody>
                    <a:bodyPr/>
                    <a:lstStyle/>
                    <a:p>
                      <a:pPr algn="r" fontAlgn="b"/>
                      <a:r>
                        <a:rPr lang="en-GB" sz="800" b="0" i="0" u="none" strike="noStrike">
                          <a:solidFill>
                            <a:srgbClr val="000000"/>
                          </a:solidFill>
                          <a:effectLst/>
                          <a:latin typeface="Arial" panose="020B0604020202020204" pitchFamily="34" charset="0"/>
                        </a:rPr>
                        <a:t>1.98</a:t>
                      </a:r>
                    </a:p>
                  </a:txBody>
                  <a:tcPr marL="4763" marR="4763" marT="4763"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EBF6"/>
                    </a:solidFill>
                  </a:tcPr>
                </a:tc>
                <a:tc>
                  <a:txBody>
                    <a:bodyPr/>
                    <a:lstStyle/>
                    <a:p>
                      <a:pPr algn="r" fontAlgn="b"/>
                      <a:r>
                        <a:rPr lang="en-GB" sz="800" b="0" i="0" u="none" strike="noStrike">
                          <a:solidFill>
                            <a:srgbClr val="000000"/>
                          </a:solidFill>
                          <a:effectLst/>
                          <a:latin typeface="Arial" panose="020B0604020202020204" pitchFamily="34" charset="0"/>
                        </a:rPr>
                        <a:t>6.18</a:t>
                      </a:r>
                    </a:p>
                  </a:txBody>
                  <a:tcPr marL="4763" marR="4763" marT="4763" marB="0" anchor="b">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EBF6"/>
                    </a:solidFill>
                  </a:tcPr>
                </a:tc>
                <a:extLst>
                  <a:ext uri="{0D108BD9-81ED-4DB2-BD59-A6C34878D82A}">
                    <a16:rowId xmlns:a16="http://schemas.microsoft.com/office/drawing/2014/main" val="514678781"/>
                  </a:ext>
                </a:extLst>
              </a:tr>
              <a:tr h="0">
                <a:tc gridSpan="4">
                  <a:txBody>
                    <a:bodyPr/>
                    <a:lstStyle/>
                    <a:p>
                      <a:pPr algn="l" fontAlgn="b"/>
                      <a:r>
                        <a:rPr lang="en-GB" sz="800" b="0" i="0" u="none" strike="noStrike">
                          <a:solidFill>
                            <a:schemeClr val="bg1"/>
                          </a:solidFill>
                          <a:effectLst/>
                          <a:latin typeface="Arial" panose="020B0604020202020204" pitchFamily="34" charset="0"/>
                          <a:cs typeface="Arial" panose="020B0604020202020204" pitchFamily="34" charset="0"/>
                        </a:rPr>
                        <a:t>North East London Integrated Care Board</a:t>
                      </a:r>
                    </a:p>
                  </a:txBody>
                  <a:tcPr marL="3041" marR="3041" marT="3041"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E0059"/>
                    </a:solidFill>
                  </a:tcPr>
                </a:tc>
                <a:tc hMerge="1">
                  <a:txBody>
                    <a:bodyPr/>
                    <a:lstStyle/>
                    <a:p>
                      <a:endParaRPr lang="en-GB"/>
                    </a:p>
                  </a:txBody>
                  <a:tcPr>
                    <a:lnT>
                      <a:noFill/>
                    </a:lnT>
                  </a:tcPr>
                </a:tc>
                <a:tc hMerge="1">
                  <a:txBody>
                    <a:bodyPr/>
                    <a:lstStyle/>
                    <a:p>
                      <a:endParaRPr lang="en-GB"/>
                    </a:p>
                  </a:txBody>
                  <a:tcPr>
                    <a:lnL w="12700" cmpd="sng">
                      <a:noFill/>
                    </a:lnL>
                    <a:lnT w="12700" cap="flat" cmpd="sng" algn="ctr">
                      <a:solidFill>
                        <a:schemeClr val="tx1"/>
                      </a:solidFill>
                      <a:prstDash val="solid"/>
                      <a:round/>
                      <a:headEnd type="none" w="med" len="med"/>
                      <a:tailEnd type="none" w="med" len="med"/>
                    </a:lnT>
                  </a:tcPr>
                </a:tc>
                <a:tc hMerge="1">
                  <a:txBody>
                    <a:bodyPr/>
                    <a:lstStyle/>
                    <a:p>
                      <a:endParaRPr lang="en-GB"/>
                    </a:p>
                  </a:txBody>
                  <a:tcPr>
                    <a:lnT w="12700" cmpd="sng">
                      <a:noFill/>
                    </a:lnT>
                  </a:tcPr>
                </a:tc>
                <a:extLst>
                  <a:ext uri="{0D108BD9-81ED-4DB2-BD59-A6C34878D82A}">
                    <a16:rowId xmlns:a16="http://schemas.microsoft.com/office/drawing/2014/main" val="624304818"/>
                  </a:ext>
                </a:extLst>
              </a:tr>
              <a:tr h="0">
                <a:tc>
                  <a:txBody>
                    <a:bodyPr/>
                    <a:lstStyle/>
                    <a:p>
                      <a:pPr algn="l" fontAlgn="b"/>
                      <a:r>
                        <a:rPr lang="en-GB" sz="800" b="0" i="0" u="none" strike="noStrike">
                          <a:solidFill>
                            <a:srgbClr val="000000"/>
                          </a:solidFill>
                          <a:effectLst/>
                          <a:latin typeface="Arial" panose="020B0604020202020204" pitchFamily="34" charset="0"/>
                        </a:rPr>
                        <a:t>Barking &amp; Dagenham</a:t>
                      </a:r>
                    </a:p>
                  </a:txBody>
                  <a:tcPr marL="4763" marR="4763" marT="4763" marB="0" anchor="b">
                    <a:lnL w="12700" cmpd="sng">
                      <a:noFill/>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EBF6"/>
                    </a:solidFill>
                  </a:tcPr>
                </a:tc>
                <a:tc>
                  <a:txBody>
                    <a:bodyPr/>
                    <a:lstStyle/>
                    <a:p>
                      <a:pPr algn="r" fontAlgn="b"/>
                      <a:r>
                        <a:rPr lang="en-GB" sz="800" b="0" i="0" u="none" strike="noStrike">
                          <a:solidFill>
                            <a:srgbClr val="000000"/>
                          </a:solidFill>
                          <a:effectLst/>
                          <a:latin typeface="Arial" panose="020B0604020202020204" pitchFamily="34" charset="0"/>
                        </a:rPr>
                        <a:t>337</a:t>
                      </a:r>
                    </a:p>
                  </a:txBody>
                  <a:tcPr marL="4763" marR="4763" marT="4763"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EBF6"/>
                    </a:solidFill>
                  </a:tcPr>
                </a:tc>
                <a:tc>
                  <a:txBody>
                    <a:bodyPr/>
                    <a:lstStyle/>
                    <a:p>
                      <a:pPr algn="r" fontAlgn="b"/>
                      <a:r>
                        <a:rPr lang="en-GB" sz="800" b="0" i="0" u="none" strike="noStrike">
                          <a:solidFill>
                            <a:srgbClr val="000000"/>
                          </a:solidFill>
                          <a:effectLst/>
                          <a:latin typeface="Arial" panose="020B0604020202020204" pitchFamily="34" charset="0"/>
                        </a:rPr>
                        <a:t>2.90</a:t>
                      </a:r>
                    </a:p>
                  </a:txBody>
                  <a:tcPr marL="4763" marR="4763" marT="4763"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EBF6"/>
                    </a:solidFill>
                  </a:tcPr>
                </a:tc>
                <a:tc>
                  <a:txBody>
                    <a:bodyPr/>
                    <a:lstStyle/>
                    <a:p>
                      <a:pPr algn="r" fontAlgn="b"/>
                      <a:r>
                        <a:rPr lang="en-GB" sz="800" b="0" i="0" u="none" strike="noStrike">
                          <a:solidFill>
                            <a:srgbClr val="000000"/>
                          </a:solidFill>
                          <a:effectLst/>
                          <a:latin typeface="Arial" panose="020B0604020202020204" pitchFamily="34" charset="0"/>
                        </a:rPr>
                        <a:t>1.30</a:t>
                      </a:r>
                    </a:p>
                  </a:txBody>
                  <a:tcPr marL="4763" marR="4763" marT="4763" marB="0" anchor="b">
                    <a:lnL w="12700" cap="flat" cmpd="sng" algn="ctr">
                      <a:solidFill>
                        <a:schemeClr val="bg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EBF6"/>
                    </a:solidFill>
                  </a:tcPr>
                </a:tc>
                <a:extLst>
                  <a:ext uri="{0D108BD9-81ED-4DB2-BD59-A6C34878D82A}">
                    <a16:rowId xmlns:a16="http://schemas.microsoft.com/office/drawing/2014/main" val="2110036159"/>
                  </a:ext>
                </a:extLst>
              </a:tr>
              <a:tr h="0">
                <a:tc>
                  <a:txBody>
                    <a:bodyPr/>
                    <a:lstStyle/>
                    <a:p>
                      <a:pPr algn="l" fontAlgn="b"/>
                      <a:r>
                        <a:rPr lang="en-GB" sz="800" b="0" i="0" u="none" strike="noStrike">
                          <a:solidFill>
                            <a:srgbClr val="000000"/>
                          </a:solidFill>
                          <a:effectLst/>
                          <a:latin typeface="Arial" panose="020B0604020202020204" pitchFamily="34" charset="0"/>
                        </a:rPr>
                        <a:t>City of London</a:t>
                      </a:r>
                    </a:p>
                  </a:txBody>
                  <a:tcPr marL="4763" marR="4763" marT="4763" marB="0" anchor="b">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EBF6"/>
                    </a:solidFill>
                  </a:tcPr>
                </a:tc>
                <a:tc>
                  <a:txBody>
                    <a:bodyPr/>
                    <a:lstStyle/>
                    <a:p>
                      <a:pPr algn="r" fontAlgn="b"/>
                      <a:r>
                        <a:rPr lang="en-GB" sz="800" b="0" i="0" u="none" strike="noStrike">
                          <a:solidFill>
                            <a:srgbClr val="000000"/>
                          </a:solidFill>
                          <a:effectLst/>
                          <a:latin typeface="Arial" panose="020B0604020202020204" pitchFamily="34" charset="0"/>
                        </a:rPr>
                        <a:t>8</a:t>
                      </a:r>
                    </a:p>
                  </a:txBody>
                  <a:tcPr marL="4763" marR="4763" marT="4763"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EBF6"/>
                    </a:solidFill>
                  </a:tcPr>
                </a:tc>
                <a:tc>
                  <a:txBody>
                    <a:bodyPr/>
                    <a:lstStyle/>
                    <a:p>
                      <a:pPr algn="r" fontAlgn="b"/>
                      <a:r>
                        <a:rPr lang="en-GB" sz="800" b="0" i="0" u="none" strike="noStrike">
                          <a:solidFill>
                            <a:srgbClr val="000000"/>
                          </a:solidFill>
                          <a:effectLst/>
                          <a:latin typeface="Arial" panose="020B0604020202020204" pitchFamily="34" charset="0"/>
                        </a:rPr>
                        <a:t>0.23</a:t>
                      </a:r>
                    </a:p>
                  </a:txBody>
                  <a:tcPr marL="4763" marR="4763" marT="4763"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EBF6"/>
                    </a:solidFill>
                  </a:tcPr>
                </a:tc>
                <a:tc>
                  <a:txBody>
                    <a:bodyPr/>
                    <a:lstStyle/>
                    <a:p>
                      <a:pPr algn="r" fontAlgn="b"/>
                      <a:r>
                        <a:rPr lang="en-GB" sz="800" b="0" i="0" u="none" strike="noStrike">
                          <a:solidFill>
                            <a:srgbClr val="000000"/>
                          </a:solidFill>
                          <a:effectLst/>
                          <a:latin typeface="Arial" panose="020B0604020202020204" pitchFamily="34" charset="0"/>
                        </a:rPr>
                        <a:t>1.61</a:t>
                      </a:r>
                    </a:p>
                  </a:txBody>
                  <a:tcPr marL="4763" marR="4763" marT="4763" marB="0" anchor="b">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EBF6"/>
                    </a:solidFill>
                  </a:tcPr>
                </a:tc>
                <a:extLst>
                  <a:ext uri="{0D108BD9-81ED-4DB2-BD59-A6C34878D82A}">
                    <a16:rowId xmlns:a16="http://schemas.microsoft.com/office/drawing/2014/main" val="2483750133"/>
                  </a:ext>
                </a:extLst>
              </a:tr>
              <a:tr h="0">
                <a:tc>
                  <a:txBody>
                    <a:bodyPr/>
                    <a:lstStyle/>
                    <a:p>
                      <a:pPr algn="l" fontAlgn="b"/>
                      <a:r>
                        <a:rPr lang="en-GB" sz="800" b="0" i="0" u="none" strike="noStrike">
                          <a:solidFill>
                            <a:srgbClr val="000000"/>
                          </a:solidFill>
                          <a:effectLst/>
                          <a:latin typeface="Arial" panose="020B0604020202020204" pitchFamily="34" charset="0"/>
                        </a:rPr>
                        <a:t>Hackney</a:t>
                      </a:r>
                    </a:p>
                  </a:txBody>
                  <a:tcPr marL="4763" marR="4763" marT="4763" marB="0" anchor="b">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EBF6"/>
                    </a:solidFill>
                  </a:tcPr>
                </a:tc>
                <a:tc>
                  <a:txBody>
                    <a:bodyPr/>
                    <a:lstStyle/>
                    <a:p>
                      <a:pPr algn="r" fontAlgn="b"/>
                      <a:r>
                        <a:rPr lang="en-GB" sz="800" b="0" i="0" u="none" strike="noStrike">
                          <a:solidFill>
                            <a:srgbClr val="000000"/>
                          </a:solidFill>
                          <a:effectLst/>
                          <a:latin typeface="Arial" panose="020B0604020202020204" pitchFamily="34" charset="0"/>
                        </a:rPr>
                        <a:t>730</a:t>
                      </a:r>
                    </a:p>
                  </a:txBody>
                  <a:tcPr marL="4763" marR="4763" marT="4763"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EBF6"/>
                    </a:solidFill>
                  </a:tcPr>
                </a:tc>
                <a:tc>
                  <a:txBody>
                    <a:bodyPr/>
                    <a:lstStyle/>
                    <a:p>
                      <a:pPr algn="r" fontAlgn="b"/>
                      <a:r>
                        <a:rPr lang="en-GB" sz="800" b="0" i="0" u="none" strike="noStrike">
                          <a:solidFill>
                            <a:srgbClr val="000000"/>
                          </a:solidFill>
                          <a:effectLst/>
                          <a:latin typeface="Arial" panose="020B0604020202020204" pitchFamily="34" charset="0"/>
                        </a:rPr>
                        <a:t>2.08</a:t>
                      </a:r>
                    </a:p>
                  </a:txBody>
                  <a:tcPr marL="4763" marR="4763" marT="4763"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EBF6"/>
                    </a:solidFill>
                  </a:tcPr>
                </a:tc>
                <a:tc>
                  <a:txBody>
                    <a:bodyPr/>
                    <a:lstStyle/>
                    <a:p>
                      <a:pPr algn="r" fontAlgn="b"/>
                      <a:r>
                        <a:rPr lang="en-GB" sz="800" b="0" i="0" u="none" strike="noStrike">
                          <a:solidFill>
                            <a:srgbClr val="000000"/>
                          </a:solidFill>
                          <a:effectLst/>
                          <a:latin typeface="Arial" panose="020B0604020202020204" pitchFamily="34" charset="0"/>
                        </a:rPr>
                        <a:t>3.77</a:t>
                      </a:r>
                    </a:p>
                  </a:txBody>
                  <a:tcPr marL="4763" marR="4763" marT="4763" marB="0" anchor="b">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EBF6"/>
                    </a:solidFill>
                  </a:tcPr>
                </a:tc>
                <a:extLst>
                  <a:ext uri="{0D108BD9-81ED-4DB2-BD59-A6C34878D82A}">
                    <a16:rowId xmlns:a16="http://schemas.microsoft.com/office/drawing/2014/main" val="2894743187"/>
                  </a:ext>
                </a:extLst>
              </a:tr>
              <a:tr h="0">
                <a:tc>
                  <a:txBody>
                    <a:bodyPr/>
                    <a:lstStyle/>
                    <a:p>
                      <a:pPr algn="l" fontAlgn="b"/>
                      <a:r>
                        <a:rPr lang="en-GB" sz="800" b="0" i="0" u="none" strike="noStrike">
                          <a:solidFill>
                            <a:srgbClr val="000000"/>
                          </a:solidFill>
                          <a:effectLst/>
                          <a:latin typeface="Arial" panose="020B0604020202020204" pitchFamily="34" charset="0"/>
                        </a:rPr>
                        <a:t>Havering</a:t>
                      </a:r>
                    </a:p>
                  </a:txBody>
                  <a:tcPr marL="4763" marR="4763" marT="4763" marB="0" anchor="b">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EBF6"/>
                    </a:solidFill>
                  </a:tcPr>
                </a:tc>
                <a:tc>
                  <a:txBody>
                    <a:bodyPr/>
                    <a:lstStyle/>
                    <a:p>
                      <a:pPr algn="r" fontAlgn="b"/>
                      <a:r>
                        <a:rPr lang="en-GB" sz="800" b="0" i="0" u="none" strike="noStrike">
                          <a:solidFill>
                            <a:srgbClr val="000000"/>
                          </a:solidFill>
                          <a:effectLst/>
                          <a:latin typeface="Arial" panose="020B0604020202020204" pitchFamily="34" charset="0"/>
                        </a:rPr>
                        <a:t>458</a:t>
                      </a:r>
                    </a:p>
                  </a:txBody>
                  <a:tcPr marL="4763" marR="4763" marT="4763"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EBF6"/>
                    </a:solidFill>
                  </a:tcPr>
                </a:tc>
                <a:tc>
                  <a:txBody>
                    <a:bodyPr/>
                    <a:lstStyle/>
                    <a:p>
                      <a:pPr algn="r" fontAlgn="b"/>
                      <a:r>
                        <a:rPr lang="en-GB" sz="800" b="0" i="0" u="none" strike="noStrike">
                          <a:solidFill>
                            <a:srgbClr val="000000"/>
                          </a:solidFill>
                          <a:effectLst/>
                          <a:latin typeface="Arial" panose="020B0604020202020204" pitchFamily="34" charset="0"/>
                        </a:rPr>
                        <a:t>2.59</a:t>
                      </a:r>
                    </a:p>
                  </a:txBody>
                  <a:tcPr marL="4763" marR="4763" marT="4763"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EBF6"/>
                    </a:solidFill>
                  </a:tcPr>
                </a:tc>
                <a:tc>
                  <a:txBody>
                    <a:bodyPr/>
                    <a:lstStyle/>
                    <a:p>
                      <a:pPr algn="r" fontAlgn="b"/>
                      <a:r>
                        <a:rPr lang="en-GB" sz="800" b="0" i="0" u="none" strike="noStrike">
                          <a:solidFill>
                            <a:srgbClr val="000000"/>
                          </a:solidFill>
                          <a:effectLst/>
                          <a:latin typeface="Arial" panose="020B0604020202020204" pitchFamily="34" charset="0"/>
                        </a:rPr>
                        <a:t>1.64</a:t>
                      </a:r>
                    </a:p>
                  </a:txBody>
                  <a:tcPr marL="4763" marR="4763" marT="4763" marB="0" anchor="b">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EBF6"/>
                    </a:solidFill>
                  </a:tcPr>
                </a:tc>
                <a:extLst>
                  <a:ext uri="{0D108BD9-81ED-4DB2-BD59-A6C34878D82A}">
                    <a16:rowId xmlns:a16="http://schemas.microsoft.com/office/drawing/2014/main" val="4119183621"/>
                  </a:ext>
                </a:extLst>
              </a:tr>
              <a:tr h="0">
                <a:tc>
                  <a:txBody>
                    <a:bodyPr/>
                    <a:lstStyle/>
                    <a:p>
                      <a:pPr algn="l" fontAlgn="b"/>
                      <a:r>
                        <a:rPr lang="en-GB" sz="800" b="0" i="0" u="none" strike="noStrike">
                          <a:solidFill>
                            <a:srgbClr val="000000"/>
                          </a:solidFill>
                          <a:effectLst/>
                          <a:latin typeface="Arial" panose="020B0604020202020204" pitchFamily="34" charset="0"/>
                        </a:rPr>
                        <a:t>Newham</a:t>
                      </a:r>
                    </a:p>
                  </a:txBody>
                  <a:tcPr marL="4763" marR="4763" marT="4763" marB="0" anchor="b">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EBF6"/>
                    </a:solidFill>
                  </a:tcPr>
                </a:tc>
                <a:tc>
                  <a:txBody>
                    <a:bodyPr/>
                    <a:lstStyle/>
                    <a:p>
                      <a:pPr algn="r" fontAlgn="b"/>
                      <a:r>
                        <a:rPr lang="en-GB" sz="800" b="0" i="0" u="none" strike="noStrike">
                          <a:solidFill>
                            <a:srgbClr val="000000"/>
                          </a:solidFill>
                          <a:effectLst/>
                          <a:latin typeface="Arial" panose="020B0604020202020204" pitchFamily="34" charset="0"/>
                        </a:rPr>
                        <a:t>892</a:t>
                      </a:r>
                    </a:p>
                  </a:txBody>
                  <a:tcPr marL="4763" marR="4763" marT="4763"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EBF6"/>
                    </a:solidFill>
                  </a:tcPr>
                </a:tc>
                <a:tc>
                  <a:txBody>
                    <a:bodyPr/>
                    <a:lstStyle/>
                    <a:p>
                      <a:pPr algn="r" fontAlgn="b"/>
                      <a:r>
                        <a:rPr lang="en-GB" sz="800" b="0" i="0" u="none" strike="noStrike">
                          <a:solidFill>
                            <a:srgbClr val="000000"/>
                          </a:solidFill>
                          <a:effectLst/>
                          <a:latin typeface="Arial" panose="020B0604020202020204" pitchFamily="34" charset="0"/>
                        </a:rPr>
                        <a:t>2.35</a:t>
                      </a:r>
                    </a:p>
                  </a:txBody>
                  <a:tcPr marL="4763" marR="4763" marT="4763"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EBF6"/>
                    </a:solidFill>
                  </a:tcPr>
                </a:tc>
                <a:tc>
                  <a:txBody>
                    <a:bodyPr/>
                    <a:lstStyle/>
                    <a:p>
                      <a:pPr algn="r" fontAlgn="b"/>
                      <a:r>
                        <a:rPr lang="en-GB" sz="800" b="0" i="0" u="none" strike="noStrike">
                          <a:solidFill>
                            <a:srgbClr val="000000"/>
                          </a:solidFill>
                          <a:effectLst/>
                          <a:latin typeface="Arial" panose="020B0604020202020204" pitchFamily="34" charset="0"/>
                        </a:rPr>
                        <a:t>5.11</a:t>
                      </a:r>
                    </a:p>
                  </a:txBody>
                  <a:tcPr marL="4763" marR="4763" marT="4763" marB="0" anchor="b">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EBF6"/>
                    </a:solidFill>
                  </a:tcPr>
                </a:tc>
                <a:extLst>
                  <a:ext uri="{0D108BD9-81ED-4DB2-BD59-A6C34878D82A}">
                    <a16:rowId xmlns:a16="http://schemas.microsoft.com/office/drawing/2014/main" val="3398124629"/>
                  </a:ext>
                </a:extLst>
              </a:tr>
              <a:tr h="0">
                <a:tc>
                  <a:txBody>
                    <a:bodyPr/>
                    <a:lstStyle/>
                    <a:p>
                      <a:pPr algn="l" fontAlgn="b"/>
                      <a:r>
                        <a:rPr lang="en-GB" sz="800" b="0" i="0" u="none" strike="noStrike">
                          <a:solidFill>
                            <a:srgbClr val="000000"/>
                          </a:solidFill>
                          <a:effectLst/>
                          <a:latin typeface="Arial" panose="020B0604020202020204" pitchFamily="34" charset="0"/>
                        </a:rPr>
                        <a:t>Redbridge</a:t>
                      </a:r>
                    </a:p>
                  </a:txBody>
                  <a:tcPr marL="4763" marR="4763" marT="4763" marB="0" anchor="b">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EBF6"/>
                    </a:solidFill>
                  </a:tcPr>
                </a:tc>
                <a:tc>
                  <a:txBody>
                    <a:bodyPr/>
                    <a:lstStyle/>
                    <a:p>
                      <a:pPr algn="r" fontAlgn="b"/>
                      <a:r>
                        <a:rPr lang="en-GB" sz="800" b="0" i="0" u="none" strike="noStrike">
                          <a:solidFill>
                            <a:srgbClr val="000000"/>
                          </a:solidFill>
                          <a:effectLst/>
                          <a:latin typeface="Arial" panose="020B0604020202020204" pitchFamily="34" charset="0"/>
                        </a:rPr>
                        <a:t>453</a:t>
                      </a:r>
                    </a:p>
                  </a:txBody>
                  <a:tcPr marL="4763" marR="4763" marT="4763"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EBF6"/>
                    </a:solidFill>
                  </a:tcPr>
                </a:tc>
                <a:tc>
                  <a:txBody>
                    <a:bodyPr/>
                    <a:lstStyle/>
                    <a:p>
                      <a:pPr algn="r" fontAlgn="b"/>
                      <a:r>
                        <a:rPr lang="en-GB" sz="800" b="0" i="0" u="none" strike="noStrike">
                          <a:solidFill>
                            <a:srgbClr val="000000"/>
                          </a:solidFill>
                          <a:effectLst/>
                          <a:latin typeface="Arial" panose="020B0604020202020204" pitchFamily="34" charset="0"/>
                        </a:rPr>
                        <a:t>1.86</a:t>
                      </a:r>
                    </a:p>
                  </a:txBody>
                  <a:tcPr marL="4763" marR="4763" marT="4763"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EBF6"/>
                    </a:solidFill>
                  </a:tcPr>
                </a:tc>
                <a:tc>
                  <a:txBody>
                    <a:bodyPr/>
                    <a:lstStyle/>
                    <a:p>
                      <a:pPr algn="r" fontAlgn="b"/>
                      <a:r>
                        <a:rPr lang="en-GB" sz="800" b="0" i="0" u="none" strike="noStrike">
                          <a:solidFill>
                            <a:srgbClr val="000000"/>
                          </a:solidFill>
                          <a:effectLst/>
                          <a:latin typeface="Arial" panose="020B0604020202020204" pitchFamily="34" charset="0"/>
                        </a:rPr>
                        <a:t>2.20</a:t>
                      </a:r>
                    </a:p>
                  </a:txBody>
                  <a:tcPr marL="4763" marR="4763" marT="4763" marB="0" anchor="b">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EBF6"/>
                    </a:solidFill>
                  </a:tcPr>
                </a:tc>
                <a:extLst>
                  <a:ext uri="{0D108BD9-81ED-4DB2-BD59-A6C34878D82A}">
                    <a16:rowId xmlns:a16="http://schemas.microsoft.com/office/drawing/2014/main" val="1440776940"/>
                  </a:ext>
                </a:extLst>
              </a:tr>
              <a:tr h="0">
                <a:tc>
                  <a:txBody>
                    <a:bodyPr/>
                    <a:lstStyle/>
                    <a:p>
                      <a:pPr algn="l" fontAlgn="b"/>
                      <a:r>
                        <a:rPr lang="en-GB" sz="800" b="0" i="0" u="none" strike="noStrike">
                          <a:solidFill>
                            <a:srgbClr val="000000"/>
                          </a:solidFill>
                          <a:effectLst/>
                          <a:latin typeface="Arial" panose="020B0604020202020204" pitchFamily="34" charset="0"/>
                        </a:rPr>
                        <a:t>Tower Hamlets</a:t>
                      </a:r>
                    </a:p>
                  </a:txBody>
                  <a:tcPr marL="4763" marR="4763" marT="4763" marB="0" anchor="b">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EBF6"/>
                    </a:solidFill>
                  </a:tcPr>
                </a:tc>
                <a:tc>
                  <a:txBody>
                    <a:bodyPr/>
                    <a:lstStyle/>
                    <a:p>
                      <a:pPr algn="r" fontAlgn="b"/>
                      <a:r>
                        <a:rPr lang="en-GB" sz="800" b="0" i="0" u="none" strike="noStrike">
                          <a:solidFill>
                            <a:srgbClr val="000000"/>
                          </a:solidFill>
                          <a:effectLst/>
                          <a:latin typeface="Arial" panose="020B0604020202020204" pitchFamily="34" charset="0"/>
                        </a:rPr>
                        <a:t>706</a:t>
                      </a:r>
                    </a:p>
                  </a:txBody>
                  <a:tcPr marL="4763" marR="4763" marT="4763"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EBF6"/>
                    </a:solidFill>
                  </a:tcPr>
                </a:tc>
                <a:tc>
                  <a:txBody>
                    <a:bodyPr/>
                    <a:lstStyle/>
                    <a:p>
                      <a:pPr algn="r" fontAlgn="b"/>
                      <a:r>
                        <a:rPr lang="en-GB" sz="800" b="0" i="0" u="none" strike="noStrike">
                          <a:solidFill>
                            <a:srgbClr val="000000"/>
                          </a:solidFill>
                          <a:effectLst/>
                          <a:latin typeface="Arial" panose="020B0604020202020204" pitchFamily="34" charset="0"/>
                        </a:rPr>
                        <a:t>1.79</a:t>
                      </a:r>
                    </a:p>
                  </a:txBody>
                  <a:tcPr marL="4763" marR="4763" marT="4763"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EBF6"/>
                    </a:solidFill>
                  </a:tcPr>
                </a:tc>
                <a:tc>
                  <a:txBody>
                    <a:bodyPr/>
                    <a:lstStyle/>
                    <a:p>
                      <a:pPr algn="r" fontAlgn="b"/>
                      <a:r>
                        <a:rPr lang="en-GB" sz="800" b="0" i="0" u="none" strike="noStrike">
                          <a:solidFill>
                            <a:srgbClr val="000000"/>
                          </a:solidFill>
                          <a:effectLst/>
                          <a:latin typeface="Arial" panose="020B0604020202020204" pitchFamily="34" charset="0"/>
                        </a:rPr>
                        <a:t>3.08</a:t>
                      </a:r>
                    </a:p>
                  </a:txBody>
                  <a:tcPr marL="4763" marR="4763" marT="4763" marB="0" anchor="b">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EBF6"/>
                    </a:solidFill>
                  </a:tcPr>
                </a:tc>
                <a:extLst>
                  <a:ext uri="{0D108BD9-81ED-4DB2-BD59-A6C34878D82A}">
                    <a16:rowId xmlns:a16="http://schemas.microsoft.com/office/drawing/2014/main" val="4042284398"/>
                  </a:ext>
                </a:extLst>
              </a:tr>
              <a:tr h="0">
                <a:tc>
                  <a:txBody>
                    <a:bodyPr/>
                    <a:lstStyle/>
                    <a:p>
                      <a:pPr algn="l" fontAlgn="b"/>
                      <a:r>
                        <a:rPr lang="en-GB" sz="800" b="0" i="0" u="none" strike="noStrike">
                          <a:solidFill>
                            <a:srgbClr val="000000"/>
                          </a:solidFill>
                          <a:effectLst/>
                          <a:latin typeface="Arial" panose="020B0604020202020204" pitchFamily="34" charset="0"/>
                        </a:rPr>
                        <a:t>Waltham Forest</a:t>
                      </a:r>
                    </a:p>
                  </a:txBody>
                  <a:tcPr marL="4763" marR="4763" marT="4763" marB="0" anchor="b">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EBF6"/>
                    </a:solidFill>
                  </a:tcPr>
                </a:tc>
                <a:tc>
                  <a:txBody>
                    <a:bodyPr/>
                    <a:lstStyle/>
                    <a:p>
                      <a:pPr algn="r" fontAlgn="b"/>
                      <a:r>
                        <a:rPr lang="en-GB" sz="800" b="0" i="0" u="none" strike="noStrike">
                          <a:solidFill>
                            <a:srgbClr val="000000"/>
                          </a:solidFill>
                          <a:effectLst/>
                          <a:latin typeface="Arial" panose="020B0604020202020204" pitchFamily="34" charset="0"/>
                        </a:rPr>
                        <a:t>398</a:t>
                      </a:r>
                    </a:p>
                  </a:txBody>
                  <a:tcPr marL="4763" marR="4763" marT="4763"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EBF6"/>
                    </a:solidFill>
                  </a:tcPr>
                </a:tc>
                <a:tc>
                  <a:txBody>
                    <a:bodyPr/>
                    <a:lstStyle/>
                    <a:p>
                      <a:pPr algn="r" fontAlgn="b"/>
                      <a:r>
                        <a:rPr lang="en-GB" sz="800" b="0" i="0" u="none" strike="noStrike">
                          <a:solidFill>
                            <a:srgbClr val="000000"/>
                          </a:solidFill>
                          <a:effectLst/>
                          <a:latin typeface="Arial" panose="020B0604020202020204" pitchFamily="34" charset="0"/>
                        </a:rPr>
                        <a:t>1.15</a:t>
                      </a:r>
                    </a:p>
                  </a:txBody>
                  <a:tcPr marL="4763" marR="4763" marT="4763"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EBF6"/>
                    </a:solidFill>
                  </a:tcPr>
                </a:tc>
                <a:tc>
                  <a:txBody>
                    <a:bodyPr/>
                    <a:lstStyle/>
                    <a:p>
                      <a:pPr algn="r" fontAlgn="b"/>
                      <a:r>
                        <a:rPr lang="en-GB" sz="800" b="0" i="0" u="none" strike="noStrike">
                          <a:solidFill>
                            <a:srgbClr val="000000"/>
                          </a:solidFill>
                          <a:effectLst/>
                          <a:latin typeface="Arial" panose="020B0604020202020204" pitchFamily="34" charset="0"/>
                        </a:rPr>
                        <a:t>2.62</a:t>
                      </a:r>
                    </a:p>
                  </a:txBody>
                  <a:tcPr marL="4763" marR="4763" marT="4763" marB="0" anchor="b">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EBF6"/>
                    </a:solidFill>
                  </a:tcPr>
                </a:tc>
                <a:extLst>
                  <a:ext uri="{0D108BD9-81ED-4DB2-BD59-A6C34878D82A}">
                    <a16:rowId xmlns:a16="http://schemas.microsoft.com/office/drawing/2014/main" val="1882494136"/>
                  </a:ext>
                </a:extLst>
              </a:tr>
              <a:tr h="0">
                <a:tc gridSpan="4">
                  <a:txBody>
                    <a:bodyPr/>
                    <a:lstStyle/>
                    <a:p>
                      <a:pPr algn="l" fontAlgn="b"/>
                      <a:r>
                        <a:rPr lang="en-GB" sz="800" b="0" i="0" u="none" strike="noStrike">
                          <a:solidFill>
                            <a:schemeClr val="bg1"/>
                          </a:solidFill>
                          <a:effectLst/>
                          <a:latin typeface="Arial" panose="020B0604020202020204" pitchFamily="34" charset="0"/>
                          <a:cs typeface="Arial" panose="020B0604020202020204" pitchFamily="34" charset="0"/>
                        </a:rPr>
                        <a:t>NHS North West London Integrated Care Board</a:t>
                      </a:r>
                    </a:p>
                  </a:txBody>
                  <a:tcPr marL="3041" marR="3041" marT="3041"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E0059"/>
                    </a:solidFill>
                  </a:tcPr>
                </a:tc>
                <a:tc hMerge="1">
                  <a:txBody>
                    <a:bodyPr/>
                    <a:lstStyle/>
                    <a:p>
                      <a:endParaRPr lang="en-GB"/>
                    </a:p>
                  </a:txBody>
                  <a:tcPr>
                    <a:lnT w="12700" cap="flat" cmpd="sng" algn="ctr">
                      <a:solidFill>
                        <a:schemeClr val="tx1"/>
                      </a:solidFill>
                      <a:prstDash val="solid"/>
                      <a:round/>
                      <a:headEnd type="none" w="med" len="med"/>
                      <a:tailEnd type="none" w="med" len="med"/>
                    </a:lnT>
                  </a:tcPr>
                </a:tc>
                <a:tc hMerge="1">
                  <a:txBody>
                    <a:bodyPr/>
                    <a:lstStyle/>
                    <a:p>
                      <a:endParaRPr lang="en-GB"/>
                    </a:p>
                  </a:txBody>
                  <a:tcPr>
                    <a:lnL w="12700" cmpd="sng">
                      <a:noFill/>
                    </a:lnL>
                    <a:lnT w="12700" cap="flat" cmpd="sng" algn="ctr">
                      <a:solidFill>
                        <a:schemeClr val="tx1"/>
                      </a:solidFill>
                      <a:prstDash val="solid"/>
                      <a:round/>
                      <a:headEnd type="none" w="med" len="med"/>
                      <a:tailEnd type="none" w="med" len="med"/>
                    </a:lnT>
                  </a:tcPr>
                </a:tc>
                <a:tc hMerge="1">
                  <a:txBody>
                    <a:bodyPr/>
                    <a:lstStyle/>
                    <a:p>
                      <a:endParaRPr lang="en-GB"/>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67241066"/>
                  </a:ext>
                </a:extLst>
              </a:tr>
              <a:tr h="44450">
                <a:tc>
                  <a:txBody>
                    <a:bodyPr/>
                    <a:lstStyle/>
                    <a:p>
                      <a:pPr algn="l" fontAlgn="b"/>
                      <a:r>
                        <a:rPr lang="en-GB" sz="800" b="0" i="0" u="none" strike="noStrike">
                          <a:solidFill>
                            <a:schemeClr val="tx1"/>
                          </a:solidFill>
                          <a:effectLst/>
                          <a:latin typeface="Arial" panose="020B0604020202020204" pitchFamily="34" charset="0"/>
                        </a:rPr>
                        <a:t>Brent*</a:t>
                      </a:r>
                    </a:p>
                  </a:txBody>
                  <a:tcPr marL="4763" marR="4763" marT="4763" marB="0" anchor="b">
                    <a:lnL w="12700" cmpd="sng">
                      <a:noFill/>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EBF6"/>
                    </a:solidFill>
                  </a:tcPr>
                </a:tc>
                <a:tc>
                  <a:txBody>
                    <a:bodyPr/>
                    <a:lstStyle/>
                    <a:p>
                      <a:pPr algn="r" fontAlgn="b"/>
                      <a:r>
                        <a:rPr lang="en-GB" sz="800" b="0" i="0" u="none" strike="noStrike">
                          <a:solidFill>
                            <a:srgbClr val="000000"/>
                          </a:solidFill>
                          <a:effectLst/>
                          <a:latin typeface="Arial" panose="020B0604020202020204" pitchFamily="34" charset="0"/>
                        </a:rPr>
                        <a:t>703</a:t>
                      </a:r>
                    </a:p>
                  </a:txBody>
                  <a:tcPr marL="4763" marR="4763" marT="4763"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EBF6"/>
                    </a:solidFill>
                  </a:tcPr>
                </a:tc>
                <a:tc>
                  <a:txBody>
                    <a:bodyPr/>
                    <a:lstStyle/>
                    <a:p>
                      <a:pPr algn="r" fontAlgn="b"/>
                      <a:r>
                        <a:rPr lang="en-GB" sz="800" b="0" i="0" u="none" strike="noStrike">
                          <a:solidFill>
                            <a:srgbClr val="000000"/>
                          </a:solidFill>
                          <a:effectLst/>
                          <a:latin typeface="Arial" panose="020B0604020202020204" pitchFamily="34" charset="0"/>
                        </a:rPr>
                        <a:t>1.93</a:t>
                      </a:r>
                    </a:p>
                  </a:txBody>
                  <a:tcPr marL="4763" marR="4763" marT="4763"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EBF6"/>
                    </a:solidFill>
                  </a:tcPr>
                </a:tc>
                <a:tc>
                  <a:txBody>
                    <a:bodyPr/>
                    <a:lstStyle/>
                    <a:p>
                      <a:pPr algn="r" fontAlgn="b"/>
                      <a:r>
                        <a:rPr lang="en-GB" sz="800" b="0" i="0" u="none" strike="noStrike">
                          <a:solidFill>
                            <a:srgbClr val="000000"/>
                          </a:solidFill>
                          <a:effectLst/>
                          <a:latin typeface="Arial" panose="020B0604020202020204" pitchFamily="34" charset="0"/>
                        </a:rPr>
                        <a:t>3.97</a:t>
                      </a:r>
                    </a:p>
                  </a:txBody>
                  <a:tcPr marL="4763" marR="4763" marT="4763" marB="0" anchor="b">
                    <a:lnL w="12700" cap="flat" cmpd="sng" algn="ctr">
                      <a:solidFill>
                        <a:schemeClr val="bg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EBF6"/>
                    </a:solidFill>
                  </a:tcPr>
                </a:tc>
                <a:extLst>
                  <a:ext uri="{0D108BD9-81ED-4DB2-BD59-A6C34878D82A}">
                    <a16:rowId xmlns:a16="http://schemas.microsoft.com/office/drawing/2014/main" val="3864296673"/>
                  </a:ext>
                </a:extLst>
              </a:tr>
              <a:tr h="0">
                <a:tc>
                  <a:txBody>
                    <a:bodyPr/>
                    <a:lstStyle/>
                    <a:p>
                      <a:pPr algn="l" fontAlgn="b"/>
                      <a:r>
                        <a:rPr lang="en-GB" sz="800" b="0" i="0" u="none" strike="noStrike">
                          <a:solidFill>
                            <a:schemeClr val="tx1"/>
                          </a:solidFill>
                          <a:effectLst/>
                          <a:latin typeface="Arial" panose="020B0604020202020204" pitchFamily="34" charset="0"/>
                        </a:rPr>
                        <a:t>Ealing</a:t>
                      </a:r>
                    </a:p>
                  </a:txBody>
                  <a:tcPr marL="4763" marR="4763" marT="4763" marB="0" anchor="b">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EBF6"/>
                    </a:solidFill>
                  </a:tcPr>
                </a:tc>
                <a:tc>
                  <a:txBody>
                    <a:bodyPr/>
                    <a:lstStyle/>
                    <a:p>
                      <a:pPr algn="r" fontAlgn="b"/>
                      <a:r>
                        <a:rPr lang="en-GB" sz="800" b="0" i="0" u="none" strike="noStrike">
                          <a:solidFill>
                            <a:srgbClr val="000000"/>
                          </a:solidFill>
                          <a:effectLst/>
                          <a:latin typeface="Arial" panose="020B0604020202020204" pitchFamily="34" charset="0"/>
                        </a:rPr>
                        <a:t>822</a:t>
                      </a:r>
                    </a:p>
                  </a:txBody>
                  <a:tcPr marL="4763" marR="4763" marT="4763"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EBF6"/>
                    </a:solidFill>
                  </a:tcPr>
                </a:tc>
                <a:tc>
                  <a:txBody>
                    <a:bodyPr/>
                    <a:lstStyle/>
                    <a:p>
                      <a:pPr algn="r" fontAlgn="b"/>
                      <a:r>
                        <a:rPr lang="en-GB" sz="800" b="0" i="0" u="none" strike="noStrike">
                          <a:solidFill>
                            <a:srgbClr val="000000"/>
                          </a:solidFill>
                          <a:effectLst/>
                          <a:latin typeface="Arial" panose="020B0604020202020204" pitchFamily="34" charset="0"/>
                        </a:rPr>
                        <a:t>3.36</a:t>
                      </a:r>
                    </a:p>
                  </a:txBody>
                  <a:tcPr marL="4763" marR="4763" marT="4763"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EBF6"/>
                    </a:solidFill>
                  </a:tcPr>
                </a:tc>
                <a:tc>
                  <a:txBody>
                    <a:bodyPr/>
                    <a:lstStyle/>
                    <a:p>
                      <a:pPr algn="r" fontAlgn="b"/>
                      <a:r>
                        <a:rPr lang="en-GB" sz="800" b="0" i="0" u="none" strike="noStrike">
                          <a:solidFill>
                            <a:srgbClr val="000000"/>
                          </a:solidFill>
                          <a:effectLst/>
                          <a:latin typeface="Arial" panose="020B0604020202020204" pitchFamily="34" charset="0"/>
                        </a:rPr>
                        <a:t>3.27</a:t>
                      </a:r>
                    </a:p>
                  </a:txBody>
                  <a:tcPr marL="4763" marR="4763" marT="4763" marB="0" anchor="b">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EBF6"/>
                    </a:solidFill>
                  </a:tcPr>
                </a:tc>
                <a:extLst>
                  <a:ext uri="{0D108BD9-81ED-4DB2-BD59-A6C34878D82A}">
                    <a16:rowId xmlns:a16="http://schemas.microsoft.com/office/drawing/2014/main" val="2454691768"/>
                  </a:ext>
                </a:extLst>
              </a:tr>
              <a:tr h="0">
                <a:tc>
                  <a:txBody>
                    <a:bodyPr/>
                    <a:lstStyle/>
                    <a:p>
                      <a:pPr algn="l" fontAlgn="b"/>
                      <a:r>
                        <a:rPr lang="en-GB" sz="800" b="0" i="0" u="none" strike="noStrike">
                          <a:solidFill>
                            <a:schemeClr val="tx1"/>
                          </a:solidFill>
                          <a:effectLst/>
                          <a:latin typeface="Arial" panose="020B0604020202020204" pitchFamily="34" charset="0"/>
                        </a:rPr>
                        <a:t>Hammersmith &amp; Fulham</a:t>
                      </a:r>
                    </a:p>
                  </a:txBody>
                  <a:tcPr marL="4763" marR="4763" marT="4763" marB="0" anchor="b">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EBF6"/>
                    </a:solidFill>
                  </a:tcPr>
                </a:tc>
                <a:tc>
                  <a:txBody>
                    <a:bodyPr/>
                    <a:lstStyle/>
                    <a:p>
                      <a:pPr algn="r" fontAlgn="b"/>
                      <a:r>
                        <a:rPr lang="en-GB" sz="800" b="0" i="0" u="none" strike="noStrike">
                          <a:solidFill>
                            <a:srgbClr val="000000"/>
                          </a:solidFill>
                          <a:effectLst/>
                          <a:latin typeface="Arial" panose="020B0604020202020204" pitchFamily="34" charset="0"/>
                        </a:rPr>
                        <a:t>275</a:t>
                      </a:r>
                    </a:p>
                  </a:txBody>
                  <a:tcPr marL="4763" marR="4763" marT="4763"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EBF6"/>
                    </a:solidFill>
                  </a:tcPr>
                </a:tc>
                <a:tc>
                  <a:txBody>
                    <a:bodyPr/>
                    <a:lstStyle/>
                    <a:p>
                      <a:pPr algn="r" fontAlgn="b"/>
                      <a:r>
                        <a:rPr lang="en-GB" sz="800" b="0" i="0" u="none" strike="noStrike">
                          <a:solidFill>
                            <a:srgbClr val="000000"/>
                          </a:solidFill>
                          <a:effectLst/>
                          <a:latin typeface="Arial" panose="020B0604020202020204" pitchFamily="34" charset="0"/>
                        </a:rPr>
                        <a:t>1.02</a:t>
                      </a:r>
                    </a:p>
                  </a:txBody>
                  <a:tcPr marL="4763" marR="4763" marT="4763"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EBF6"/>
                    </a:solidFill>
                  </a:tcPr>
                </a:tc>
                <a:tc>
                  <a:txBody>
                    <a:bodyPr/>
                    <a:lstStyle/>
                    <a:p>
                      <a:pPr algn="r" fontAlgn="b"/>
                      <a:r>
                        <a:rPr lang="en-GB" sz="800" b="0" i="0" u="none" strike="noStrike">
                          <a:solidFill>
                            <a:srgbClr val="000000"/>
                          </a:solidFill>
                          <a:effectLst/>
                          <a:latin typeface="Arial" panose="020B0604020202020204" pitchFamily="34" charset="0"/>
                        </a:rPr>
                        <a:t>2.27</a:t>
                      </a:r>
                    </a:p>
                  </a:txBody>
                  <a:tcPr marL="4763" marR="4763" marT="4763" marB="0" anchor="b">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EBF6"/>
                    </a:solidFill>
                  </a:tcPr>
                </a:tc>
                <a:extLst>
                  <a:ext uri="{0D108BD9-81ED-4DB2-BD59-A6C34878D82A}">
                    <a16:rowId xmlns:a16="http://schemas.microsoft.com/office/drawing/2014/main" val="2995307136"/>
                  </a:ext>
                </a:extLst>
              </a:tr>
              <a:tr h="0">
                <a:tc>
                  <a:txBody>
                    <a:bodyPr/>
                    <a:lstStyle/>
                    <a:p>
                      <a:pPr algn="l" fontAlgn="b"/>
                      <a:r>
                        <a:rPr lang="en-GB" sz="800" b="0" i="0" u="none" strike="noStrike">
                          <a:solidFill>
                            <a:srgbClr val="000000"/>
                          </a:solidFill>
                          <a:effectLst/>
                          <a:latin typeface="Arial" panose="020B0604020202020204" pitchFamily="34" charset="0"/>
                        </a:rPr>
                        <a:t>Harrow</a:t>
                      </a:r>
                    </a:p>
                  </a:txBody>
                  <a:tcPr marL="4763" marR="4763" marT="4763" marB="0" anchor="b">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EBF6"/>
                    </a:solidFill>
                  </a:tcPr>
                </a:tc>
                <a:tc>
                  <a:txBody>
                    <a:bodyPr/>
                    <a:lstStyle/>
                    <a:p>
                      <a:pPr algn="r" fontAlgn="b"/>
                      <a:r>
                        <a:rPr lang="en-GB" sz="800" b="0" i="0" u="none" strike="noStrike">
                          <a:solidFill>
                            <a:srgbClr val="000000"/>
                          </a:solidFill>
                          <a:effectLst/>
                          <a:latin typeface="Arial" panose="020B0604020202020204" pitchFamily="34" charset="0"/>
                        </a:rPr>
                        <a:t>291</a:t>
                      </a:r>
                    </a:p>
                  </a:txBody>
                  <a:tcPr marL="4763" marR="4763" marT="4763"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EBF6"/>
                    </a:solidFill>
                  </a:tcPr>
                </a:tc>
                <a:tc>
                  <a:txBody>
                    <a:bodyPr/>
                    <a:lstStyle/>
                    <a:p>
                      <a:pPr algn="r" fontAlgn="b"/>
                      <a:r>
                        <a:rPr lang="en-GB" sz="800" b="0" i="0" u="none" strike="noStrike">
                          <a:solidFill>
                            <a:srgbClr val="000000"/>
                          </a:solidFill>
                          <a:effectLst/>
                          <a:latin typeface="Arial" panose="020B0604020202020204" pitchFamily="34" charset="0"/>
                        </a:rPr>
                        <a:t>1.68</a:t>
                      </a:r>
                    </a:p>
                  </a:txBody>
                  <a:tcPr marL="4763" marR="4763" marT="4763"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EBF6"/>
                    </a:solidFill>
                  </a:tcPr>
                </a:tc>
                <a:tc>
                  <a:txBody>
                    <a:bodyPr/>
                    <a:lstStyle/>
                    <a:p>
                      <a:pPr algn="r" fontAlgn="b"/>
                      <a:r>
                        <a:rPr lang="en-GB" sz="800" b="0" i="0" u="none" strike="noStrike">
                          <a:solidFill>
                            <a:srgbClr val="000000"/>
                          </a:solidFill>
                          <a:effectLst/>
                          <a:latin typeface="Arial" panose="020B0604020202020204" pitchFamily="34" charset="0"/>
                        </a:rPr>
                        <a:t>1.63</a:t>
                      </a:r>
                    </a:p>
                  </a:txBody>
                  <a:tcPr marL="4763" marR="4763" marT="4763" marB="0" anchor="b">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EBF6"/>
                    </a:solidFill>
                  </a:tcPr>
                </a:tc>
                <a:extLst>
                  <a:ext uri="{0D108BD9-81ED-4DB2-BD59-A6C34878D82A}">
                    <a16:rowId xmlns:a16="http://schemas.microsoft.com/office/drawing/2014/main" val="588350698"/>
                  </a:ext>
                </a:extLst>
              </a:tr>
              <a:tr h="0">
                <a:tc>
                  <a:txBody>
                    <a:bodyPr/>
                    <a:lstStyle/>
                    <a:p>
                      <a:pPr algn="l" fontAlgn="b"/>
                      <a:r>
                        <a:rPr lang="en-GB" sz="800" b="0" i="0" u="none" strike="noStrike">
                          <a:solidFill>
                            <a:srgbClr val="000000"/>
                          </a:solidFill>
                          <a:effectLst/>
                          <a:latin typeface="Arial" panose="020B0604020202020204" pitchFamily="34" charset="0"/>
                        </a:rPr>
                        <a:t>Hillingdon</a:t>
                      </a:r>
                    </a:p>
                  </a:txBody>
                  <a:tcPr marL="4763" marR="4763" marT="4763" marB="0" anchor="b">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EBF6"/>
                    </a:solidFill>
                  </a:tcPr>
                </a:tc>
                <a:tc>
                  <a:txBody>
                    <a:bodyPr/>
                    <a:lstStyle/>
                    <a:p>
                      <a:pPr algn="r" fontAlgn="b"/>
                      <a:r>
                        <a:rPr lang="en-GB" sz="800" b="0" i="0" u="none" strike="noStrike">
                          <a:solidFill>
                            <a:srgbClr val="000000"/>
                          </a:solidFill>
                          <a:effectLst/>
                          <a:latin typeface="Arial" panose="020B0604020202020204" pitchFamily="34" charset="0"/>
                        </a:rPr>
                        <a:t>372</a:t>
                      </a:r>
                    </a:p>
                  </a:txBody>
                  <a:tcPr marL="4763" marR="4763" marT="4763"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EBF6"/>
                    </a:solidFill>
                  </a:tcPr>
                </a:tc>
                <a:tc>
                  <a:txBody>
                    <a:bodyPr/>
                    <a:lstStyle/>
                    <a:p>
                      <a:pPr algn="r" fontAlgn="b"/>
                      <a:r>
                        <a:rPr lang="en-GB" sz="800" b="0" i="0" u="none" strike="noStrike">
                          <a:solidFill>
                            <a:srgbClr val="000000"/>
                          </a:solidFill>
                          <a:effectLst/>
                          <a:latin typeface="Arial" panose="020B0604020202020204" pitchFamily="34" charset="0"/>
                        </a:rPr>
                        <a:t>1.36</a:t>
                      </a:r>
                    </a:p>
                  </a:txBody>
                  <a:tcPr marL="4763" marR="4763" marT="4763"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EBF6"/>
                    </a:solidFill>
                  </a:tcPr>
                </a:tc>
                <a:tc>
                  <a:txBody>
                    <a:bodyPr/>
                    <a:lstStyle/>
                    <a:p>
                      <a:pPr algn="r" fontAlgn="b"/>
                      <a:r>
                        <a:rPr lang="en-GB" sz="800" b="0" i="0" u="none" strike="noStrike">
                          <a:solidFill>
                            <a:srgbClr val="000000"/>
                          </a:solidFill>
                          <a:effectLst/>
                          <a:latin typeface="Arial" panose="020B0604020202020204" pitchFamily="34" charset="0"/>
                        </a:rPr>
                        <a:t>1.93</a:t>
                      </a:r>
                    </a:p>
                  </a:txBody>
                  <a:tcPr marL="4763" marR="4763" marT="4763" marB="0" anchor="b">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EBF6"/>
                    </a:solidFill>
                  </a:tcPr>
                </a:tc>
                <a:extLst>
                  <a:ext uri="{0D108BD9-81ED-4DB2-BD59-A6C34878D82A}">
                    <a16:rowId xmlns:a16="http://schemas.microsoft.com/office/drawing/2014/main" val="564691359"/>
                  </a:ext>
                </a:extLst>
              </a:tr>
              <a:tr h="0">
                <a:tc>
                  <a:txBody>
                    <a:bodyPr/>
                    <a:lstStyle/>
                    <a:p>
                      <a:pPr algn="l" fontAlgn="b"/>
                      <a:r>
                        <a:rPr lang="en-GB" sz="800" b="0" i="0" u="none" strike="noStrike">
                          <a:solidFill>
                            <a:srgbClr val="000000"/>
                          </a:solidFill>
                          <a:effectLst/>
                          <a:latin typeface="Arial" panose="020B0604020202020204" pitchFamily="34" charset="0"/>
                        </a:rPr>
                        <a:t>Hounslow</a:t>
                      </a:r>
                    </a:p>
                  </a:txBody>
                  <a:tcPr marL="4763" marR="4763" marT="4763" marB="0" anchor="b">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EBF6"/>
                    </a:solidFill>
                  </a:tcPr>
                </a:tc>
                <a:tc>
                  <a:txBody>
                    <a:bodyPr/>
                    <a:lstStyle/>
                    <a:p>
                      <a:pPr algn="r" fontAlgn="b"/>
                      <a:r>
                        <a:rPr lang="en-GB" sz="800" b="0" i="0" u="none" strike="noStrike">
                          <a:solidFill>
                            <a:srgbClr val="000000"/>
                          </a:solidFill>
                          <a:effectLst/>
                          <a:latin typeface="Arial" panose="020B0604020202020204" pitchFamily="34" charset="0"/>
                        </a:rPr>
                        <a:t>520</a:t>
                      </a:r>
                    </a:p>
                  </a:txBody>
                  <a:tcPr marL="4763" marR="4763" marT="4763"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EBF6"/>
                    </a:solidFill>
                  </a:tcPr>
                </a:tc>
                <a:tc>
                  <a:txBody>
                    <a:bodyPr/>
                    <a:lstStyle/>
                    <a:p>
                      <a:pPr algn="r" fontAlgn="b"/>
                      <a:r>
                        <a:rPr lang="en-GB" sz="800" b="0" i="0" u="none" strike="noStrike">
                          <a:solidFill>
                            <a:srgbClr val="000000"/>
                          </a:solidFill>
                          <a:effectLst/>
                          <a:latin typeface="Arial" panose="020B0604020202020204" pitchFamily="34" charset="0"/>
                        </a:rPr>
                        <a:t>1.88</a:t>
                      </a:r>
                    </a:p>
                  </a:txBody>
                  <a:tcPr marL="4763" marR="4763" marT="4763"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EBF6"/>
                    </a:solidFill>
                  </a:tcPr>
                </a:tc>
                <a:tc>
                  <a:txBody>
                    <a:bodyPr/>
                    <a:lstStyle/>
                    <a:p>
                      <a:pPr algn="r" fontAlgn="b"/>
                      <a:r>
                        <a:rPr lang="en-GB" sz="800" b="0" i="0" u="none" strike="noStrike">
                          <a:solidFill>
                            <a:srgbClr val="000000"/>
                          </a:solidFill>
                          <a:effectLst/>
                          <a:latin typeface="Arial" panose="020B0604020202020204" pitchFamily="34" charset="0"/>
                        </a:rPr>
                        <a:t>3.18</a:t>
                      </a:r>
                    </a:p>
                  </a:txBody>
                  <a:tcPr marL="4763" marR="4763" marT="4763" marB="0" anchor="b">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EBF6"/>
                    </a:solidFill>
                  </a:tcPr>
                </a:tc>
                <a:extLst>
                  <a:ext uri="{0D108BD9-81ED-4DB2-BD59-A6C34878D82A}">
                    <a16:rowId xmlns:a16="http://schemas.microsoft.com/office/drawing/2014/main" val="1852453846"/>
                  </a:ext>
                </a:extLst>
              </a:tr>
              <a:tr h="0">
                <a:tc>
                  <a:txBody>
                    <a:bodyPr/>
                    <a:lstStyle/>
                    <a:p>
                      <a:pPr algn="l" fontAlgn="b"/>
                      <a:r>
                        <a:rPr lang="en-GB" sz="800" b="0" i="0" u="none" strike="noStrike">
                          <a:solidFill>
                            <a:srgbClr val="000000"/>
                          </a:solidFill>
                          <a:effectLst/>
                          <a:latin typeface="Arial" panose="020B0604020202020204" pitchFamily="34" charset="0"/>
                        </a:rPr>
                        <a:t>Kensington &amp; Chelsea</a:t>
                      </a:r>
                    </a:p>
                  </a:txBody>
                  <a:tcPr marL="4763" marR="4763" marT="4763" marB="0" anchor="b">
                    <a:lnL w="12700" cmpd="sng">
                      <a:noFill/>
                    </a:lnL>
                    <a:lnR w="12700" cap="flat" cmpd="sng" algn="ctr">
                      <a:solidFill>
                        <a:schemeClr val="bg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EBF6"/>
                    </a:solidFill>
                  </a:tcPr>
                </a:tc>
                <a:tc>
                  <a:txBody>
                    <a:bodyPr/>
                    <a:lstStyle/>
                    <a:p>
                      <a:pPr algn="r" fontAlgn="b"/>
                      <a:r>
                        <a:rPr lang="en-GB" sz="800" b="0" i="0" u="none" strike="noStrike">
                          <a:solidFill>
                            <a:srgbClr val="000000"/>
                          </a:solidFill>
                          <a:effectLst/>
                          <a:latin typeface="Arial" panose="020B0604020202020204" pitchFamily="34" charset="0"/>
                        </a:rPr>
                        <a:t>271</a:t>
                      </a:r>
                    </a:p>
                  </a:txBody>
                  <a:tcPr marL="4763" marR="4763" marT="4763"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EBF6"/>
                    </a:solidFill>
                  </a:tcPr>
                </a:tc>
                <a:tc>
                  <a:txBody>
                    <a:bodyPr/>
                    <a:lstStyle/>
                    <a:p>
                      <a:pPr algn="r" fontAlgn="b"/>
                      <a:r>
                        <a:rPr lang="en-GB" sz="800" b="0" i="0" u="none" strike="noStrike">
                          <a:solidFill>
                            <a:srgbClr val="000000"/>
                          </a:solidFill>
                          <a:effectLst/>
                          <a:latin typeface="Arial" panose="020B0604020202020204" pitchFamily="34" charset="0"/>
                        </a:rPr>
                        <a:t>0.96</a:t>
                      </a:r>
                    </a:p>
                  </a:txBody>
                  <a:tcPr marL="4763" marR="4763" marT="4763"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EBF6"/>
                    </a:solidFill>
                  </a:tcPr>
                </a:tc>
                <a:tc>
                  <a:txBody>
                    <a:bodyPr/>
                    <a:lstStyle/>
                    <a:p>
                      <a:pPr algn="r" fontAlgn="b"/>
                      <a:r>
                        <a:rPr lang="en-GB" sz="800" b="0" i="0" u="none" strike="noStrike">
                          <a:solidFill>
                            <a:srgbClr val="000000"/>
                          </a:solidFill>
                          <a:effectLst/>
                          <a:latin typeface="Arial" panose="020B0604020202020204" pitchFamily="34" charset="0"/>
                        </a:rPr>
                        <a:t>2.60</a:t>
                      </a:r>
                    </a:p>
                  </a:txBody>
                  <a:tcPr marL="4763" marR="4763" marT="4763" marB="0" anchor="b">
                    <a:lnL w="12700" cap="flat" cmpd="sng" algn="ctr">
                      <a:solidFill>
                        <a:schemeClr val="bg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EBF6"/>
                    </a:solidFill>
                  </a:tcPr>
                </a:tc>
                <a:extLst>
                  <a:ext uri="{0D108BD9-81ED-4DB2-BD59-A6C34878D82A}">
                    <a16:rowId xmlns:a16="http://schemas.microsoft.com/office/drawing/2014/main" val="3069025070"/>
                  </a:ext>
                </a:extLst>
              </a:tr>
              <a:tr h="0">
                <a:tc>
                  <a:txBody>
                    <a:bodyPr/>
                    <a:lstStyle/>
                    <a:p>
                      <a:pPr algn="l" fontAlgn="b"/>
                      <a:r>
                        <a:rPr lang="en-GB" sz="800" b="0" i="0" u="none" strike="noStrike">
                          <a:solidFill>
                            <a:srgbClr val="000000"/>
                          </a:solidFill>
                          <a:effectLst/>
                          <a:latin typeface="Arial" panose="020B0604020202020204" pitchFamily="34" charset="0"/>
                        </a:rPr>
                        <a:t>Westminster</a:t>
                      </a:r>
                    </a:p>
                  </a:txBody>
                  <a:tcPr marL="4763" marR="4763" marT="4763" marB="0" anchor="b">
                    <a:lnL w="12700" cmpd="sng">
                      <a:noFill/>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EBF6"/>
                    </a:solidFill>
                  </a:tcPr>
                </a:tc>
                <a:tc>
                  <a:txBody>
                    <a:bodyPr/>
                    <a:lstStyle/>
                    <a:p>
                      <a:pPr algn="r" fontAlgn="b"/>
                      <a:r>
                        <a:rPr lang="en-GB" sz="800" b="0" i="0" u="none" strike="noStrike">
                          <a:solidFill>
                            <a:srgbClr val="000000"/>
                          </a:solidFill>
                          <a:effectLst/>
                          <a:latin typeface="Arial" panose="020B0604020202020204" pitchFamily="34" charset="0"/>
                        </a:rPr>
                        <a:t>759</a:t>
                      </a:r>
                    </a:p>
                  </a:txBody>
                  <a:tcPr marL="4763" marR="4763" marT="4763"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EBF6"/>
                    </a:solidFill>
                  </a:tcPr>
                </a:tc>
                <a:tc>
                  <a:txBody>
                    <a:bodyPr/>
                    <a:lstStyle/>
                    <a:p>
                      <a:pPr algn="r" fontAlgn="b"/>
                      <a:r>
                        <a:rPr lang="en-GB" sz="800" b="0" i="0" u="none" strike="noStrike">
                          <a:solidFill>
                            <a:srgbClr val="000000"/>
                          </a:solidFill>
                          <a:effectLst/>
                          <a:latin typeface="Arial" panose="020B0604020202020204" pitchFamily="34" charset="0"/>
                        </a:rPr>
                        <a:t>1.22</a:t>
                      </a:r>
                    </a:p>
                  </a:txBody>
                  <a:tcPr marL="4763" marR="4763" marT="4763"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EBF6"/>
                    </a:solidFill>
                  </a:tcPr>
                </a:tc>
                <a:tc>
                  <a:txBody>
                    <a:bodyPr/>
                    <a:lstStyle/>
                    <a:p>
                      <a:pPr algn="r" fontAlgn="b"/>
                      <a:r>
                        <a:rPr lang="en-GB" sz="800" b="0" i="0" u="none" strike="noStrike">
                          <a:solidFill>
                            <a:srgbClr val="000000"/>
                          </a:solidFill>
                          <a:effectLst/>
                          <a:latin typeface="Arial" panose="020B0604020202020204" pitchFamily="34" charset="0"/>
                        </a:rPr>
                        <a:t>4.71</a:t>
                      </a:r>
                    </a:p>
                  </a:txBody>
                  <a:tcPr marL="4763" marR="4763" marT="4763" marB="0" anchor="b">
                    <a:lnL w="12700" cap="flat" cmpd="sng" algn="ctr">
                      <a:solidFill>
                        <a:schemeClr val="bg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EBF6"/>
                    </a:solidFill>
                  </a:tcPr>
                </a:tc>
                <a:extLst>
                  <a:ext uri="{0D108BD9-81ED-4DB2-BD59-A6C34878D82A}">
                    <a16:rowId xmlns:a16="http://schemas.microsoft.com/office/drawing/2014/main" val="1485929223"/>
                  </a:ext>
                </a:extLst>
              </a:tr>
              <a:tr h="0">
                <a:tc gridSpan="4">
                  <a:txBody>
                    <a:bodyPr/>
                    <a:lstStyle/>
                    <a:p>
                      <a:pPr algn="l" fontAlgn="b"/>
                      <a:r>
                        <a:rPr lang="en-GB" sz="800" b="0" i="0" u="none" strike="noStrike">
                          <a:solidFill>
                            <a:schemeClr val="bg1"/>
                          </a:solidFill>
                          <a:effectLst/>
                          <a:latin typeface="Arial" panose="020B0604020202020204" pitchFamily="34" charset="0"/>
                          <a:cs typeface="Arial" panose="020B0604020202020204" pitchFamily="34" charset="0"/>
                        </a:rPr>
                        <a:t>South East London Integrated Care Board</a:t>
                      </a:r>
                    </a:p>
                  </a:txBody>
                  <a:tcPr marL="3041" marR="3041" marT="3041"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E0059"/>
                    </a:solidFill>
                  </a:tcPr>
                </a:tc>
                <a:tc hMerge="1">
                  <a:txBody>
                    <a:bodyPr/>
                    <a:lstStyle/>
                    <a:p>
                      <a:endParaRPr lang="en-GB"/>
                    </a:p>
                  </a:txBody>
                  <a:tcPr>
                    <a:lnT w="12700" cap="flat" cmpd="sng" algn="ctr">
                      <a:solidFill>
                        <a:schemeClr val="tx1"/>
                      </a:solidFill>
                      <a:prstDash val="solid"/>
                      <a:round/>
                      <a:headEnd type="none" w="med" len="med"/>
                      <a:tailEnd type="none" w="med" len="med"/>
                    </a:lnT>
                  </a:tcPr>
                </a:tc>
                <a:tc hMerge="1">
                  <a:txBody>
                    <a:bodyPr/>
                    <a:lstStyle/>
                    <a:p>
                      <a:endParaRPr lang="en-GB"/>
                    </a:p>
                  </a:txBody>
                  <a:tcPr>
                    <a:lnL w="12700" cmpd="sng">
                      <a:noFill/>
                    </a:lnL>
                    <a:lnT w="12700" cap="flat" cmpd="sng" algn="ctr">
                      <a:solidFill>
                        <a:schemeClr val="tx1"/>
                      </a:solidFill>
                      <a:prstDash val="solid"/>
                      <a:round/>
                      <a:headEnd type="none" w="med" len="med"/>
                      <a:tailEnd type="none" w="med" len="med"/>
                    </a:lnT>
                  </a:tcPr>
                </a:tc>
                <a:tc hMerge="1">
                  <a:txBody>
                    <a:bodyPr/>
                    <a:lstStyle/>
                    <a:p>
                      <a:endParaRPr lang="en-GB"/>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083025865"/>
                  </a:ext>
                </a:extLst>
              </a:tr>
              <a:tr h="0">
                <a:tc>
                  <a:txBody>
                    <a:bodyPr/>
                    <a:lstStyle/>
                    <a:p>
                      <a:pPr algn="l" fontAlgn="b"/>
                      <a:r>
                        <a:rPr lang="en-GB" sz="800" b="0" i="0" u="none" strike="noStrike">
                          <a:solidFill>
                            <a:srgbClr val="000000"/>
                          </a:solidFill>
                          <a:effectLst/>
                          <a:latin typeface="Arial" panose="020B0604020202020204" pitchFamily="34" charset="0"/>
                        </a:rPr>
                        <a:t>Bexley</a:t>
                      </a:r>
                    </a:p>
                  </a:txBody>
                  <a:tcPr marL="4763" marR="4763" marT="4763"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EBF6"/>
                    </a:solidFill>
                  </a:tcPr>
                </a:tc>
                <a:tc>
                  <a:txBody>
                    <a:bodyPr/>
                    <a:lstStyle/>
                    <a:p>
                      <a:pPr algn="r" fontAlgn="b"/>
                      <a:r>
                        <a:rPr lang="en-GB" sz="800" b="0" i="0" u="none" strike="noStrike">
                          <a:solidFill>
                            <a:srgbClr val="000000"/>
                          </a:solidFill>
                          <a:effectLst/>
                          <a:latin typeface="Arial" panose="020B0604020202020204" pitchFamily="34" charset="0"/>
                        </a:rPr>
                        <a:t>254</a:t>
                      </a:r>
                    </a:p>
                  </a:txBody>
                  <a:tcPr marL="4763" marR="4763" marT="4763"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EBF6"/>
                    </a:solidFill>
                  </a:tcPr>
                </a:tc>
                <a:tc>
                  <a:txBody>
                    <a:bodyPr/>
                    <a:lstStyle/>
                    <a:p>
                      <a:pPr algn="r" fontAlgn="b"/>
                      <a:r>
                        <a:rPr lang="en-GB" sz="800" b="0" i="0" u="none" strike="noStrike">
                          <a:solidFill>
                            <a:srgbClr val="000000"/>
                          </a:solidFill>
                          <a:effectLst/>
                          <a:latin typeface="Arial" panose="020B0604020202020204" pitchFamily="34" charset="0"/>
                        </a:rPr>
                        <a:t>1.86</a:t>
                      </a:r>
                    </a:p>
                  </a:txBody>
                  <a:tcPr marL="4763" marR="4763" marT="4763"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EBF6"/>
                    </a:solidFill>
                  </a:tcPr>
                </a:tc>
                <a:tc>
                  <a:txBody>
                    <a:bodyPr/>
                    <a:lstStyle/>
                    <a:p>
                      <a:pPr algn="r" fontAlgn="b"/>
                      <a:r>
                        <a:rPr lang="en-GB" sz="800" b="0" i="0" u="none" strike="noStrike">
                          <a:solidFill>
                            <a:srgbClr val="000000"/>
                          </a:solidFill>
                          <a:effectLst/>
                          <a:latin typeface="Arial" panose="020B0604020202020204" pitchFamily="34" charset="0"/>
                        </a:rPr>
                        <a:t>0.63</a:t>
                      </a:r>
                    </a:p>
                  </a:txBody>
                  <a:tcPr marL="4763" marR="4763" marT="4763"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EBF6"/>
                    </a:solidFill>
                  </a:tcPr>
                </a:tc>
                <a:extLst>
                  <a:ext uri="{0D108BD9-81ED-4DB2-BD59-A6C34878D82A}">
                    <a16:rowId xmlns:a16="http://schemas.microsoft.com/office/drawing/2014/main" val="3914829502"/>
                  </a:ext>
                </a:extLst>
              </a:tr>
              <a:tr h="0">
                <a:tc>
                  <a:txBody>
                    <a:bodyPr/>
                    <a:lstStyle/>
                    <a:p>
                      <a:pPr algn="l" fontAlgn="b"/>
                      <a:r>
                        <a:rPr lang="en-GB" sz="800" b="0" i="0" u="none" strike="noStrike">
                          <a:solidFill>
                            <a:srgbClr val="000000"/>
                          </a:solidFill>
                          <a:effectLst/>
                          <a:latin typeface="Arial" panose="020B0604020202020204" pitchFamily="34" charset="0"/>
                        </a:rPr>
                        <a:t>Bromley</a:t>
                      </a:r>
                    </a:p>
                  </a:txBody>
                  <a:tcPr marL="4763" marR="4763" marT="4763"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BF6"/>
                    </a:solidFill>
                  </a:tcPr>
                </a:tc>
                <a:tc>
                  <a:txBody>
                    <a:bodyPr/>
                    <a:lstStyle/>
                    <a:p>
                      <a:pPr algn="r" fontAlgn="b"/>
                      <a:r>
                        <a:rPr lang="en-GB" sz="800" b="0" i="0" u="none" strike="noStrike">
                          <a:solidFill>
                            <a:srgbClr val="000000"/>
                          </a:solidFill>
                          <a:effectLst/>
                          <a:latin typeface="Arial" panose="020B0604020202020204" pitchFamily="34" charset="0"/>
                        </a:rPr>
                        <a:t>464</a:t>
                      </a:r>
                    </a:p>
                  </a:txBody>
                  <a:tcPr marL="4763" marR="4763" marT="4763"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BF6"/>
                    </a:solidFill>
                  </a:tcPr>
                </a:tc>
                <a:tc>
                  <a:txBody>
                    <a:bodyPr/>
                    <a:lstStyle/>
                    <a:p>
                      <a:pPr algn="r" fontAlgn="b"/>
                      <a:r>
                        <a:rPr lang="en-GB" sz="800" b="0" i="0" u="none" strike="noStrike">
                          <a:solidFill>
                            <a:srgbClr val="000000"/>
                          </a:solidFill>
                          <a:effectLst/>
                          <a:latin typeface="Arial" panose="020B0604020202020204" pitchFamily="34" charset="0"/>
                        </a:rPr>
                        <a:t>1.15</a:t>
                      </a:r>
                    </a:p>
                  </a:txBody>
                  <a:tcPr marL="4763" marR="4763" marT="4763"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BF6"/>
                    </a:solidFill>
                  </a:tcPr>
                </a:tc>
                <a:tc>
                  <a:txBody>
                    <a:bodyPr/>
                    <a:lstStyle/>
                    <a:p>
                      <a:pPr algn="r" fontAlgn="b"/>
                      <a:r>
                        <a:rPr lang="en-GB" sz="800" b="0" i="0" u="none" strike="noStrike">
                          <a:solidFill>
                            <a:srgbClr val="000000"/>
                          </a:solidFill>
                          <a:effectLst/>
                          <a:latin typeface="Arial" panose="020B0604020202020204" pitchFamily="34" charset="0"/>
                        </a:rPr>
                        <a:t>2.07</a:t>
                      </a:r>
                    </a:p>
                  </a:txBody>
                  <a:tcPr marL="4763" marR="4763" marT="4763"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BF6"/>
                    </a:solidFill>
                  </a:tcPr>
                </a:tc>
                <a:extLst>
                  <a:ext uri="{0D108BD9-81ED-4DB2-BD59-A6C34878D82A}">
                    <a16:rowId xmlns:a16="http://schemas.microsoft.com/office/drawing/2014/main" val="4002760614"/>
                  </a:ext>
                </a:extLst>
              </a:tr>
              <a:tr h="0">
                <a:tc>
                  <a:txBody>
                    <a:bodyPr/>
                    <a:lstStyle/>
                    <a:p>
                      <a:pPr algn="l" fontAlgn="b"/>
                      <a:r>
                        <a:rPr lang="en-GB" sz="800" b="0" i="0" u="none" strike="noStrike">
                          <a:solidFill>
                            <a:srgbClr val="000000"/>
                          </a:solidFill>
                          <a:effectLst/>
                          <a:latin typeface="Arial" panose="020B0604020202020204" pitchFamily="34" charset="0"/>
                        </a:rPr>
                        <a:t>Greenwich</a:t>
                      </a:r>
                    </a:p>
                  </a:txBody>
                  <a:tcPr marL="4763" marR="4763" marT="4763"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BF6"/>
                    </a:solidFill>
                  </a:tcPr>
                </a:tc>
                <a:tc>
                  <a:txBody>
                    <a:bodyPr/>
                    <a:lstStyle/>
                    <a:p>
                      <a:pPr algn="r" fontAlgn="b"/>
                      <a:r>
                        <a:rPr lang="en-GB" sz="800" b="0" i="0" u="none" strike="noStrike">
                          <a:solidFill>
                            <a:srgbClr val="000000"/>
                          </a:solidFill>
                          <a:effectLst/>
                          <a:latin typeface="Arial" panose="020B0604020202020204" pitchFamily="34" charset="0"/>
                        </a:rPr>
                        <a:t>651</a:t>
                      </a:r>
                    </a:p>
                  </a:txBody>
                  <a:tcPr marL="4763" marR="4763" marT="4763"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BF6"/>
                    </a:solidFill>
                  </a:tcPr>
                </a:tc>
                <a:tc>
                  <a:txBody>
                    <a:bodyPr/>
                    <a:lstStyle/>
                    <a:p>
                      <a:pPr algn="r" fontAlgn="b"/>
                      <a:r>
                        <a:rPr lang="en-GB" sz="800" b="0" i="0" u="none" strike="noStrike">
                          <a:solidFill>
                            <a:srgbClr val="000000"/>
                          </a:solidFill>
                          <a:effectLst/>
                          <a:latin typeface="Arial" panose="020B0604020202020204" pitchFamily="34" charset="0"/>
                        </a:rPr>
                        <a:t>2.19</a:t>
                      </a:r>
                    </a:p>
                  </a:txBody>
                  <a:tcPr marL="4763" marR="4763" marT="4763"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BF6"/>
                    </a:solidFill>
                  </a:tcPr>
                </a:tc>
                <a:tc>
                  <a:txBody>
                    <a:bodyPr/>
                    <a:lstStyle/>
                    <a:p>
                      <a:pPr algn="r" fontAlgn="b"/>
                      <a:r>
                        <a:rPr lang="en-GB" sz="800" b="0" i="0" u="none" strike="noStrike">
                          <a:solidFill>
                            <a:srgbClr val="000000"/>
                          </a:solidFill>
                          <a:effectLst/>
                          <a:latin typeface="Arial" panose="020B0604020202020204" pitchFamily="34" charset="0"/>
                        </a:rPr>
                        <a:t>3.36</a:t>
                      </a:r>
                    </a:p>
                  </a:txBody>
                  <a:tcPr marL="4763" marR="4763" marT="4763"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BF6"/>
                    </a:solidFill>
                  </a:tcPr>
                </a:tc>
                <a:extLst>
                  <a:ext uri="{0D108BD9-81ED-4DB2-BD59-A6C34878D82A}">
                    <a16:rowId xmlns:a16="http://schemas.microsoft.com/office/drawing/2014/main" val="1066042671"/>
                  </a:ext>
                </a:extLst>
              </a:tr>
              <a:tr h="0">
                <a:tc>
                  <a:txBody>
                    <a:bodyPr/>
                    <a:lstStyle/>
                    <a:p>
                      <a:pPr algn="l" fontAlgn="b"/>
                      <a:r>
                        <a:rPr lang="en-GB" sz="800" b="0" i="0" u="none" strike="noStrike">
                          <a:solidFill>
                            <a:srgbClr val="000000"/>
                          </a:solidFill>
                          <a:effectLst/>
                          <a:latin typeface="Arial" panose="020B0604020202020204" pitchFamily="34" charset="0"/>
                        </a:rPr>
                        <a:t>Lambeth</a:t>
                      </a:r>
                    </a:p>
                  </a:txBody>
                  <a:tcPr marL="4763" marR="4763" marT="4763"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BF6"/>
                    </a:solidFill>
                  </a:tcPr>
                </a:tc>
                <a:tc>
                  <a:txBody>
                    <a:bodyPr/>
                    <a:lstStyle/>
                    <a:p>
                      <a:pPr algn="r" fontAlgn="b"/>
                      <a:r>
                        <a:rPr lang="en-GB" sz="800" b="0" i="0" u="none" strike="noStrike">
                          <a:solidFill>
                            <a:srgbClr val="000000"/>
                          </a:solidFill>
                          <a:effectLst/>
                          <a:latin typeface="Arial" panose="020B0604020202020204" pitchFamily="34" charset="0"/>
                        </a:rPr>
                        <a:t>934</a:t>
                      </a:r>
                    </a:p>
                  </a:txBody>
                  <a:tcPr marL="4763" marR="4763" marT="4763"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BF6"/>
                    </a:solidFill>
                  </a:tcPr>
                </a:tc>
                <a:tc>
                  <a:txBody>
                    <a:bodyPr/>
                    <a:lstStyle/>
                    <a:p>
                      <a:pPr algn="r" fontAlgn="b"/>
                      <a:r>
                        <a:rPr lang="en-GB" sz="800" b="0" i="0" u="none" strike="noStrike">
                          <a:solidFill>
                            <a:srgbClr val="000000"/>
                          </a:solidFill>
                          <a:effectLst/>
                          <a:latin typeface="Arial" panose="020B0604020202020204" pitchFamily="34" charset="0"/>
                        </a:rPr>
                        <a:t>2.39</a:t>
                      </a:r>
                    </a:p>
                  </a:txBody>
                  <a:tcPr marL="4763" marR="4763" marT="4763"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BF6"/>
                    </a:solidFill>
                  </a:tcPr>
                </a:tc>
                <a:tc>
                  <a:txBody>
                    <a:bodyPr/>
                    <a:lstStyle/>
                    <a:p>
                      <a:pPr algn="r" fontAlgn="b"/>
                      <a:r>
                        <a:rPr lang="en-GB" sz="800" b="0" i="0" u="none" strike="noStrike">
                          <a:solidFill>
                            <a:srgbClr val="000000"/>
                          </a:solidFill>
                          <a:effectLst/>
                          <a:latin typeface="Arial" panose="020B0604020202020204" pitchFamily="34" charset="0"/>
                        </a:rPr>
                        <a:t>4.22</a:t>
                      </a:r>
                    </a:p>
                  </a:txBody>
                  <a:tcPr marL="4763" marR="4763" marT="4763"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BF6"/>
                    </a:solidFill>
                  </a:tcPr>
                </a:tc>
                <a:extLst>
                  <a:ext uri="{0D108BD9-81ED-4DB2-BD59-A6C34878D82A}">
                    <a16:rowId xmlns:a16="http://schemas.microsoft.com/office/drawing/2014/main" val="267616596"/>
                  </a:ext>
                </a:extLst>
              </a:tr>
              <a:tr h="0">
                <a:tc>
                  <a:txBody>
                    <a:bodyPr/>
                    <a:lstStyle/>
                    <a:p>
                      <a:pPr algn="l" fontAlgn="b"/>
                      <a:r>
                        <a:rPr lang="en-GB" sz="800" b="0" i="0" u="none" strike="noStrike">
                          <a:solidFill>
                            <a:srgbClr val="000000"/>
                          </a:solidFill>
                          <a:effectLst/>
                          <a:latin typeface="Arial" panose="020B0604020202020204" pitchFamily="34" charset="0"/>
                        </a:rPr>
                        <a:t>Lewisham</a:t>
                      </a:r>
                    </a:p>
                  </a:txBody>
                  <a:tcPr marL="4763" marR="4763" marT="4763"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BF6"/>
                    </a:solidFill>
                  </a:tcPr>
                </a:tc>
                <a:tc>
                  <a:txBody>
                    <a:bodyPr/>
                    <a:lstStyle/>
                    <a:p>
                      <a:pPr algn="r" fontAlgn="b"/>
                      <a:r>
                        <a:rPr lang="en-GB" sz="800" b="0" i="0" u="none" strike="noStrike">
                          <a:solidFill>
                            <a:srgbClr val="000000"/>
                          </a:solidFill>
                          <a:effectLst/>
                          <a:latin typeface="Arial" panose="020B0604020202020204" pitchFamily="34" charset="0"/>
                        </a:rPr>
                        <a:t>606</a:t>
                      </a:r>
                    </a:p>
                  </a:txBody>
                  <a:tcPr marL="4763" marR="4763" marT="4763"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BF6"/>
                    </a:solidFill>
                  </a:tcPr>
                </a:tc>
                <a:tc>
                  <a:txBody>
                    <a:bodyPr/>
                    <a:lstStyle/>
                    <a:p>
                      <a:pPr algn="r" fontAlgn="b"/>
                      <a:r>
                        <a:rPr lang="en-GB" sz="800" b="0" i="0" u="none" strike="noStrike">
                          <a:solidFill>
                            <a:srgbClr val="000000"/>
                          </a:solidFill>
                          <a:effectLst/>
                          <a:latin typeface="Arial" panose="020B0604020202020204" pitchFamily="34" charset="0"/>
                        </a:rPr>
                        <a:t>2.84</a:t>
                      </a:r>
                    </a:p>
                  </a:txBody>
                  <a:tcPr marL="4763" marR="4763" marT="4763"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BF6"/>
                    </a:solidFill>
                  </a:tcPr>
                </a:tc>
                <a:tc>
                  <a:txBody>
                    <a:bodyPr/>
                    <a:lstStyle/>
                    <a:p>
                      <a:pPr algn="r" fontAlgn="b"/>
                      <a:r>
                        <a:rPr lang="en-GB" sz="800" b="0" i="0" u="none" strike="noStrike">
                          <a:solidFill>
                            <a:srgbClr val="000000"/>
                          </a:solidFill>
                          <a:effectLst/>
                          <a:latin typeface="Arial" panose="020B0604020202020204" pitchFamily="34" charset="0"/>
                        </a:rPr>
                        <a:t>1.64</a:t>
                      </a:r>
                    </a:p>
                  </a:txBody>
                  <a:tcPr marL="4763" marR="4763" marT="4763"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BF6"/>
                    </a:solidFill>
                  </a:tcPr>
                </a:tc>
                <a:extLst>
                  <a:ext uri="{0D108BD9-81ED-4DB2-BD59-A6C34878D82A}">
                    <a16:rowId xmlns:a16="http://schemas.microsoft.com/office/drawing/2014/main" val="1842880810"/>
                  </a:ext>
                </a:extLst>
              </a:tr>
              <a:tr h="0">
                <a:tc>
                  <a:txBody>
                    <a:bodyPr/>
                    <a:lstStyle/>
                    <a:p>
                      <a:pPr algn="l" fontAlgn="b"/>
                      <a:r>
                        <a:rPr lang="en-GB" sz="800" b="0" i="0" u="none" strike="noStrike">
                          <a:solidFill>
                            <a:srgbClr val="000000"/>
                          </a:solidFill>
                          <a:effectLst/>
                          <a:latin typeface="Arial" panose="020B0604020202020204" pitchFamily="34" charset="0"/>
                        </a:rPr>
                        <a:t>Southwark</a:t>
                      </a:r>
                    </a:p>
                  </a:txBody>
                  <a:tcPr marL="4763" marR="4763" marT="4763"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EBF6"/>
                    </a:solidFill>
                  </a:tcPr>
                </a:tc>
                <a:tc>
                  <a:txBody>
                    <a:bodyPr/>
                    <a:lstStyle/>
                    <a:p>
                      <a:pPr algn="r" fontAlgn="b"/>
                      <a:r>
                        <a:rPr lang="en-GB" sz="800" b="0" i="0" u="none" strike="noStrike">
                          <a:solidFill>
                            <a:srgbClr val="000000"/>
                          </a:solidFill>
                          <a:effectLst/>
                          <a:latin typeface="Arial" panose="020B0604020202020204" pitchFamily="34" charset="0"/>
                        </a:rPr>
                        <a:t>920</a:t>
                      </a:r>
                    </a:p>
                  </a:txBody>
                  <a:tcPr marL="4763" marR="4763" marT="4763"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EBF6"/>
                    </a:solidFill>
                  </a:tcPr>
                </a:tc>
                <a:tc>
                  <a:txBody>
                    <a:bodyPr/>
                    <a:lstStyle/>
                    <a:p>
                      <a:pPr algn="r" fontAlgn="b"/>
                      <a:r>
                        <a:rPr lang="en-GB" sz="800" b="0" i="0" u="none" strike="noStrike">
                          <a:solidFill>
                            <a:srgbClr val="000000"/>
                          </a:solidFill>
                          <a:effectLst/>
                          <a:latin typeface="Arial" panose="020B0604020202020204" pitchFamily="34" charset="0"/>
                        </a:rPr>
                        <a:t>1.96</a:t>
                      </a:r>
                    </a:p>
                  </a:txBody>
                  <a:tcPr marL="4763" marR="4763" marT="4763"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EBF6"/>
                    </a:solidFill>
                  </a:tcPr>
                </a:tc>
                <a:tc>
                  <a:txBody>
                    <a:bodyPr/>
                    <a:lstStyle/>
                    <a:p>
                      <a:pPr algn="r" fontAlgn="b"/>
                      <a:r>
                        <a:rPr lang="en-GB" sz="800" b="0" i="0" u="none" strike="noStrike">
                          <a:solidFill>
                            <a:srgbClr val="000000"/>
                          </a:solidFill>
                          <a:effectLst/>
                          <a:latin typeface="Arial" panose="020B0604020202020204" pitchFamily="34" charset="0"/>
                        </a:rPr>
                        <a:t>4.71</a:t>
                      </a:r>
                    </a:p>
                  </a:txBody>
                  <a:tcPr marL="4763" marR="4763" marT="4763"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EBF6"/>
                    </a:solidFill>
                  </a:tcPr>
                </a:tc>
                <a:extLst>
                  <a:ext uri="{0D108BD9-81ED-4DB2-BD59-A6C34878D82A}">
                    <a16:rowId xmlns:a16="http://schemas.microsoft.com/office/drawing/2014/main" val="3207037954"/>
                  </a:ext>
                </a:extLst>
              </a:tr>
              <a:tr h="0">
                <a:tc gridSpan="4">
                  <a:txBody>
                    <a:bodyPr/>
                    <a:lstStyle/>
                    <a:p>
                      <a:pPr algn="l" fontAlgn="b"/>
                      <a:r>
                        <a:rPr lang="en-GB" sz="800" b="0" i="0" u="none" strike="noStrike">
                          <a:solidFill>
                            <a:schemeClr val="bg1"/>
                          </a:solidFill>
                          <a:effectLst/>
                          <a:latin typeface="Arial" panose="020B0604020202020204" pitchFamily="34" charset="0"/>
                          <a:cs typeface="Arial" panose="020B0604020202020204" pitchFamily="34" charset="0"/>
                        </a:rPr>
                        <a:t>NHS South West London Integrated Care Board</a:t>
                      </a:r>
                    </a:p>
                  </a:txBody>
                  <a:tcPr marL="3041" marR="3041" marT="3041"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E0059"/>
                    </a:solidFill>
                  </a:tcPr>
                </a:tc>
                <a:tc hMerge="1">
                  <a:txBody>
                    <a:bodyPr/>
                    <a:lstStyle/>
                    <a:p>
                      <a:endParaRPr lang="en-GB"/>
                    </a:p>
                  </a:txBody>
                  <a:tcPr>
                    <a:lnT w="12700" cap="flat" cmpd="sng" algn="ctr">
                      <a:solidFill>
                        <a:schemeClr val="tx1"/>
                      </a:solidFill>
                      <a:prstDash val="solid"/>
                      <a:round/>
                      <a:headEnd type="none" w="med" len="med"/>
                      <a:tailEnd type="none" w="med" len="med"/>
                    </a:lnT>
                  </a:tcPr>
                </a:tc>
                <a:tc hMerge="1">
                  <a:txBody>
                    <a:bodyPr/>
                    <a:lstStyle/>
                    <a:p>
                      <a:endParaRPr lang="en-GB"/>
                    </a:p>
                  </a:txBody>
                  <a:tcPr>
                    <a:lnL w="12700" cmpd="sng">
                      <a:noFill/>
                    </a:lnL>
                    <a:lnT w="12700" cap="flat" cmpd="sng" algn="ctr">
                      <a:solidFill>
                        <a:schemeClr val="tx1"/>
                      </a:solidFill>
                      <a:prstDash val="solid"/>
                      <a:round/>
                      <a:headEnd type="none" w="med" len="med"/>
                      <a:tailEnd type="none" w="med" len="med"/>
                    </a:lnT>
                  </a:tcPr>
                </a:tc>
                <a:tc hMerge="1">
                  <a:txBody>
                    <a:bodyPr/>
                    <a:lstStyle/>
                    <a:p>
                      <a:endParaRPr lang="en-GB"/>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32251654"/>
                  </a:ext>
                </a:extLst>
              </a:tr>
              <a:tr h="0">
                <a:tc>
                  <a:txBody>
                    <a:bodyPr/>
                    <a:lstStyle/>
                    <a:p>
                      <a:pPr algn="l" fontAlgn="b"/>
                      <a:r>
                        <a:rPr lang="en-GB" sz="800" b="0" i="0" u="none" strike="noStrike">
                          <a:solidFill>
                            <a:srgbClr val="000000"/>
                          </a:solidFill>
                          <a:effectLst/>
                          <a:latin typeface="Arial" panose="020B0604020202020204" pitchFamily="34" charset="0"/>
                        </a:rPr>
                        <a:t>Croydon*</a:t>
                      </a:r>
                    </a:p>
                  </a:txBody>
                  <a:tcPr marL="4763" marR="4763" marT="4763" marB="0" anchor="b">
                    <a:lnL w="12700" cmpd="sng">
                      <a:noFill/>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EBF6"/>
                    </a:solidFill>
                  </a:tcPr>
                </a:tc>
                <a:tc>
                  <a:txBody>
                    <a:bodyPr/>
                    <a:lstStyle/>
                    <a:p>
                      <a:pPr algn="r" fontAlgn="b"/>
                      <a:r>
                        <a:rPr lang="en-GB" sz="800" b="0" i="0" u="none" strike="noStrike">
                          <a:solidFill>
                            <a:srgbClr val="000000"/>
                          </a:solidFill>
                          <a:effectLst/>
                          <a:latin typeface="Arial" panose="020B0604020202020204" pitchFamily="34" charset="0"/>
                        </a:rPr>
                        <a:t>1,419</a:t>
                      </a:r>
                    </a:p>
                  </a:txBody>
                  <a:tcPr marL="4763" marR="4763" marT="4763"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EBF6"/>
                    </a:solidFill>
                  </a:tcPr>
                </a:tc>
                <a:tc>
                  <a:txBody>
                    <a:bodyPr/>
                    <a:lstStyle/>
                    <a:p>
                      <a:pPr algn="r" fontAlgn="b"/>
                      <a:r>
                        <a:rPr lang="en-GB" sz="800" b="0" i="0" u="none" strike="noStrike">
                          <a:solidFill>
                            <a:srgbClr val="000000"/>
                          </a:solidFill>
                          <a:effectLst/>
                          <a:latin typeface="Arial" panose="020B0604020202020204" pitchFamily="34" charset="0"/>
                        </a:rPr>
                        <a:t>5.26</a:t>
                      </a:r>
                    </a:p>
                  </a:txBody>
                  <a:tcPr marL="4763" marR="4763" marT="4763"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EBF6"/>
                    </a:solidFill>
                  </a:tcPr>
                </a:tc>
                <a:tc>
                  <a:txBody>
                    <a:bodyPr/>
                    <a:lstStyle/>
                    <a:p>
                      <a:pPr algn="r" fontAlgn="b"/>
                      <a:r>
                        <a:rPr lang="en-GB" sz="800" b="0" i="0" u="none" strike="noStrike">
                          <a:solidFill>
                            <a:srgbClr val="000000"/>
                          </a:solidFill>
                          <a:effectLst/>
                          <a:latin typeface="Arial" panose="020B0604020202020204" pitchFamily="34" charset="0"/>
                        </a:rPr>
                        <a:t>3.76</a:t>
                      </a:r>
                    </a:p>
                  </a:txBody>
                  <a:tcPr marL="4763" marR="4763" marT="4763" marB="0" anchor="b">
                    <a:lnL w="12700" cap="flat" cmpd="sng" algn="ctr">
                      <a:solidFill>
                        <a:schemeClr val="bg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EBF6"/>
                    </a:solidFill>
                  </a:tcPr>
                </a:tc>
                <a:extLst>
                  <a:ext uri="{0D108BD9-81ED-4DB2-BD59-A6C34878D82A}">
                    <a16:rowId xmlns:a16="http://schemas.microsoft.com/office/drawing/2014/main" val="1754693928"/>
                  </a:ext>
                </a:extLst>
              </a:tr>
              <a:tr h="0">
                <a:tc>
                  <a:txBody>
                    <a:bodyPr/>
                    <a:lstStyle/>
                    <a:p>
                      <a:pPr algn="l" fontAlgn="b"/>
                      <a:r>
                        <a:rPr lang="en-GB" sz="800" b="0" i="0" u="none" strike="noStrike">
                          <a:solidFill>
                            <a:srgbClr val="000000"/>
                          </a:solidFill>
                          <a:effectLst/>
                          <a:latin typeface="Arial" panose="020B0604020202020204" pitchFamily="34" charset="0"/>
                        </a:rPr>
                        <a:t>Kingston upon Thames</a:t>
                      </a:r>
                    </a:p>
                  </a:txBody>
                  <a:tcPr marL="4763" marR="4763" marT="4763" marB="0" anchor="b">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EBF6"/>
                    </a:solidFill>
                  </a:tcPr>
                </a:tc>
                <a:tc>
                  <a:txBody>
                    <a:bodyPr/>
                    <a:lstStyle/>
                    <a:p>
                      <a:pPr algn="r" fontAlgn="b"/>
                      <a:r>
                        <a:rPr lang="en-GB" sz="800" b="0" i="0" u="none" strike="noStrike">
                          <a:solidFill>
                            <a:srgbClr val="000000"/>
                          </a:solidFill>
                          <a:effectLst/>
                          <a:latin typeface="Arial" panose="020B0604020202020204" pitchFamily="34" charset="0"/>
                        </a:rPr>
                        <a:t>76</a:t>
                      </a:r>
                    </a:p>
                  </a:txBody>
                  <a:tcPr marL="4763" marR="4763" marT="4763"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EBF6"/>
                    </a:solidFill>
                  </a:tcPr>
                </a:tc>
                <a:tc>
                  <a:txBody>
                    <a:bodyPr/>
                    <a:lstStyle/>
                    <a:p>
                      <a:pPr algn="r" fontAlgn="b"/>
                      <a:r>
                        <a:rPr lang="en-GB" sz="800" b="0" i="0" u="none" strike="noStrike">
                          <a:solidFill>
                            <a:srgbClr val="000000"/>
                          </a:solidFill>
                          <a:effectLst/>
                          <a:latin typeface="Arial" panose="020B0604020202020204" pitchFamily="34" charset="0"/>
                        </a:rPr>
                        <a:t>0.23</a:t>
                      </a:r>
                    </a:p>
                  </a:txBody>
                  <a:tcPr marL="4763" marR="4763" marT="4763"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EBF6"/>
                    </a:solidFill>
                  </a:tcPr>
                </a:tc>
                <a:tc>
                  <a:txBody>
                    <a:bodyPr/>
                    <a:lstStyle/>
                    <a:p>
                      <a:pPr algn="r" fontAlgn="b"/>
                      <a:r>
                        <a:rPr lang="en-GB" sz="800" b="0" i="0" u="none" strike="noStrike">
                          <a:solidFill>
                            <a:srgbClr val="000000"/>
                          </a:solidFill>
                          <a:effectLst/>
                          <a:latin typeface="Arial" panose="020B0604020202020204" pitchFamily="34" charset="0"/>
                        </a:rPr>
                        <a:t>0.85</a:t>
                      </a:r>
                    </a:p>
                  </a:txBody>
                  <a:tcPr marL="4763" marR="4763" marT="4763" marB="0" anchor="b">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EBF6"/>
                    </a:solidFill>
                  </a:tcPr>
                </a:tc>
                <a:extLst>
                  <a:ext uri="{0D108BD9-81ED-4DB2-BD59-A6C34878D82A}">
                    <a16:rowId xmlns:a16="http://schemas.microsoft.com/office/drawing/2014/main" val="2511434979"/>
                  </a:ext>
                </a:extLst>
              </a:tr>
              <a:tr h="0">
                <a:tc>
                  <a:txBody>
                    <a:bodyPr/>
                    <a:lstStyle/>
                    <a:p>
                      <a:pPr algn="l" fontAlgn="b"/>
                      <a:r>
                        <a:rPr lang="en-GB" sz="800" b="0" i="0" u="none" strike="noStrike">
                          <a:solidFill>
                            <a:srgbClr val="000000"/>
                          </a:solidFill>
                          <a:effectLst/>
                          <a:latin typeface="Arial" panose="020B0604020202020204" pitchFamily="34" charset="0"/>
                        </a:rPr>
                        <a:t>Merton</a:t>
                      </a:r>
                    </a:p>
                  </a:txBody>
                  <a:tcPr marL="4763" marR="4763" marT="4763" marB="0" anchor="b">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EBF6"/>
                    </a:solidFill>
                  </a:tcPr>
                </a:tc>
                <a:tc>
                  <a:txBody>
                    <a:bodyPr/>
                    <a:lstStyle/>
                    <a:p>
                      <a:pPr algn="r" fontAlgn="b"/>
                      <a:r>
                        <a:rPr lang="en-GB" sz="800" b="0" i="0" u="none" strike="noStrike">
                          <a:solidFill>
                            <a:srgbClr val="000000"/>
                          </a:solidFill>
                          <a:effectLst/>
                          <a:latin typeface="Arial" panose="020B0604020202020204" pitchFamily="34" charset="0"/>
                        </a:rPr>
                        <a:t>171</a:t>
                      </a:r>
                    </a:p>
                  </a:txBody>
                  <a:tcPr marL="4763" marR="4763" marT="4763"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EBF6"/>
                    </a:solidFill>
                  </a:tcPr>
                </a:tc>
                <a:tc>
                  <a:txBody>
                    <a:bodyPr/>
                    <a:lstStyle/>
                    <a:p>
                      <a:pPr algn="r" fontAlgn="b"/>
                      <a:r>
                        <a:rPr lang="en-GB" sz="800" b="0" i="0" u="none" strike="noStrike">
                          <a:solidFill>
                            <a:srgbClr val="000000"/>
                          </a:solidFill>
                          <a:effectLst/>
                          <a:latin typeface="Arial" panose="020B0604020202020204" pitchFamily="34" charset="0"/>
                        </a:rPr>
                        <a:t>1.60</a:t>
                      </a:r>
                    </a:p>
                  </a:txBody>
                  <a:tcPr marL="4763" marR="4763" marT="4763"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EBF6"/>
                    </a:solidFill>
                  </a:tcPr>
                </a:tc>
                <a:tc>
                  <a:txBody>
                    <a:bodyPr/>
                    <a:lstStyle/>
                    <a:p>
                      <a:pPr algn="r" fontAlgn="b"/>
                      <a:r>
                        <a:rPr lang="en-GB" sz="800" b="0" i="0" u="none" strike="noStrike">
                          <a:solidFill>
                            <a:srgbClr val="000000"/>
                          </a:solidFill>
                          <a:effectLst/>
                          <a:latin typeface="Arial" panose="020B0604020202020204" pitchFamily="34" charset="0"/>
                        </a:rPr>
                        <a:t>0.54</a:t>
                      </a:r>
                    </a:p>
                  </a:txBody>
                  <a:tcPr marL="4763" marR="4763" marT="4763" marB="0" anchor="b">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EBF6"/>
                    </a:solidFill>
                  </a:tcPr>
                </a:tc>
                <a:extLst>
                  <a:ext uri="{0D108BD9-81ED-4DB2-BD59-A6C34878D82A}">
                    <a16:rowId xmlns:a16="http://schemas.microsoft.com/office/drawing/2014/main" val="3166336074"/>
                  </a:ext>
                </a:extLst>
              </a:tr>
              <a:tr h="0">
                <a:tc>
                  <a:txBody>
                    <a:bodyPr/>
                    <a:lstStyle/>
                    <a:p>
                      <a:pPr algn="l" fontAlgn="b"/>
                      <a:r>
                        <a:rPr lang="en-GB" sz="800" b="0" i="0" u="none" strike="noStrike">
                          <a:solidFill>
                            <a:srgbClr val="000000"/>
                          </a:solidFill>
                          <a:effectLst/>
                          <a:latin typeface="Arial" panose="020B0604020202020204" pitchFamily="34" charset="0"/>
                        </a:rPr>
                        <a:t>Richmond upon Thames</a:t>
                      </a:r>
                    </a:p>
                  </a:txBody>
                  <a:tcPr marL="4763" marR="4763" marT="4763" marB="0" anchor="b">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EBF6"/>
                    </a:solidFill>
                  </a:tcPr>
                </a:tc>
                <a:tc>
                  <a:txBody>
                    <a:bodyPr/>
                    <a:lstStyle/>
                    <a:p>
                      <a:pPr algn="r" fontAlgn="b"/>
                      <a:r>
                        <a:rPr lang="en-GB" sz="800" b="0" i="0" u="none" strike="noStrike">
                          <a:solidFill>
                            <a:srgbClr val="000000"/>
                          </a:solidFill>
                          <a:effectLst/>
                          <a:latin typeface="Arial" panose="020B0604020202020204" pitchFamily="34" charset="0"/>
                        </a:rPr>
                        <a:t>202</a:t>
                      </a:r>
                    </a:p>
                  </a:txBody>
                  <a:tcPr marL="4763" marR="4763" marT="4763"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EBF6"/>
                    </a:solidFill>
                  </a:tcPr>
                </a:tc>
                <a:tc>
                  <a:txBody>
                    <a:bodyPr/>
                    <a:lstStyle/>
                    <a:p>
                      <a:pPr algn="r" fontAlgn="b"/>
                      <a:r>
                        <a:rPr lang="en-GB" sz="800" b="0" i="0" u="none" strike="noStrike">
                          <a:solidFill>
                            <a:srgbClr val="000000"/>
                          </a:solidFill>
                          <a:effectLst/>
                          <a:latin typeface="Arial" panose="020B0604020202020204" pitchFamily="34" charset="0"/>
                        </a:rPr>
                        <a:t>1.20</a:t>
                      </a:r>
                    </a:p>
                  </a:txBody>
                  <a:tcPr marL="4763" marR="4763" marT="4763"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EBF6"/>
                    </a:solidFill>
                  </a:tcPr>
                </a:tc>
                <a:tc>
                  <a:txBody>
                    <a:bodyPr/>
                    <a:lstStyle/>
                    <a:p>
                      <a:pPr algn="r" fontAlgn="b"/>
                      <a:r>
                        <a:rPr lang="en-GB" sz="800" b="0" i="0" u="none" strike="noStrike">
                          <a:solidFill>
                            <a:srgbClr val="000000"/>
                          </a:solidFill>
                          <a:effectLst/>
                          <a:latin typeface="Arial" panose="020B0604020202020204" pitchFamily="34" charset="0"/>
                        </a:rPr>
                        <a:t>1.15</a:t>
                      </a:r>
                    </a:p>
                  </a:txBody>
                  <a:tcPr marL="4763" marR="4763" marT="4763" marB="0" anchor="b">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EBF6"/>
                    </a:solidFill>
                  </a:tcPr>
                </a:tc>
                <a:extLst>
                  <a:ext uri="{0D108BD9-81ED-4DB2-BD59-A6C34878D82A}">
                    <a16:rowId xmlns:a16="http://schemas.microsoft.com/office/drawing/2014/main" val="1400921601"/>
                  </a:ext>
                </a:extLst>
              </a:tr>
              <a:tr h="0">
                <a:tc>
                  <a:txBody>
                    <a:bodyPr/>
                    <a:lstStyle/>
                    <a:p>
                      <a:pPr algn="l" fontAlgn="b"/>
                      <a:r>
                        <a:rPr lang="en-GB" sz="800" b="0" i="0" u="none" strike="noStrike">
                          <a:solidFill>
                            <a:srgbClr val="000000"/>
                          </a:solidFill>
                          <a:effectLst/>
                          <a:latin typeface="Arial" panose="020B0604020202020204" pitchFamily="34" charset="0"/>
                        </a:rPr>
                        <a:t>Sutton</a:t>
                      </a:r>
                    </a:p>
                  </a:txBody>
                  <a:tcPr marL="4763" marR="4763" marT="4763" marB="0" anchor="b">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EBF6"/>
                    </a:solidFill>
                  </a:tcPr>
                </a:tc>
                <a:tc>
                  <a:txBody>
                    <a:bodyPr/>
                    <a:lstStyle/>
                    <a:p>
                      <a:pPr algn="r" fontAlgn="b"/>
                      <a:r>
                        <a:rPr lang="en-GB" sz="800" b="0" i="0" u="none" strike="noStrike">
                          <a:solidFill>
                            <a:srgbClr val="000000"/>
                          </a:solidFill>
                          <a:effectLst/>
                          <a:latin typeface="Arial" panose="020B0604020202020204" pitchFamily="34" charset="0"/>
                        </a:rPr>
                        <a:t>231</a:t>
                      </a:r>
                    </a:p>
                  </a:txBody>
                  <a:tcPr marL="4763" marR="4763" marT="4763"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EBF6"/>
                    </a:solidFill>
                  </a:tcPr>
                </a:tc>
                <a:tc>
                  <a:txBody>
                    <a:bodyPr/>
                    <a:lstStyle/>
                    <a:p>
                      <a:pPr algn="r" fontAlgn="b"/>
                      <a:r>
                        <a:rPr lang="en-GB" sz="800" b="0" i="0" u="none" strike="noStrike">
                          <a:solidFill>
                            <a:srgbClr val="000000"/>
                          </a:solidFill>
                          <a:effectLst/>
                          <a:latin typeface="Arial" panose="020B0604020202020204" pitchFamily="34" charset="0"/>
                        </a:rPr>
                        <a:t>1.12</a:t>
                      </a:r>
                    </a:p>
                  </a:txBody>
                  <a:tcPr marL="4763" marR="4763" marT="4763"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EBF6"/>
                    </a:solidFill>
                  </a:tcPr>
                </a:tc>
                <a:tc>
                  <a:txBody>
                    <a:bodyPr/>
                    <a:lstStyle/>
                    <a:p>
                      <a:pPr algn="r" fontAlgn="b"/>
                      <a:r>
                        <a:rPr lang="en-GB" sz="800" b="0" i="0" u="none" strike="noStrike">
                          <a:solidFill>
                            <a:srgbClr val="000000"/>
                          </a:solidFill>
                          <a:effectLst/>
                          <a:latin typeface="Arial" panose="020B0604020202020204" pitchFamily="34" charset="0"/>
                        </a:rPr>
                        <a:t>1.60</a:t>
                      </a:r>
                    </a:p>
                  </a:txBody>
                  <a:tcPr marL="4763" marR="4763" marT="4763" marB="0" anchor="b">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EBF6"/>
                    </a:solidFill>
                  </a:tcPr>
                </a:tc>
                <a:extLst>
                  <a:ext uri="{0D108BD9-81ED-4DB2-BD59-A6C34878D82A}">
                    <a16:rowId xmlns:a16="http://schemas.microsoft.com/office/drawing/2014/main" val="3719857296"/>
                  </a:ext>
                </a:extLst>
              </a:tr>
              <a:tr h="0">
                <a:tc>
                  <a:txBody>
                    <a:bodyPr/>
                    <a:lstStyle/>
                    <a:p>
                      <a:pPr algn="l" fontAlgn="b"/>
                      <a:r>
                        <a:rPr lang="en-GB" sz="800" b="0" i="0" u="none" strike="noStrike">
                          <a:solidFill>
                            <a:srgbClr val="000000"/>
                          </a:solidFill>
                          <a:effectLst/>
                          <a:latin typeface="Arial" panose="020B0604020202020204" pitchFamily="34" charset="0"/>
                        </a:rPr>
                        <a:t>Wandsworth</a:t>
                      </a:r>
                    </a:p>
                  </a:txBody>
                  <a:tcPr marL="4763" marR="4763" marT="4763" marB="0" anchor="b">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EBF6"/>
                    </a:solidFill>
                  </a:tcPr>
                </a:tc>
                <a:tc>
                  <a:txBody>
                    <a:bodyPr/>
                    <a:lstStyle/>
                    <a:p>
                      <a:pPr algn="r" fontAlgn="b"/>
                      <a:r>
                        <a:rPr lang="en-GB" sz="800" b="0" i="0" u="none" strike="noStrike">
                          <a:solidFill>
                            <a:srgbClr val="000000"/>
                          </a:solidFill>
                          <a:effectLst/>
                          <a:latin typeface="Arial" panose="020B0604020202020204" pitchFamily="34" charset="0"/>
                        </a:rPr>
                        <a:t>547</a:t>
                      </a:r>
                    </a:p>
                  </a:txBody>
                  <a:tcPr marL="4763" marR="4763" marT="4763"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EBF6"/>
                    </a:solidFill>
                  </a:tcPr>
                </a:tc>
                <a:tc>
                  <a:txBody>
                    <a:bodyPr/>
                    <a:lstStyle/>
                    <a:p>
                      <a:pPr algn="r" fontAlgn="b"/>
                      <a:r>
                        <a:rPr lang="en-GB" sz="800" b="0" i="0" u="none" strike="noStrike">
                          <a:solidFill>
                            <a:srgbClr val="000000"/>
                          </a:solidFill>
                          <a:effectLst/>
                          <a:latin typeface="Arial" panose="020B0604020202020204" pitchFamily="34" charset="0"/>
                        </a:rPr>
                        <a:t>1.51</a:t>
                      </a:r>
                    </a:p>
                  </a:txBody>
                  <a:tcPr marL="4763" marR="4763" marT="4763"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EBF6"/>
                    </a:solidFill>
                  </a:tcPr>
                </a:tc>
                <a:tc>
                  <a:txBody>
                    <a:bodyPr/>
                    <a:lstStyle/>
                    <a:p>
                      <a:pPr algn="r" fontAlgn="b"/>
                      <a:r>
                        <a:rPr lang="en-GB" sz="800" b="0" i="0" u="none" strike="noStrike">
                          <a:solidFill>
                            <a:srgbClr val="000000"/>
                          </a:solidFill>
                          <a:effectLst/>
                          <a:latin typeface="Arial" panose="020B0604020202020204" pitchFamily="34" charset="0"/>
                        </a:rPr>
                        <a:t>2.44</a:t>
                      </a:r>
                    </a:p>
                  </a:txBody>
                  <a:tcPr marL="4763" marR="4763" marT="4763" marB="0" anchor="b">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EBF6"/>
                    </a:solidFill>
                  </a:tcPr>
                </a:tc>
                <a:extLst>
                  <a:ext uri="{0D108BD9-81ED-4DB2-BD59-A6C34878D82A}">
                    <a16:rowId xmlns:a16="http://schemas.microsoft.com/office/drawing/2014/main" val="829640020"/>
                  </a:ext>
                </a:extLst>
              </a:tr>
            </a:tbl>
          </a:graphicData>
        </a:graphic>
      </p:graphicFrame>
      <p:grpSp>
        <p:nvGrpSpPr>
          <p:cNvPr id="3" name="Group 2">
            <a:extLst>
              <a:ext uri="{FF2B5EF4-FFF2-40B4-BE49-F238E27FC236}">
                <a16:creationId xmlns:a16="http://schemas.microsoft.com/office/drawing/2014/main" id="{E8362E84-ADAC-391C-8972-9EDF6459D71D}"/>
              </a:ext>
            </a:extLst>
          </p:cNvPr>
          <p:cNvGrpSpPr/>
          <p:nvPr/>
        </p:nvGrpSpPr>
        <p:grpSpPr>
          <a:xfrm>
            <a:off x="8700601" y="37380"/>
            <a:ext cx="3566894" cy="433434"/>
            <a:chOff x="8497997" y="254977"/>
            <a:chExt cx="3566894" cy="433434"/>
          </a:xfrm>
        </p:grpSpPr>
        <p:sp>
          <p:nvSpPr>
            <p:cNvPr id="5" name="Rectangle: Rounded Corners 4">
              <a:extLst>
                <a:ext uri="{FF2B5EF4-FFF2-40B4-BE49-F238E27FC236}">
                  <a16:creationId xmlns:a16="http://schemas.microsoft.com/office/drawing/2014/main" id="{6E41B91D-AC69-4061-3D01-299D815CC0B8}"/>
                </a:ext>
              </a:extLst>
            </p:cNvPr>
            <p:cNvSpPr/>
            <p:nvPr/>
          </p:nvSpPr>
          <p:spPr>
            <a:xfrm>
              <a:off x="8497997" y="254977"/>
              <a:ext cx="3451036" cy="422032"/>
            </a:xfrm>
            <a:prstGeom prst="roundRect">
              <a:avLst/>
            </a:prstGeom>
            <a:solidFill>
              <a:srgbClr val="FFF2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AF960B47-ED0B-4134-406A-4F591A7045FD}"/>
                </a:ext>
              </a:extLst>
            </p:cNvPr>
            <p:cNvSpPr txBox="1"/>
            <p:nvPr/>
          </p:nvSpPr>
          <p:spPr>
            <a:xfrm>
              <a:off x="8730889" y="257524"/>
              <a:ext cx="3334002" cy="430887"/>
            </a:xfrm>
            <a:prstGeom prst="rect">
              <a:avLst/>
            </a:prstGeom>
            <a:noFill/>
          </p:spPr>
          <p:txBody>
            <a:bodyPr wrap="square">
              <a:spAutoFit/>
            </a:bodyPr>
            <a:lstStyle/>
            <a:p>
              <a:pPr algn="ctr"/>
              <a:r>
                <a:rPr lang="en-GB" sz="1100">
                  <a:latin typeface="Arial" panose="020B0604020202020204" pitchFamily="34" charset="0"/>
                  <a:cs typeface="Arial" panose="020B0604020202020204" pitchFamily="34" charset="0"/>
                </a:rPr>
                <a:t>Data summary: see sheet </a:t>
              </a:r>
              <a:r>
                <a:rPr lang="en-GB" sz="1100" i="1" err="1">
                  <a:latin typeface="Arial" panose="020B0604020202020204" pitchFamily="34" charset="0"/>
                  <a:cs typeface="Arial" panose="020B0604020202020204" pitchFamily="34" charset="0"/>
                </a:rPr>
                <a:t>homesless_circ_la</a:t>
              </a:r>
              <a:r>
                <a:rPr lang="en-GB" sz="1100" i="1">
                  <a:latin typeface="Arial" panose="020B0604020202020204" pitchFamily="34" charset="0"/>
                  <a:cs typeface="Arial" panose="020B0604020202020204" pitchFamily="34" charset="0"/>
                </a:rPr>
                <a:t> </a:t>
              </a:r>
              <a:r>
                <a:rPr lang="en-GB" sz="1100">
                  <a:latin typeface="Arial" panose="020B0604020202020204" pitchFamily="34" charset="0"/>
                  <a:cs typeface="Arial" panose="020B0604020202020204" pitchFamily="34" charset="0"/>
                </a:rPr>
                <a:t>for quarterly data on homelessness since Dec 2019.</a:t>
              </a:r>
            </a:p>
          </p:txBody>
        </p:sp>
        <p:pic>
          <p:nvPicPr>
            <p:cNvPr id="7" name="Graphic 6" descr="Cursor with solid fill">
              <a:extLst>
                <a:ext uri="{FF2B5EF4-FFF2-40B4-BE49-F238E27FC236}">
                  <a16:creationId xmlns:a16="http://schemas.microsoft.com/office/drawing/2014/main" id="{26BE762D-C32C-4EA1-9B2C-5652629D415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65078" y="316615"/>
              <a:ext cx="281668" cy="281668"/>
            </a:xfrm>
            <a:prstGeom prst="rect">
              <a:avLst/>
            </a:prstGeom>
          </p:spPr>
        </p:pic>
      </p:grpSp>
      <p:sp>
        <p:nvSpPr>
          <p:cNvPr id="17" name="TextBox 16">
            <a:extLst>
              <a:ext uri="{FF2B5EF4-FFF2-40B4-BE49-F238E27FC236}">
                <a16:creationId xmlns:a16="http://schemas.microsoft.com/office/drawing/2014/main" id="{ED77FFE0-AED6-57FF-F215-D12A1E5AEBF1}"/>
              </a:ext>
            </a:extLst>
          </p:cNvPr>
          <p:cNvSpPr txBox="1"/>
          <p:nvPr/>
        </p:nvSpPr>
        <p:spPr>
          <a:xfrm>
            <a:off x="838200" y="6077376"/>
            <a:ext cx="5997730" cy="830997"/>
          </a:xfrm>
          <a:prstGeom prst="rect">
            <a:avLst/>
          </a:prstGeom>
          <a:noFill/>
        </p:spPr>
        <p:txBody>
          <a:bodyPr wrap="square" rtlCol="0">
            <a:spAutoFit/>
          </a:bodyPr>
          <a:lstStyle/>
          <a:p>
            <a:r>
              <a:rPr lang="en-GB" sz="800">
                <a:latin typeface="Arial" panose="020B0604020202020204" pitchFamily="34" charset="0"/>
                <a:cs typeface="Arial" panose="020B0604020202020204" pitchFamily="34" charset="0"/>
              </a:rPr>
              <a:t>Source: </a:t>
            </a:r>
            <a:r>
              <a:rPr lang="en-GB" sz="800">
                <a:latin typeface="Arial" panose="020B0604020202020204" pitchFamily="34" charset="0"/>
                <a:cs typeface="Arial" panose="020B0604020202020204" pitchFamily="34" charset="0"/>
                <a:hlinkClick r:id="rId4"/>
              </a:rPr>
              <a:t>A1 table on homelessness</a:t>
            </a:r>
            <a:r>
              <a:rPr lang="en-GB" sz="800">
                <a:latin typeface="Arial" panose="020B0604020202020204" pitchFamily="34" charset="0"/>
                <a:cs typeface="Arial" panose="020B0604020202020204" pitchFamily="34" charset="0"/>
              </a:rPr>
              <a:t>, MHCLG.</a:t>
            </a:r>
          </a:p>
          <a:p>
            <a:r>
              <a:rPr lang="en-GB" sz="800">
                <a:latin typeface="Arial" panose="020B0604020202020204" pitchFamily="34" charset="0"/>
                <a:cs typeface="Arial" panose="020B0604020202020204" pitchFamily="34" charset="0"/>
              </a:rPr>
              <a:t>*Data is missing for three local authorities for Q2 2024. The table shows data for Q1 2024 (Jan-March 2024) for Camden and Croydon,  and Brent for Q4 2023 (Oct-Dec 2024) for Brent.</a:t>
            </a:r>
          </a:p>
          <a:p>
            <a:r>
              <a:rPr lang="en-GB" sz="800">
                <a:latin typeface="Arial" panose="020B0604020202020204" pitchFamily="34" charset="0"/>
                <a:cs typeface="Arial" panose="020B0604020202020204" pitchFamily="34" charset="0"/>
              </a:rPr>
              <a:t>Note: Only includes households assessed as homeless on initial assessment.</a:t>
            </a:r>
          </a:p>
          <a:p>
            <a:endParaRPr lang="en-GB" sz="800">
              <a:latin typeface="Arial" panose="020B0604020202020204" pitchFamily="34" charset="0"/>
              <a:cs typeface="Arial" panose="020B0604020202020204" pitchFamily="34" charset="0"/>
            </a:endParaRPr>
          </a:p>
          <a:p>
            <a:endParaRPr lang="en-GB" sz="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661286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0A6A01-22F4-AAB1-FA8B-31CD7853C3C1}"/>
              </a:ext>
            </a:extLst>
          </p:cNvPr>
          <p:cNvSpPr>
            <a:spLocks noGrp="1"/>
          </p:cNvSpPr>
          <p:nvPr>
            <p:ph type="title"/>
          </p:nvPr>
        </p:nvSpPr>
        <p:spPr>
          <a:xfrm>
            <a:off x="838200" y="365125"/>
            <a:ext cx="10270067" cy="1325563"/>
          </a:xfrm>
        </p:spPr>
        <p:txBody>
          <a:bodyPr>
            <a:normAutofit/>
          </a:bodyPr>
          <a:lstStyle/>
          <a:p>
            <a:r>
              <a:rPr lang="en-GB" sz="2800" b="1"/>
              <a:t>The number of households assessed as homeless by local authorities has increased in 4 in 5 local authorities in London over the last three years</a:t>
            </a:r>
          </a:p>
        </p:txBody>
      </p:sp>
      <p:sp>
        <p:nvSpPr>
          <p:cNvPr id="2" name="TextBox 1">
            <a:extLst>
              <a:ext uri="{FF2B5EF4-FFF2-40B4-BE49-F238E27FC236}">
                <a16:creationId xmlns:a16="http://schemas.microsoft.com/office/drawing/2014/main" id="{0462367D-E859-C808-7606-16563460C7B8}"/>
              </a:ext>
            </a:extLst>
          </p:cNvPr>
          <p:cNvSpPr txBox="1"/>
          <p:nvPr/>
        </p:nvSpPr>
        <p:spPr>
          <a:xfrm>
            <a:off x="6350747" y="5569581"/>
            <a:ext cx="5663776" cy="707886"/>
          </a:xfrm>
          <a:prstGeom prst="rect">
            <a:avLst/>
          </a:prstGeom>
          <a:noFill/>
        </p:spPr>
        <p:txBody>
          <a:bodyPr wrap="square" rtlCol="0">
            <a:spAutoFit/>
          </a:bodyPr>
          <a:lstStyle/>
          <a:p>
            <a:r>
              <a:rPr lang="en-GB" sz="800">
                <a:latin typeface="Arial" panose="020B0604020202020204" pitchFamily="34" charset="0"/>
                <a:cs typeface="Arial" panose="020B0604020202020204" pitchFamily="34" charset="0"/>
              </a:rPr>
              <a:t>Sources: </a:t>
            </a:r>
            <a:r>
              <a:rPr lang="en-GB" sz="800">
                <a:latin typeface="Arial" panose="020B0604020202020204" pitchFamily="34" charset="0"/>
                <a:cs typeface="Arial" panose="020B0604020202020204" pitchFamily="34" charset="0"/>
                <a:hlinkClick r:id="rId2"/>
              </a:rPr>
              <a:t>A1 table on homelessness</a:t>
            </a:r>
            <a:r>
              <a:rPr lang="en-GB" sz="800">
                <a:latin typeface="Arial" panose="020B0604020202020204" pitchFamily="34" charset="0"/>
                <a:cs typeface="Arial" panose="020B0604020202020204" pitchFamily="34" charset="0"/>
              </a:rPr>
              <a:t>, MHCLG.</a:t>
            </a:r>
          </a:p>
          <a:p>
            <a:r>
              <a:rPr lang="en-GB" sz="800">
                <a:latin typeface="Arial" panose="020B0604020202020204" pitchFamily="34" charset="0"/>
                <a:cs typeface="Arial" panose="020B0604020202020204" pitchFamily="34" charset="0"/>
              </a:rPr>
              <a:t>*Data is missing for Brent for Q1 2024, so data shown is for Q4 2023 (Dec 2023). No data is available for Hounslow in March 2021, so only March 2024 is shown.</a:t>
            </a:r>
          </a:p>
          <a:p>
            <a:r>
              <a:rPr lang="en-GB" sz="800">
                <a:latin typeface="Arial" panose="020B0604020202020204" pitchFamily="34" charset="0"/>
                <a:cs typeface="Arial" panose="020B0604020202020204" pitchFamily="34" charset="0"/>
              </a:rPr>
              <a:t>Note: Only includes households assessed as homeless on initial assessment. Local authorities with a decrease in households assessed as homeless are shown in blue. Data downloaded 10/12/24.</a:t>
            </a:r>
          </a:p>
        </p:txBody>
      </p:sp>
      <p:grpSp>
        <p:nvGrpSpPr>
          <p:cNvPr id="3" name="Group 2">
            <a:extLst>
              <a:ext uri="{FF2B5EF4-FFF2-40B4-BE49-F238E27FC236}">
                <a16:creationId xmlns:a16="http://schemas.microsoft.com/office/drawing/2014/main" id="{E8362E84-ADAC-391C-8972-9EDF6459D71D}"/>
              </a:ext>
            </a:extLst>
          </p:cNvPr>
          <p:cNvGrpSpPr/>
          <p:nvPr/>
        </p:nvGrpSpPr>
        <p:grpSpPr>
          <a:xfrm>
            <a:off x="8700601" y="37380"/>
            <a:ext cx="3566894" cy="433434"/>
            <a:chOff x="8497997" y="254977"/>
            <a:chExt cx="3566894" cy="433434"/>
          </a:xfrm>
        </p:grpSpPr>
        <p:sp>
          <p:nvSpPr>
            <p:cNvPr id="5" name="Rectangle: Rounded Corners 4">
              <a:extLst>
                <a:ext uri="{FF2B5EF4-FFF2-40B4-BE49-F238E27FC236}">
                  <a16:creationId xmlns:a16="http://schemas.microsoft.com/office/drawing/2014/main" id="{6E41B91D-AC69-4061-3D01-299D815CC0B8}"/>
                </a:ext>
              </a:extLst>
            </p:cNvPr>
            <p:cNvSpPr/>
            <p:nvPr/>
          </p:nvSpPr>
          <p:spPr>
            <a:xfrm>
              <a:off x="8497997" y="254977"/>
              <a:ext cx="3451036" cy="422032"/>
            </a:xfrm>
            <a:prstGeom prst="roundRect">
              <a:avLst/>
            </a:prstGeom>
            <a:solidFill>
              <a:srgbClr val="FFF2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AF960B47-ED0B-4134-406A-4F591A7045FD}"/>
                </a:ext>
              </a:extLst>
            </p:cNvPr>
            <p:cNvSpPr txBox="1"/>
            <p:nvPr/>
          </p:nvSpPr>
          <p:spPr>
            <a:xfrm>
              <a:off x="8730889" y="257524"/>
              <a:ext cx="3334002" cy="430887"/>
            </a:xfrm>
            <a:prstGeom prst="rect">
              <a:avLst/>
            </a:prstGeom>
            <a:noFill/>
          </p:spPr>
          <p:txBody>
            <a:bodyPr wrap="square">
              <a:spAutoFit/>
            </a:bodyPr>
            <a:lstStyle/>
            <a:p>
              <a:pPr algn="ctr"/>
              <a:r>
                <a:rPr lang="en-GB" sz="1100">
                  <a:latin typeface="Arial" panose="020B0604020202020204" pitchFamily="34" charset="0"/>
                  <a:cs typeface="Arial" panose="020B0604020202020204" pitchFamily="34" charset="0"/>
                </a:rPr>
                <a:t>Data summary: see sheet </a:t>
              </a:r>
              <a:r>
                <a:rPr lang="en-GB" sz="1100" i="1" err="1">
                  <a:latin typeface="Arial" panose="020B0604020202020204" pitchFamily="34" charset="0"/>
                  <a:cs typeface="Arial" panose="020B0604020202020204" pitchFamily="34" charset="0"/>
                </a:rPr>
                <a:t>homesless_circ_la</a:t>
              </a:r>
              <a:r>
                <a:rPr lang="en-GB" sz="1100" i="1">
                  <a:latin typeface="Arial" panose="020B0604020202020204" pitchFamily="34" charset="0"/>
                  <a:cs typeface="Arial" panose="020B0604020202020204" pitchFamily="34" charset="0"/>
                </a:rPr>
                <a:t> </a:t>
              </a:r>
              <a:r>
                <a:rPr lang="en-GB" sz="1100">
                  <a:latin typeface="Arial" panose="020B0604020202020204" pitchFamily="34" charset="0"/>
                  <a:cs typeface="Arial" panose="020B0604020202020204" pitchFamily="34" charset="0"/>
                </a:rPr>
                <a:t>for quarterly data on homelessness since Dec 2019.</a:t>
              </a:r>
            </a:p>
          </p:txBody>
        </p:sp>
        <p:pic>
          <p:nvPicPr>
            <p:cNvPr id="7" name="Graphic 6" descr="Cursor with solid fill">
              <a:extLst>
                <a:ext uri="{FF2B5EF4-FFF2-40B4-BE49-F238E27FC236}">
                  <a16:creationId xmlns:a16="http://schemas.microsoft.com/office/drawing/2014/main" id="{26BE762D-C32C-4EA1-9B2C-5652629D415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565078" y="316615"/>
              <a:ext cx="281668" cy="281668"/>
            </a:xfrm>
            <a:prstGeom prst="rect">
              <a:avLst/>
            </a:prstGeom>
          </p:spPr>
        </p:pic>
      </p:grpSp>
      <p:sp>
        <p:nvSpPr>
          <p:cNvPr id="18" name="TextBox 17">
            <a:extLst>
              <a:ext uri="{FF2B5EF4-FFF2-40B4-BE49-F238E27FC236}">
                <a16:creationId xmlns:a16="http://schemas.microsoft.com/office/drawing/2014/main" id="{271A3848-938B-E188-B4D6-36966E63D6E9}"/>
              </a:ext>
            </a:extLst>
          </p:cNvPr>
          <p:cNvSpPr txBox="1"/>
          <p:nvPr/>
        </p:nvSpPr>
        <p:spPr>
          <a:xfrm>
            <a:off x="965237" y="1832653"/>
            <a:ext cx="8923830" cy="692497"/>
          </a:xfrm>
          <a:prstGeom prst="rect">
            <a:avLst/>
          </a:prstGeom>
          <a:noFill/>
        </p:spPr>
        <p:txBody>
          <a:bodyPr wrap="square" rtlCol="0">
            <a:spAutoFit/>
          </a:bodyPr>
          <a:lstStyle/>
          <a:p>
            <a:r>
              <a:rPr lang="en-GB" sz="1400" b="1">
                <a:latin typeface="Arial" panose="020B0604020202020204" pitchFamily="34" charset="0"/>
                <a:cs typeface="Arial" panose="020B0604020202020204" pitchFamily="34" charset="0"/>
              </a:rPr>
              <a:t>Fig 17. Change in households assessed as homeless by local authorities per 1000, March 2021 to March 2024</a:t>
            </a:r>
          </a:p>
          <a:p>
            <a:r>
              <a:rPr lang="en-GB" sz="1100">
                <a:latin typeface="Arial" panose="020B0604020202020204" pitchFamily="34" charset="0"/>
                <a:cs typeface="Arial" panose="020B0604020202020204" pitchFamily="34" charset="0"/>
              </a:rPr>
              <a:t>Arrow shows the households assessed as homeless per 1000 in March 2021 (start of arrow) to March 2024 (end of arrow)</a:t>
            </a:r>
          </a:p>
        </p:txBody>
      </p:sp>
      <p:grpSp>
        <p:nvGrpSpPr>
          <p:cNvPr id="12" name="Group 11">
            <a:extLst>
              <a:ext uri="{FF2B5EF4-FFF2-40B4-BE49-F238E27FC236}">
                <a16:creationId xmlns:a16="http://schemas.microsoft.com/office/drawing/2014/main" id="{601C5CBC-C615-F8FB-4AAB-02895CB1DBF4}"/>
              </a:ext>
            </a:extLst>
          </p:cNvPr>
          <p:cNvGrpSpPr/>
          <p:nvPr/>
        </p:nvGrpSpPr>
        <p:grpSpPr>
          <a:xfrm>
            <a:off x="1022611" y="2415291"/>
            <a:ext cx="10115359" cy="4442709"/>
            <a:chOff x="1022611" y="2415291"/>
            <a:chExt cx="10115359" cy="4442709"/>
          </a:xfrm>
        </p:grpSpPr>
        <p:pic>
          <p:nvPicPr>
            <p:cNvPr id="9" name="Picture 8">
              <a:extLst>
                <a:ext uri="{FF2B5EF4-FFF2-40B4-BE49-F238E27FC236}">
                  <a16:creationId xmlns:a16="http://schemas.microsoft.com/office/drawing/2014/main" id="{DD8901BE-040A-58D9-339E-CCEC4C9829C1}"/>
                </a:ext>
              </a:extLst>
            </p:cNvPr>
            <p:cNvPicPr>
              <a:picLocks noChangeAspect="1"/>
            </p:cNvPicPr>
            <p:nvPr/>
          </p:nvPicPr>
          <p:blipFill rotWithShape="1">
            <a:blip r:embed="rId5">
              <a:extLst>
                <a:ext uri="{28A0092B-C50C-407E-A947-70E740481C1C}">
                  <a14:useLocalDpi xmlns:a14="http://schemas.microsoft.com/office/drawing/2010/main" val="0"/>
                </a:ext>
              </a:extLst>
            </a:blip>
            <a:srcRect b="39049"/>
            <a:stretch/>
          </p:blipFill>
          <p:spPr>
            <a:xfrm>
              <a:off x="1022611" y="2415291"/>
              <a:ext cx="4787224" cy="4442709"/>
            </a:xfrm>
            <a:prstGeom prst="rect">
              <a:avLst/>
            </a:prstGeom>
          </p:spPr>
        </p:pic>
        <p:pic>
          <p:nvPicPr>
            <p:cNvPr id="11" name="Picture 10">
              <a:extLst>
                <a:ext uri="{FF2B5EF4-FFF2-40B4-BE49-F238E27FC236}">
                  <a16:creationId xmlns:a16="http://schemas.microsoft.com/office/drawing/2014/main" id="{267FAD42-901B-A6F8-48A2-C68BB73F37DD}"/>
                </a:ext>
              </a:extLst>
            </p:cNvPr>
            <p:cNvPicPr>
              <a:picLocks noChangeAspect="1"/>
            </p:cNvPicPr>
            <p:nvPr/>
          </p:nvPicPr>
          <p:blipFill rotWithShape="1">
            <a:blip r:embed="rId5">
              <a:extLst>
                <a:ext uri="{28A0092B-C50C-407E-A947-70E740481C1C}">
                  <a14:useLocalDpi xmlns:a14="http://schemas.microsoft.com/office/drawing/2010/main" val="0"/>
                </a:ext>
              </a:extLst>
            </a:blip>
            <a:srcRect t="61329" b="2987"/>
            <a:stretch/>
          </p:blipFill>
          <p:spPr>
            <a:xfrm>
              <a:off x="6350746" y="2415291"/>
              <a:ext cx="4787224" cy="2601024"/>
            </a:xfrm>
            <a:prstGeom prst="rect">
              <a:avLst/>
            </a:prstGeom>
          </p:spPr>
        </p:pic>
      </p:grpSp>
    </p:spTree>
    <p:extLst>
      <p:ext uri="{BB962C8B-B14F-4D97-AF65-F5344CB8AC3E}">
        <p14:creationId xmlns:p14="http://schemas.microsoft.com/office/powerpoint/2010/main" val="16983492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0A6A01-22F4-AAB1-FA8B-31CD7853C3C1}"/>
              </a:ext>
            </a:extLst>
          </p:cNvPr>
          <p:cNvSpPr>
            <a:spLocks noGrp="1"/>
          </p:cNvSpPr>
          <p:nvPr>
            <p:ph type="title"/>
          </p:nvPr>
        </p:nvSpPr>
        <p:spPr>
          <a:xfrm>
            <a:off x="838200" y="365125"/>
            <a:ext cx="10765303" cy="1325563"/>
          </a:xfrm>
        </p:spPr>
        <p:txBody>
          <a:bodyPr>
            <a:normAutofit/>
          </a:bodyPr>
          <a:lstStyle/>
          <a:p>
            <a:r>
              <a:rPr lang="en-GB" sz="2800" b="1"/>
              <a:t>There has been a 9% increase in homeless households placed in temporary accommodation (TA) in London over the last year to Q1 2024</a:t>
            </a:r>
          </a:p>
        </p:txBody>
      </p:sp>
      <p:sp>
        <p:nvSpPr>
          <p:cNvPr id="14" name="TextBox 13">
            <a:extLst>
              <a:ext uri="{FF2B5EF4-FFF2-40B4-BE49-F238E27FC236}">
                <a16:creationId xmlns:a16="http://schemas.microsoft.com/office/drawing/2014/main" id="{99B5CBE9-6B21-A439-D043-444F9A1A336F}"/>
              </a:ext>
            </a:extLst>
          </p:cNvPr>
          <p:cNvSpPr txBox="1"/>
          <p:nvPr/>
        </p:nvSpPr>
        <p:spPr>
          <a:xfrm>
            <a:off x="25400" y="6435723"/>
            <a:ext cx="8608907" cy="369332"/>
          </a:xfrm>
          <a:prstGeom prst="rect">
            <a:avLst/>
          </a:prstGeom>
          <a:noFill/>
        </p:spPr>
        <p:txBody>
          <a:bodyPr wrap="square" lIns="91440" tIns="45720" rIns="91440" bIns="45720" rtlCol="0" anchor="t">
            <a:spAutoFit/>
          </a:bodyPr>
          <a:lstStyle/>
          <a:p>
            <a:r>
              <a:rPr lang="en-GB" sz="900">
                <a:latin typeface="Arial"/>
                <a:cs typeface="Arial"/>
              </a:rPr>
              <a:t>Source: Chart and text directly from: </a:t>
            </a:r>
            <a:r>
              <a:rPr lang="en-GB" sz="900">
                <a:latin typeface="Arial"/>
                <a:cs typeface="Arial"/>
                <a:hlinkClick r:id="rId3"/>
              </a:rPr>
              <a:t>Housing in London Annual Report, 2024</a:t>
            </a:r>
            <a:r>
              <a:rPr lang="en-GB" sz="900">
                <a:latin typeface="Arial"/>
                <a:cs typeface="Arial"/>
              </a:rPr>
              <a:t> (4.7). Compiled by GLA from: Housing Finance Review 1995/96; UK Housing Review 2004/05; MHCLG live tables 775 and TA1. The resolution is yearly between 1988 and 2001 inclusive and quarterly 2002 Q1 onwards.</a:t>
            </a:r>
            <a:endParaRPr lang="en-GB" sz="900">
              <a:highlight>
                <a:srgbClr val="FFFF00"/>
              </a:highlight>
              <a:latin typeface="Arial"/>
              <a:cs typeface="Arial"/>
            </a:endParaRPr>
          </a:p>
        </p:txBody>
      </p:sp>
      <p:sp>
        <p:nvSpPr>
          <p:cNvPr id="6" name="TextBox 5">
            <a:extLst>
              <a:ext uri="{FF2B5EF4-FFF2-40B4-BE49-F238E27FC236}">
                <a16:creationId xmlns:a16="http://schemas.microsoft.com/office/drawing/2014/main" id="{401381A9-6A9E-5FA5-D33C-649D37C911AF}"/>
              </a:ext>
            </a:extLst>
          </p:cNvPr>
          <p:cNvSpPr txBox="1"/>
          <p:nvPr/>
        </p:nvSpPr>
        <p:spPr>
          <a:xfrm>
            <a:off x="406400" y="1862603"/>
            <a:ext cx="5283200" cy="4401205"/>
          </a:xfrm>
          <a:prstGeom prst="rect">
            <a:avLst/>
          </a:prstGeom>
          <a:noFill/>
        </p:spPr>
        <p:txBody>
          <a:bodyPr wrap="square">
            <a:spAutoFit/>
          </a:bodyPr>
          <a:lstStyle/>
          <a:p>
            <a:pPr marL="284400" indent="-285750">
              <a:buFont typeface="Arial" panose="020B0604020202020204" pitchFamily="34" charset="0"/>
              <a:buChar char="•"/>
            </a:pPr>
            <a:r>
              <a:rPr lang="en-GB" sz="1400">
                <a:latin typeface="Arial"/>
                <a:cs typeface="Arial"/>
              </a:rPr>
              <a:t>At the end of March 2024 there were 65,280 homeless households in TA arranged by London boroughs. This is a 9% increase compared to one year earlier (when it was 60,100) and the highest value since the data series began in 1988.</a:t>
            </a:r>
          </a:p>
          <a:p>
            <a:pPr marL="284400" indent="-285750">
              <a:buFont typeface="Arial" panose="020B0604020202020204" pitchFamily="34" charset="0"/>
              <a:buChar char="•"/>
            </a:pPr>
            <a:endParaRPr lang="en-GB" sz="1400">
              <a:latin typeface="Arial"/>
              <a:cs typeface="Arial"/>
            </a:endParaRPr>
          </a:p>
          <a:p>
            <a:pPr marL="284400" indent="-285750">
              <a:buFont typeface="Arial" panose="020B0604020202020204" pitchFamily="34" charset="0"/>
              <a:buChar char="•"/>
            </a:pPr>
            <a:r>
              <a:rPr lang="en-GB" sz="1400">
                <a:latin typeface="Arial"/>
                <a:cs typeface="Arial"/>
              </a:rPr>
              <a:t>28,680 of the households in TA arranged by London boroughs were placed outside their home borough, an increase of 23% compared to one year earlier, and the highest figure yet recorded.</a:t>
            </a:r>
          </a:p>
          <a:p>
            <a:pPr marL="284400" indent="-285750">
              <a:buFont typeface="Arial" panose="020B0604020202020204" pitchFamily="34" charset="0"/>
              <a:buChar char="•"/>
            </a:pPr>
            <a:endParaRPr lang="en-GB" sz="1400">
              <a:latin typeface="Arial"/>
              <a:cs typeface="Arial"/>
            </a:endParaRPr>
          </a:p>
          <a:p>
            <a:pPr marL="284400" indent="-285750">
              <a:buFont typeface="Arial" panose="020B0604020202020204" pitchFamily="34" charset="0"/>
              <a:buChar char="•"/>
            </a:pPr>
            <a:r>
              <a:rPr lang="en-GB" sz="1400">
                <a:latin typeface="Arial"/>
                <a:cs typeface="Arial"/>
              </a:rPr>
              <a:t>6,330 households lived in bed and breakfast accommodation at the end of March 2023, a 49% increase compared to one year earlier. 68% of households in TA (44,370) were in some form of private sector accommodation, an increase of 8% compared to a year earlier.</a:t>
            </a:r>
          </a:p>
          <a:p>
            <a:pPr marL="284400" indent="-285750">
              <a:buFont typeface="Arial" panose="020B0604020202020204" pitchFamily="34" charset="0"/>
              <a:buChar char="•"/>
            </a:pPr>
            <a:endParaRPr lang="en-GB" sz="1400">
              <a:latin typeface="Arial"/>
              <a:cs typeface="Arial"/>
            </a:endParaRPr>
          </a:p>
          <a:p>
            <a:pPr marL="284400" indent="-285750">
              <a:buFont typeface="Arial" panose="020B0604020202020204" pitchFamily="34" charset="0"/>
              <a:buChar char="•"/>
            </a:pPr>
            <a:r>
              <a:rPr lang="en-GB" sz="1400">
                <a:latin typeface="Arial"/>
                <a:cs typeface="Arial"/>
              </a:rPr>
              <a:t>There were 86,810 children living in temporary accommodation in March 2024, an increase of 13% in the last year.</a:t>
            </a:r>
          </a:p>
        </p:txBody>
      </p:sp>
      <p:sp>
        <p:nvSpPr>
          <p:cNvPr id="9" name="TextBox 8">
            <a:extLst>
              <a:ext uri="{FF2B5EF4-FFF2-40B4-BE49-F238E27FC236}">
                <a16:creationId xmlns:a16="http://schemas.microsoft.com/office/drawing/2014/main" id="{6E0B4959-F56A-8021-9E09-09C75B927A0D}"/>
              </a:ext>
            </a:extLst>
          </p:cNvPr>
          <p:cNvSpPr txBox="1"/>
          <p:nvPr/>
        </p:nvSpPr>
        <p:spPr>
          <a:xfrm>
            <a:off x="5689600" y="1862539"/>
            <a:ext cx="5913903" cy="523220"/>
          </a:xfrm>
          <a:prstGeom prst="rect">
            <a:avLst/>
          </a:prstGeom>
          <a:noFill/>
        </p:spPr>
        <p:txBody>
          <a:bodyPr wrap="square" rtlCol="0">
            <a:spAutoFit/>
          </a:bodyPr>
          <a:lstStyle/>
          <a:p>
            <a:r>
              <a:rPr lang="en-GB" sz="1400" b="1">
                <a:latin typeface="Arial" panose="020B0604020202020204" pitchFamily="34" charset="0"/>
                <a:cs typeface="Arial" panose="020B0604020202020204" pitchFamily="34" charset="0"/>
              </a:rPr>
              <a:t>Fig 18. Households placed in temporary accommodation by London local authorities by type of accommodation, 1988 to Q1 2024</a:t>
            </a:r>
          </a:p>
        </p:txBody>
      </p:sp>
      <p:pic>
        <p:nvPicPr>
          <p:cNvPr id="1026" name="Picture 2">
            <a:extLst>
              <a:ext uri="{FF2B5EF4-FFF2-40B4-BE49-F238E27FC236}">
                <a16:creationId xmlns:a16="http://schemas.microsoft.com/office/drawing/2014/main" id="{41E9539A-B823-E41E-9BD9-98FFD6C8DB8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773"/>
          <a:stretch/>
        </p:blipFill>
        <p:spPr bwMode="auto">
          <a:xfrm>
            <a:off x="5842000" y="2451947"/>
            <a:ext cx="5943600" cy="3642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Group 15">
            <a:extLst>
              <a:ext uri="{FF2B5EF4-FFF2-40B4-BE49-F238E27FC236}">
                <a16:creationId xmlns:a16="http://schemas.microsoft.com/office/drawing/2014/main" id="{88638B28-7AFB-8382-CBD2-15B03290C613}"/>
              </a:ext>
            </a:extLst>
          </p:cNvPr>
          <p:cNvGrpSpPr/>
          <p:nvPr/>
        </p:nvGrpSpPr>
        <p:grpSpPr>
          <a:xfrm>
            <a:off x="8700601" y="37380"/>
            <a:ext cx="3566894" cy="433434"/>
            <a:chOff x="8497997" y="254977"/>
            <a:chExt cx="3566894" cy="433434"/>
          </a:xfrm>
        </p:grpSpPr>
        <p:sp>
          <p:nvSpPr>
            <p:cNvPr id="17" name="Rectangle: Rounded Corners 16">
              <a:extLst>
                <a:ext uri="{FF2B5EF4-FFF2-40B4-BE49-F238E27FC236}">
                  <a16:creationId xmlns:a16="http://schemas.microsoft.com/office/drawing/2014/main" id="{7FA21025-D92F-7DE6-851A-AF8E66E91564}"/>
                </a:ext>
              </a:extLst>
            </p:cNvPr>
            <p:cNvSpPr/>
            <p:nvPr/>
          </p:nvSpPr>
          <p:spPr>
            <a:xfrm>
              <a:off x="8497997" y="254977"/>
              <a:ext cx="3451036" cy="422032"/>
            </a:xfrm>
            <a:prstGeom prst="roundRect">
              <a:avLst/>
            </a:prstGeom>
            <a:solidFill>
              <a:srgbClr val="FFF2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bg1"/>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A2C9188D-06FA-9B17-607B-E3A734F06F48}"/>
                </a:ext>
              </a:extLst>
            </p:cNvPr>
            <p:cNvSpPr txBox="1"/>
            <p:nvPr/>
          </p:nvSpPr>
          <p:spPr>
            <a:xfrm>
              <a:off x="8730889" y="257524"/>
              <a:ext cx="3334002" cy="430887"/>
            </a:xfrm>
            <a:prstGeom prst="rect">
              <a:avLst/>
            </a:prstGeom>
            <a:noFill/>
          </p:spPr>
          <p:txBody>
            <a:bodyPr wrap="square">
              <a:spAutoFit/>
            </a:bodyPr>
            <a:lstStyle/>
            <a:p>
              <a:pPr algn="ctr"/>
              <a:r>
                <a:rPr lang="en-GB" sz="1100">
                  <a:latin typeface="Arial" panose="020B0604020202020204" pitchFamily="34" charset="0"/>
                  <a:cs typeface="Arial" panose="020B0604020202020204" pitchFamily="34" charset="0"/>
                </a:rPr>
                <a:t>Data summary: see sheet </a:t>
              </a:r>
              <a:r>
                <a:rPr lang="en-GB" sz="1100" i="1" err="1">
                  <a:latin typeface="Arial" panose="020B0604020202020204" pitchFamily="34" charset="0"/>
                  <a:cs typeface="Arial" panose="020B0604020202020204" pitchFamily="34" charset="0"/>
                </a:rPr>
                <a:t>temp_acc_la</a:t>
              </a:r>
              <a:r>
                <a:rPr lang="en-GB" sz="1100" i="1">
                  <a:latin typeface="Arial" panose="020B0604020202020204" pitchFamily="34" charset="0"/>
                  <a:cs typeface="Arial" panose="020B0604020202020204" pitchFamily="34" charset="0"/>
                </a:rPr>
                <a:t> </a:t>
              </a:r>
              <a:r>
                <a:rPr lang="en-GB" sz="1100">
                  <a:latin typeface="Arial" panose="020B0604020202020204" pitchFamily="34" charset="0"/>
                  <a:cs typeface="Arial" panose="020B0604020202020204" pitchFamily="34" charset="0"/>
                </a:rPr>
                <a:t>for further breakdowns by local authorities over time </a:t>
              </a:r>
            </a:p>
          </p:txBody>
        </p:sp>
        <p:pic>
          <p:nvPicPr>
            <p:cNvPr id="20" name="Graphic 19" descr="Cursor with solid fill">
              <a:extLst>
                <a:ext uri="{FF2B5EF4-FFF2-40B4-BE49-F238E27FC236}">
                  <a16:creationId xmlns:a16="http://schemas.microsoft.com/office/drawing/2014/main" id="{29202CB1-EB38-7F0F-C634-FE8BDBA56D5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565078" y="316615"/>
              <a:ext cx="281668" cy="281668"/>
            </a:xfrm>
            <a:prstGeom prst="rect">
              <a:avLst/>
            </a:prstGeom>
          </p:spPr>
        </p:pic>
      </p:grpSp>
    </p:spTree>
    <p:extLst>
      <p:ext uri="{BB962C8B-B14F-4D97-AF65-F5344CB8AC3E}">
        <p14:creationId xmlns:p14="http://schemas.microsoft.com/office/powerpoint/2010/main" val="28663749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81F533-CD82-DBC4-9191-1BF2EDFBC387}"/>
              </a:ext>
            </a:extLst>
          </p:cNvPr>
          <p:cNvSpPr>
            <a:spLocks noGrp="1"/>
          </p:cNvSpPr>
          <p:nvPr>
            <p:ph type="title"/>
          </p:nvPr>
        </p:nvSpPr>
        <p:spPr>
          <a:xfrm>
            <a:off x="838200" y="365125"/>
            <a:ext cx="10515600" cy="1325563"/>
          </a:xfrm>
        </p:spPr>
        <p:txBody>
          <a:bodyPr anchor="ctr">
            <a:normAutofit/>
          </a:bodyPr>
          <a:lstStyle/>
          <a:p>
            <a:r>
              <a:rPr lang="en-GB" sz="2800" b="1">
                <a:latin typeface="Arial"/>
                <a:cs typeface="Arial"/>
              </a:rPr>
              <a:t>Context</a:t>
            </a:r>
            <a:endParaRPr lang="en-US" sz="2800" b="1"/>
          </a:p>
        </p:txBody>
      </p:sp>
      <p:grpSp>
        <p:nvGrpSpPr>
          <p:cNvPr id="8" name="Group 7">
            <a:extLst>
              <a:ext uri="{FF2B5EF4-FFF2-40B4-BE49-F238E27FC236}">
                <a16:creationId xmlns:a16="http://schemas.microsoft.com/office/drawing/2014/main" id="{77DF96B9-A336-C22F-DA9E-FD3186CBF1EF}"/>
              </a:ext>
            </a:extLst>
          </p:cNvPr>
          <p:cNvGrpSpPr/>
          <p:nvPr/>
        </p:nvGrpSpPr>
        <p:grpSpPr>
          <a:xfrm>
            <a:off x="1560656" y="1760765"/>
            <a:ext cx="1080000" cy="1080000"/>
            <a:chOff x="2533227" y="1939315"/>
            <a:chExt cx="1188000" cy="1188000"/>
          </a:xfrm>
        </p:grpSpPr>
        <p:sp>
          <p:nvSpPr>
            <p:cNvPr id="5" name="Oval 4">
              <a:extLst>
                <a:ext uri="{FF2B5EF4-FFF2-40B4-BE49-F238E27FC236}">
                  <a16:creationId xmlns:a16="http://schemas.microsoft.com/office/drawing/2014/main" id="{82B344E8-8769-FFB3-4260-7C27F2217C83}"/>
                </a:ext>
              </a:extLst>
            </p:cNvPr>
            <p:cNvSpPr/>
            <p:nvPr/>
          </p:nvSpPr>
          <p:spPr>
            <a:xfrm>
              <a:off x="2533227" y="1939315"/>
              <a:ext cx="1188000" cy="1188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Graphic 1" descr="House with solid fill">
              <a:extLst>
                <a:ext uri="{FF2B5EF4-FFF2-40B4-BE49-F238E27FC236}">
                  <a16:creationId xmlns:a16="http://schemas.microsoft.com/office/drawing/2014/main" id="{F24CE477-03DD-88B9-9FD5-70C854B265F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70027" y="2016489"/>
              <a:ext cx="914400" cy="914400"/>
            </a:xfrm>
            <a:prstGeom prst="rect">
              <a:avLst/>
            </a:prstGeom>
          </p:spPr>
        </p:pic>
      </p:grpSp>
      <p:grpSp>
        <p:nvGrpSpPr>
          <p:cNvPr id="22" name="Group 21">
            <a:extLst>
              <a:ext uri="{FF2B5EF4-FFF2-40B4-BE49-F238E27FC236}">
                <a16:creationId xmlns:a16="http://schemas.microsoft.com/office/drawing/2014/main" id="{540F7D90-2B6B-5882-0A01-70AA55D23111}"/>
              </a:ext>
            </a:extLst>
          </p:cNvPr>
          <p:cNvGrpSpPr/>
          <p:nvPr/>
        </p:nvGrpSpPr>
        <p:grpSpPr>
          <a:xfrm>
            <a:off x="5556000" y="1760765"/>
            <a:ext cx="1080000" cy="1080000"/>
            <a:chOff x="721361" y="3322409"/>
            <a:chExt cx="1188000" cy="1188000"/>
          </a:xfrm>
        </p:grpSpPr>
        <p:sp>
          <p:nvSpPr>
            <p:cNvPr id="12" name="Oval 11">
              <a:extLst>
                <a:ext uri="{FF2B5EF4-FFF2-40B4-BE49-F238E27FC236}">
                  <a16:creationId xmlns:a16="http://schemas.microsoft.com/office/drawing/2014/main" id="{0C100B50-5165-D578-CC21-F28068DD0C33}"/>
                </a:ext>
              </a:extLst>
            </p:cNvPr>
            <p:cNvSpPr/>
            <p:nvPr/>
          </p:nvSpPr>
          <p:spPr>
            <a:xfrm>
              <a:off x="721361" y="3322409"/>
              <a:ext cx="1188000" cy="1188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Graphic 20" descr="Downward trend graph with solid fill">
              <a:extLst>
                <a:ext uri="{FF2B5EF4-FFF2-40B4-BE49-F238E27FC236}">
                  <a16:creationId xmlns:a16="http://schemas.microsoft.com/office/drawing/2014/main" id="{201BA5A1-D805-3FCF-9D99-2AD994943E8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58161" y="3459209"/>
              <a:ext cx="914400" cy="914400"/>
            </a:xfrm>
            <a:prstGeom prst="rect">
              <a:avLst/>
            </a:prstGeom>
          </p:spPr>
        </p:pic>
      </p:grpSp>
      <p:grpSp>
        <p:nvGrpSpPr>
          <p:cNvPr id="24" name="Group 23">
            <a:extLst>
              <a:ext uri="{FF2B5EF4-FFF2-40B4-BE49-F238E27FC236}">
                <a16:creationId xmlns:a16="http://schemas.microsoft.com/office/drawing/2014/main" id="{76B853E8-2878-6C2E-5AC7-D176FD8BDD5D}"/>
              </a:ext>
            </a:extLst>
          </p:cNvPr>
          <p:cNvGrpSpPr/>
          <p:nvPr/>
        </p:nvGrpSpPr>
        <p:grpSpPr>
          <a:xfrm>
            <a:off x="9675707" y="1760765"/>
            <a:ext cx="1080000" cy="1080000"/>
            <a:chOff x="721361" y="4919582"/>
            <a:chExt cx="1188000" cy="1188000"/>
          </a:xfrm>
        </p:grpSpPr>
        <p:sp>
          <p:nvSpPr>
            <p:cNvPr id="16" name="Oval 15">
              <a:extLst>
                <a:ext uri="{FF2B5EF4-FFF2-40B4-BE49-F238E27FC236}">
                  <a16:creationId xmlns:a16="http://schemas.microsoft.com/office/drawing/2014/main" id="{F68BE9FB-1751-131A-5F12-7D775E802377}"/>
                </a:ext>
              </a:extLst>
            </p:cNvPr>
            <p:cNvSpPr/>
            <p:nvPr/>
          </p:nvSpPr>
          <p:spPr>
            <a:xfrm>
              <a:off x="721361" y="4919582"/>
              <a:ext cx="1188000" cy="1188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Graphic 22" descr="Group of people with solid fill">
              <a:extLst>
                <a:ext uri="{FF2B5EF4-FFF2-40B4-BE49-F238E27FC236}">
                  <a16:creationId xmlns:a16="http://schemas.microsoft.com/office/drawing/2014/main" id="{5B486B0E-2549-92C8-E4DB-5AD0B4704BE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58161" y="5006031"/>
              <a:ext cx="914400" cy="914400"/>
            </a:xfrm>
            <a:prstGeom prst="rect">
              <a:avLst/>
            </a:prstGeom>
          </p:spPr>
        </p:pic>
      </p:grpSp>
      <p:sp>
        <p:nvSpPr>
          <p:cNvPr id="25" name="Text Placeholder 4">
            <a:extLst>
              <a:ext uri="{FF2B5EF4-FFF2-40B4-BE49-F238E27FC236}">
                <a16:creationId xmlns:a16="http://schemas.microsoft.com/office/drawing/2014/main" id="{510BA8C1-E228-FB12-E87F-F0FC0E9F2D9C}"/>
              </a:ext>
            </a:extLst>
          </p:cNvPr>
          <p:cNvSpPr txBox="1">
            <a:spLocks/>
          </p:cNvSpPr>
          <p:nvPr/>
        </p:nvSpPr>
        <p:spPr>
          <a:xfrm>
            <a:off x="670561" y="2786559"/>
            <a:ext cx="3420000" cy="212841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53D4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53D4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53D4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53D4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53D4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1600">
              <a:latin typeface="Arial"/>
              <a:cs typeface="Arial"/>
            </a:endParaRPr>
          </a:p>
          <a:p>
            <a:pPr marL="0" indent="0">
              <a:buNone/>
            </a:pPr>
            <a:r>
              <a:rPr lang="en-GB" sz="1600">
                <a:solidFill>
                  <a:schemeClr val="tx1"/>
                </a:solidFill>
                <a:latin typeface="Arial"/>
                <a:cs typeface="Arial"/>
              </a:rPr>
              <a:t>Access to adequate accommodation plays a pivotal role in determining health across the life-course. </a:t>
            </a:r>
            <a:r>
              <a:rPr lang="en-GB" sz="1600" b="1">
                <a:solidFill>
                  <a:schemeClr val="tx1"/>
                </a:solidFill>
                <a:latin typeface="Arial"/>
                <a:cs typeface="Arial"/>
              </a:rPr>
              <a:t>A good quality, secure and affordable home is the foundation that everybody needs to lead a healthy life.</a:t>
            </a:r>
            <a:r>
              <a:rPr lang="en-GB" sz="1600" b="1" baseline="30000">
                <a:solidFill>
                  <a:schemeClr val="tx1"/>
                </a:solidFill>
                <a:latin typeface="Arial"/>
                <a:cs typeface="Arial"/>
              </a:rPr>
              <a:t>1</a:t>
            </a:r>
            <a:endParaRPr lang="en-GB" sz="1600">
              <a:latin typeface="Arial"/>
              <a:cs typeface="Arial"/>
            </a:endParaRPr>
          </a:p>
        </p:txBody>
      </p:sp>
      <p:sp>
        <p:nvSpPr>
          <p:cNvPr id="26" name="TextBox 25">
            <a:extLst>
              <a:ext uri="{FF2B5EF4-FFF2-40B4-BE49-F238E27FC236}">
                <a16:creationId xmlns:a16="http://schemas.microsoft.com/office/drawing/2014/main" id="{9F43D417-50C4-F1A2-AA50-D214C6BE9D65}"/>
              </a:ext>
            </a:extLst>
          </p:cNvPr>
          <p:cNvSpPr txBox="1"/>
          <p:nvPr/>
        </p:nvSpPr>
        <p:spPr>
          <a:xfrm>
            <a:off x="4762819" y="3089472"/>
            <a:ext cx="3420000" cy="1733808"/>
          </a:xfrm>
          <a:prstGeom prst="rect">
            <a:avLst/>
          </a:prstGeom>
          <a:noFill/>
        </p:spPr>
        <p:txBody>
          <a:bodyPr wrap="square" lIns="91440" tIns="45720" rIns="91440" bIns="45720" anchor="t">
            <a:spAutoFit/>
          </a:bodyPr>
          <a:lstStyle/>
          <a:p>
            <a:r>
              <a:rPr lang="en-GB" sz="1600">
                <a:latin typeface="Arial"/>
                <a:cs typeface="Arial"/>
              </a:rPr>
              <a:t>Despite this, </a:t>
            </a:r>
            <a:r>
              <a:rPr lang="en-GB" sz="1600" b="1">
                <a:latin typeface="Arial"/>
                <a:cs typeface="Arial"/>
              </a:rPr>
              <a:t>housing is a major driver of poor health outcomes</a:t>
            </a:r>
            <a:r>
              <a:rPr lang="en-GB" sz="1600">
                <a:latin typeface="Arial"/>
                <a:cs typeface="Arial"/>
              </a:rPr>
              <a:t> in London, and recent research estimates that the per annum </a:t>
            </a:r>
            <a:r>
              <a:rPr lang="en-GB" sz="1600" b="1">
                <a:latin typeface="Arial"/>
                <a:cs typeface="Arial"/>
              </a:rPr>
              <a:t>cost to the NHS of poor housing in London is £100.1m.</a:t>
            </a:r>
            <a:r>
              <a:rPr lang="en-GB" sz="1600" b="1" baseline="30000">
                <a:solidFill>
                  <a:schemeClr val="tx1"/>
                </a:solidFill>
                <a:latin typeface="Arial"/>
                <a:cs typeface="Arial"/>
              </a:rPr>
              <a:t> 2</a:t>
            </a:r>
            <a:endParaRPr lang="en-US" sz="1600" baseline="30000">
              <a:solidFill>
                <a:schemeClr val="tx1"/>
              </a:solidFill>
              <a:latin typeface="Arial"/>
              <a:cs typeface="Arial"/>
            </a:endParaRPr>
          </a:p>
          <a:p>
            <a:pPr marL="0" indent="0">
              <a:buNone/>
            </a:pPr>
            <a:endParaRPr lang="en-US" sz="1600" baseline="30000">
              <a:solidFill>
                <a:srgbClr val="000000"/>
              </a:solidFill>
              <a:latin typeface="Arial"/>
              <a:cs typeface="Arial"/>
            </a:endParaRPr>
          </a:p>
        </p:txBody>
      </p:sp>
      <p:sp>
        <p:nvSpPr>
          <p:cNvPr id="27" name="TextBox 26">
            <a:extLst>
              <a:ext uri="{FF2B5EF4-FFF2-40B4-BE49-F238E27FC236}">
                <a16:creationId xmlns:a16="http://schemas.microsoft.com/office/drawing/2014/main" id="{FE91632E-E2B5-1188-2DF8-8D2EBBAD30B6}"/>
              </a:ext>
            </a:extLst>
          </p:cNvPr>
          <p:cNvSpPr txBox="1"/>
          <p:nvPr/>
        </p:nvSpPr>
        <p:spPr>
          <a:xfrm>
            <a:off x="8772000" y="3089472"/>
            <a:ext cx="3420000" cy="2308324"/>
          </a:xfrm>
          <a:prstGeom prst="rect">
            <a:avLst/>
          </a:prstGeom>
          <a:noFill/>
        </p:spPr>
        <p:txBody>
          <a:bodyPr wrap="square" lIns="91440" tIns="45720" rIns="91440" bIns="45720" anchor="t">
            <a:spAutoFit/>
          </a:bodyPr>
          <a:lstStyle/>
          <a:p>
            <a:r>
              <a:rPr lang="en-GB" sz="1600">
                <a:latin typeface="Arial"/>
                <a:cs typeface="Arial"/>
              </a:rPr>
              <a:t>The </a:t>
            </a:r>
            <a:r>
              <a:rPr lang="en-GB" sz="1600" b="1">
                <a:latin typeface="Arial"/>
                <a:cs typeface="Arial"/>
              </a:rPr>
              <a:t>effects of poor housing are not felt equally across society</a:t>
            </a:r>
            <a:r>
              <a:rPr lang="en-GB" sz="1600">
                <a:latin typeface="Arial"/>
                <a:cs typeface="Arial"/>
              </a:rPr>
              <a:t>; minority ethnic groups,</a:t>
            </a:r>
            <a:r>
              <a:rPr lang="en-GB" sz="1600" baseline="30000">
                <a:latin typeface="Arial"/>
                <a:cs typeface="Arial"/>
              </a:rPr>
              <a:t>3</a:t>
            </a:r>
            <a:r>
              <a:rPr lang="en-GB" sz="1600">
                <a:latin typeface="Arial"/>
                <a:cs typeface="Arial"/>
              </a:rPr>
              <a:t> people experiencing deprivation, and groups facing social exclusion, such as Inclusion Health groups, are all at greater risk of poor health outcomes associated with inadequate accommodation.</a:t>
            </a:r>
            <a:r>
              <a:rPr lang="en-GB" sz="1600" baseline="30000">
                <a:latin typeface="Arial"/>
                <a:cs typeface="Arial"/>
              </a:rPr>
              <a:t>4</a:t>
            </a:r>
          </a:p>
        </p:txBody>
      </p:sp>
      <p:sp>
        <p:nvSpPr>
          <p:cNvPr id="28" name="TextBox 27">
            <a:extLst>
              <a:ext uri="{FF2B5EF4-FFF2-40B4-BE49-F238E27FC236}">
                <a16:creationId xmlns:a16="http://schemas.microsoft.com/office/drawing/2014/main" id="{04BAD084-BE66-4129-1907-DAD100339F22}"/>
              </a:ext>
            </a:extLst>
          </p:cNvPr>
          <p:cNvSpPr txBox="1"/>
          <p:nvPr/>
        </p:nvSpPr>
        <p:spPr>
          <a:xfrm>
            <a:off x="0" y="6150249"/>
            <a:ext cx="9306394" cy="646331"/>
          </a:xfrm>
          <a:prstGeom prst="rect">
            <a:avLst/>
          </a:prstGeom>
          <a:noFill/>
        </p:spPr>
        <p:txBody>
          <a:bodyPr wrap="square" rtlCol="0">
            <a:spAutoFit/>
          </a:bodyPr>
          <a:lstStyle/>
          <a:p>
            <a:r>
              <a:rPr lang="en-GB" sz="900" dirty="0">
                <a:latin typeface="Arial" panose="020B0604020202020204" pitchFamily="34" charset="0"/>
                <a:cs typeface="Arial" panose="020B0604020202020204" pitchFamily="34" charset="0"/>
              </a:rPr>
              <a:t>Sources: (1) IHE, </a:t>
            </a:r>
            <a:r>
              <a:rPr lang="en-GB" sz="900" dirty="0">
                <a:latin typeface="Arial" panose="020B0604020202020204" pitchFamily="34" charset="0"/>
                <a:cs typeface="Arial" panose="020B0604020202020204" pitchFamily="34" charset="0"/>
                <a:hlinkClick r:id="rId9"/>
              </a:rPr>
              <a:t>Evidence Review: Housing and Health Inequalities in London</a:t>
            </a:r>
            <a:r>
              <a:rPr lang="en-GB" sz="900" dirty="0">
                <a:latin typeface="Arial" panose="020B0604020202020204" pitchFamily="34" charset="0"/>
                <a:cs typeface="Arial" panose="020B0604020202020204" pitchFamily="34" charset="0"/>
              </a:rPr>
              <a:t>, 2022 (2) </a:t>
            </a:r>
            <a:r>
              <a:rPr lang="en-GB" sz="900" dirty="0">
                <a:latin typeface="Arial" panose="020B0604020202020204" pitchFamily="34" charset="0"/>
                <a:cs typeface="Arial" panose="020B0604020202020204" pitchFamily="34" charset="0"/>
                <a:hlinkClick r:id="rId10"/>
              </a:rPr>
              <a:t>The Cost of Poor Housing in London, GLA</a:t>
            </a:r>
            <a:r>
              <a:rPr lang="en-GB" sz="900" dirty="0">
                <a:latin typeface="Arial" panose="020B0604020202020204" pitchFamily="34" charset="0"/>
                <a:cs typeface="Arial" panose="020B0604020202020204" pitchFamily="34" charset="0"/>
              </a:rPr>
              <a:t>. November 2023 (3) GLA Housing and Land, </a:t>
            </a:r>
            <a:r>
              <a:rPr lang="en-GB" sz="900" dirty="0">
                <a:latin typeface="Arial" panose="020B0604020202020204" pitchFamily="34" charset="0"/>
                <a:cs typeface="Arial" panose="020B0604020202020204" pitchFamily="34" charset="0"/>
                <a:hlinkClick r:id="rId11"/>
              </a:rPr>
              <a:t>Housing and race equality in London: An analysis of secondary data</a:t>
            </a:r>
            <a:r>
              <a:rPr lang="en-GB" sz="900" dirty="0">
                <a:latin typeface="Arial" panose="020B0604020202020204" pitchFamily="34" charset="0"/>
                <a:cs typeface="Arial" panose="020B0604020202020204" pitchFamily="34" charset="0"/>
              </a:rPr>
              <a:t>, March 2022. </a:t>
            </a:r>
          </a:p>
          <a:p>
            <a:r>
              <a:rPr lang="en-GB" sz="900" dirty="0">
                <a:latin typeface="Arial" panose="020B0604020202020204" pitchFamily="34" charset="0"/>
                <a:cs typeface="Arial" panose="020B0604020202020204" pitchFamily="34" charset="0"/>
              </a:rPr>
              <a:t>(4) IHE, </a:t>
            </a:r>
            <a:r>
              <a:rPr lang="en-GB" sz="900" dirty="0">
                <a:latin typeface="Arial" panose="020B0604020202020204" pitchFamily="34" charset="0"/>
                <a:cs typeface="Arial" panose="020B0604020202020204" pitchFamily="34" charset="0"/>
                <a:hlinkClick r:id="rId9"/>
              </a:rPr>
              <a:t>Evidence Review: Housing and Health Inequalities in London</a:t>
            </a:r>
            <a:r>
              <a:rPr lang="en-GB" sz="900" dirty="0">
                <a:latin typeface="Arial" panose="020B0604020202020204" pitchFamily="34" charset="0"/>
                <a:cs typeface="Arial" panose="020B0604020202020204" pitchFamily="34" charset="0"/>
              </a:rPr>
              <a:t>, 2022 and GLA Housing and Land, </a:t>
            </a:r>
            <a:r>
              <a:rPr lang="en-GB" sz="900" dirty="0">
                <a:latin typeface="Arial" panose="020B0604020202020204" pitchFamily="34" charset="0"/>
                <a:cs typeface="Arial" panose="020B0604020202020204" pitchFamily="34" charset="0"/>
                <a:hlinkClick r:id="rId11"/>
              </a:rPr>
              <a:t>Housing and race equality in London: An analysis of secondary data</a:t>
            </a:r>
            <a:r>
              <a:rPr lang="en-GB" sz="900" dirty="0">
                <a:latin typeface="Arial" panose="020B0604020202020204" pitchFamily="34" charset="0"/>
                <a:cs typeface="Arial" panose="020B0604020202020204" pitchFamily="34" charset="0"/>
              </a:rPr>
              <a:t>, March 2022</a:t>
            </a:r>
          </a:p>
        </p:txBody>
      </p:sp>
    </p:spTree>
    <p:extLst>
      <p:ext uri="{BB962C8B-B14F-4D97-AF65-F5344CB8AC3E}">
        <p14:creationId xmlns:p14="http://schemas.microsoft.com/office/powerpoint/2010/main" val="10132418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0A6A01-22F4-AAB1-FA8B-31CD7853C3C1}"/>
              </a:ext>
            </a:extLst>
          </p:cNvPr>
          <p:cNvSpPr>
            <a:spLocks noGrp="1"/>
          </p:cNvSpPr>
          <p:nvPr>
            <p:ph type="title"/>
          </p:nvPr>
        </p:nvSpPr>
        <p:spPr>
          <a:xfrm>
            <a:off x="838199" y="406568"/>
            <a:ext cx="11313438" cy="1325563"/>
          </a:xfrm>
        </p:spPr>
        <p:txBody>
          <a:bodyPr>
            <a:normAutofit/>
          </a:bodyPr>
          <a:lstStyle/>
          <a:p>
            <a:r>
              <a:rPr lang="en-GB" sz="2800" b="1"/>
              <a:t>Among those reporting, 13 boroughs have over 2,000 homeless households placed in temporary accommodation</a:t>
            </a:r>
          </a:p>
        </p:txBody>
      </p:sp>
      <p:sp>
        <p:nvSpPr>
          <p:cNvPr id="2" name="TextBox 1">
            <a:extLst>
              <a:ext uri="{FF2B5EF4-FFF2-40B4-BE49-F238E27FC236}">
                <a16:creationId xmlns:a16="http://schemas.microsoft.com/office/drawing/2014/main" id="{0462367D-E859-C808-7606-16563460C7B8}"/>
              </a:ext>
            </a:extLst>
          </p:cNvPr>
          <p:cNvSpPr txBox="1"/>
          <p:nvPr/>
        </p:nvSpPr>
        <p:spPr>
          <a:xfrm>
            <a:off x="6741442" y="5776191"/>
            <a:ext cx="5216748" cy="507831"/>
          </a:xfrm>
          <a:prstGeom prst="rect">
            <a:avLst/>
          </a:prstGeom>
          <a:noFill/>
        </p:spPr>
        <p:txBody>
          <a:bodyPr wrap="square" lIns="91440" tIns="45720" rIns="91440" bIns="45720" rtlCol="0" anchor="t">
            <a:spAutoFit/>
          </a:bodyPr>
          <a:lstStyle/>
          <a:p>
            <a:r>
              <a:rPr lang="en-GB" sz="900">
                <a:latin typeface="Arial" panose="020B0604020202020204" pitchFamily="34" charset="0"/>
                <a:cs typeface="Arial" panose="020B0604020202020204" pitchFamily="34" charset="0"/>
              </a:rPr>
              <a:t>Sources: (1) </a:t>
            </a:r>
            <a:r>
              <a:rPr lang="en-GB" sz="900">
                <a:latin typeface="Arial" panose="020B0604020202020204" pitchFamily="34" charset="0"/>
                <a:cs typeface="Arial" panose="020B0604020202020204" pitchFamily="34" charset="0"/>
                <a:hlinkClick r:id="rId2"/>
              </a:rPr>
              <a:t>MHCLG, TA1 table on temporary accommodation</a:t>
            </a:r>
            <a:r>
              <a:rPr lang="en-GB" sz="900">
                <a:latin typeface="Arial" panose="020B0604020202020204" pitchFamily="34" charset="0"/>
                <a:cs typeface="Arial" panose="020B0604020202020204" pitchFamily="34" charset="0"/>
              </a:rPr>
              <a:t> (2)  Shelter, </a:t>
            </a:r>
            <a:r>
              <a:rPr lang="en-GB" sz="900">
                <a:latin typeface="Arial" panose="020B0604020202020204" pitchFamily="34" charset="0"/>
                <a:cs typeface="Arial" panose="020B0604020202020204" pitchFamily="34" charset="0"/>
                <a:hlinkClick r:id="rId3"/>
              </a:rPr>
              <a:t>Still Living in Limbo</a:t>
            </a:r>
            <a:r>
              <a:rPr lang="en-GB" sz="900">
                <a:latin typeface="Arial" panose="020B0604020202020204" pitchFamily="34" charset="0"/>
                <a:cs typeface="Arial" panose="020B0604020202020204" pitchFamily="34" charset="0"/>
              </a:rPr>
              <a:t>, 2023 (3) House of Commons Committee of Public Accounts, </a:t>
            </a:r>
            <a:r>
              <a:rPr lang="en-GB" sz="900" u="sng">
                <a:latin typeface="Arial" panose="020B0604020202020204" pitchFamily="34" charset="0"/>
                <a:cs typeface="Arial" panose="020B0604020202020204" pitchFamily="34" charset="0"/>
                <a:hlinkClick r:id="rId4"/>
              </a:rPr>
              <a:t>Homeless households (parliament.uk)</a:t>
            </a:r>
            <a:r>
              <a:rPr lang="en-GB" sz="900" u="sng">
                <a:latin typeface="Arial" panose="020B0604020202020204" pitchFamily="34" charset="0"/>
                <a:cs typeface="Arial" panose="020B0604020202020204" pitchFamily="34" charset="0"/>
              </a:rPr>
              <a:t>, 2017</a:t>
            </a:r>
            <a:endParaRPr lang="en-GB" sz="90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32A0D6EB-6427-96E2-6480-24C107356074}"/>
              </a:ext>
            </a:extLst>
          </p:cNvPr>
          <p:cNvSpPr txBox="1"/>
          <p:nvPr/>
        </p:nvSpPr>
        <p:spPr>
          <a:xfrm>
            <a:off x="-38541" y="6153455"/>
            <a:ext cx="6608279" cy="707886"/>
          </a:xfrm>
          <a:prstGeom prst="rect">
            <a:avLst/>
          </a:prstGeom>
          <a:noFill/>
        </p:spPr>
        <p:txBody>
          <a:bodyPr wrap="square" rtlCol="0">
            <a:spAutoFit/>
          </a:bodyPr>
          <a:lstStyle/>
          <a:p>
            <a:pPr marL="0" indent="0">
              <a:spcBef>
                <a:spcPts val="0"/>
              </a:spcBef>
              <a:buNone/>
            </a:pPr>
            <a:r>
              <a:rPr lang="en-GB" sz="800">
                <a:latin typeface="Arial" panose="020B0604020202020204" pitchFamily="34" charset="0"/>
                <a:cs typeface="Arial" panose="020B0604020202020204" pitchFamily="34" charset="0"/>
              </a:rPr>
              <a:t>H&amp;F = Hammersmith and Fulham, K&amp;C = Kensington and Chelsea, </a:t>
            </a:r>
            <a:r>
              <a:rPr lang="en-GB" sz="800" err="1">
                <a:latin typeface="Arial" panose="020B0604020202020204" pitchFamily="34" charset="0"/>
                <a:cs typeface="Arial" panose="020B0604020202020204" pitchFamily="34" charset="0"/>
              </a:rPr>
              <a:t>CoL</a:t>
            </a:r>
            <a:r>
              <a:rPr lang="en-GB" sz="800">
                <a:latin typeface="Arial" panose="020B0604020202020204" pitchFamily="34" charset="0"/>
                <a:cs typeface="Arial" panose="020B0604020202020204" pitchFamily="34" charset="0"/>
              </a:rPr>
              <a:t> = City of London</a:t>
            </a:r>
          </a:p>
          <a:p>
            <a:r>
              <a:rPr lang="en-GB" sz="800">
                <a:latin typeface="Arial" panose="020B0604020202020204" pitchFamily="34" charset="0"/>
                <a:cs typeface="Arial" panose="020B0604020202020204" pitchFamily="34" charset="0"/>
              </a:rPr>
              <a:t>Source: </a:t>
            </a:r>
            <a:r>
              <a:rPr lang="en-GB" sz="800">
                <a:latin typeface="Arial" panose="020B0604020202020204" pitchFamily="34" charset="0"/>
                <a:cs typeface="Arial" panose="020B0604020202020204" pitchFamily="34" charset="0"/>
                <a:hlinkClick r:id="rId2"/>
              </a:rPr>
              <a:t>MHCLG, TA1 table on temporary accommodation</a:t>
            </a:r>
            <a:r>
              <a:rPr lang="en-GB" sz="800">
                <a:latin typeface="Arial" panose="020B0604020202020204" pitchFamily="34" charset="0"/>
                <a:cs typeface="Arial" panose="020B0604020202020204" pitchFamily="34" charset="0"/>
              </a:rPr>
              <a:t> Note: * For five local authorities data for previous quarters is shown in the figure as data is not available for the current quarter. For Barking and Dagenham, Harrow, Hounslow, data from the previous quarter is shown (March 2024). For Camden and Brent data for Dec 2023 is shown. Recent data is not available for Lambeth and Kensington &amp; Chelsea, so it is not shown in this figure.</a:t>
            </a:r>
          </a:p>
        </p:txBody>
      </p:sp>
      <p:sp>
        <p:nvSpPr>
          <p:cNvPr id="8" name="TextBox 7">
            <a:extLst>
              <a:ext uri="{FF2B5EF4-FFF2-40B4-BE49-F238E27FC236}">
                <a16:creationId xmlns:a16="http://schemas.microsoft.com/office/drawing/2014/main" id="{051401C5-F3DE-81DB-7AB1-D4821CA01B3D}"/>
              </a:ext>
            </a:extLst>
          </p:cNvPr>
          <p:cNvSpPr txBox="1"/>
          <p:nvPr/>
        </p:nvSpPr>
        <p:spPr>
          <a:xfrm>
            <a:off x="253618" y="1609768"/>
            <a:ext cx="5977663" cy="523220"/>
          </a:xfrm>
          <a:prstGeom prst="rect">
            <a:avLst/>
          </a:prstGeom>
          <a:noFill/>
        </p:spPr>
        <p:txBody>
          <a:bodyPr wrap="square" rtlCol="0">
            <a:spAutoFit/>
          </a:bodyPr>
          <a:lstStyle/>
          <a:p>
            <a:r>
              <a:rPr lang="en-GB" sz="1400" b="1" dirty="0">
                <a:latin typeface="Arial" panose="020B0604020202020204" pitchFamily="34" charset="0"/>
                <a:cs typeface="Arial" panose="020B0604020202020204" pitchFamily="34" charset="0"/>
              </a:rPr>
              <a:t>Fig 19. Total number of homeless households placed in temporary accommodation by local authority, June 2024*</a:t>
            </a:r>
          </a:p>
        </p:txBody>
      </p:sp>
      <p:sp>
        <p:nvSpPr>
          <p:cNvPr id="11" name="TextBox 10">
            <a:extLst>
              <a:ext uri="{FF2B5EF4-FFF2-40B4-BE49-F238E27FC236}">
                <a16:creationId xmlns:a16="http://schemas.microsoft.com/office/drawing/2014/main" id="{83C839EB-674A-5CF5-933E-82D77A71385A}"/>
              </a:ext>
            </a:extLst>
          </p:cNvPr>
          <p:cNvSpPr txBox="1"/>
          <p:nvPr/>
        </p:nvSpPr>
        <p:spPr>
          <a:xfrm>
            <a:off x="6499876" y="1690688"/>
            <a:ext cx="5098947" cy="4185761"/>
          </a:xfrm>
          <a:prstGeom prst="rect">
            <a:avLst/>
          </a:prstGeom>
          <a:noFill/>
        </p:spPr>
        <p:txBody>
          <a:bodyPr wrap="square" lIns="91440" tIns="45720" rIns="91440" bIns="45720" rtlCol="0" anchor="t">
            <a:spAutoFit/>
          </a:bodyPr>
          <a:lstStyle/>
          <a:p>
            <a:endParaRPr lang="en-GB" sz="1400" dirty="0">
              <a:latin typeface="Arial"/>
              <a:cs typeface="Arial"/>
            </a:endParaRPr>
          </a:p>
          <a:p>
            <a:pPr marL="285750" indent="-285750">
              <a:buFont typeface="Arial" panose="020B0604020202020204" pitchFamily="34" charset="0"/>
              <a:buChar char="•"/>
            </a:pPr>
            <a:r>
              <a:rPr lang="en-GB" sz="1400" dirty="0">
                <a:latin typeface="Arial"/>
                <a:cs typeface="Arial"/>
              </a:rPr>
              <a:t>Among local authorities that reported, Newham had the greatest number of households placed in temporary accommodation (TA) by the local authority at 6,528.</a:t>
            </a:r>
            <a:endParaRPr lang="en-GB" dirty="0"/>
          </a:p>
          <a:p>
            <a:pPr marL="285750" indent="-285750">
              <a:buFont typeface="Arial" panose="020B0604020202020204" pitchFamily="34" charset="0"/>
              <a:buChar char="•"/>
            </a:pPr>
            <a:endParaRPr lang="en-GB"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400" dirty="0">
                <a:latin typeface="Arial"/>
                <a:cs typeface="Arial"/>
              </a:rPr>
              <a:t>The housing charity Shelter surveyed 1,112 people living in TA and found 66% of mothers reported it had a negative impact on their physical and mental health, 57% felt it was adversely affecting their children’s physical and mental health, 47% of children had to move school and 39% stated that living in TA made it harder for them to access healthcare appointments for them and their children.</a:t>
            </a:r>
            <a:r>
              <a:rPr lang="en-GB" sz="1400" baseline="30000" dirty="0">
                <a:latin typeface="Arial"/>
                <a:cs typeface="Arial"/>
              </a:rPr>
              <a:t>2</a:t>
            </a:r>
          </a:p>
          <a:p>
            <a:pPr marL="285750" indent="-285750">
              <a:buFont typeface="Arial" panose="020B0604020202020204" pitchFamily="34" charset="0"/>
              <a:buChar char="•"/>
            </a:pPr>
            <a:endParaRPr lang="en-GB" sz="1400" dirty="0">
              <a:latin typeface="Arial"/>
              <a:cs typeface="Arial"/>
            </a:endParaRPr>
          </a:p>
          <a:p>
            <a:pPr marL="285750" indent="-285750">
              <a:buFont typeface="Arial" panose="020B0604020202020204" pitchFamily="34" charset="0"/>
              <a:buChar char="•"/>
            </a:pPr>
            <a:r>
              <a:rPr lang="en-GB" sz="1400" dirty="0">
                <a:latin typeface="Arial"/>
                <a:cs typeface="Arial"/>
              </a:rPr>
              <a:t>Aside from the disruption living in TA may cause, the quality of the housing provided can be poor. The Public Accounts Committee found that TA is “often of a poor standard and does not offer value for money".</a:t>
            </a:r>
            <a:r>
              <a:rPr lang="en-GB" sz="1400" baseline="30000" dirty="0">
                <a:latin typeface="Arial"/>
                <a:cs typeface="Arial"/>
              </a:rPr>
              <a:t>3</a:t>
            </a:r>
          </a:p>
          <a:p>
            <a:pPr marL="285750" indent="-285750">
              <a:buFont typeface="Arial" panose="020B0604020202020204" pitchFamily="34" charset="0"/>
              <a:buChar char="•"/>
            </a:pPr>
            <a:endParaRPr lang="en-GB" sz="1400" dirty="0">
              <a:latin typeface="Arial"/>
              <a:cs typeface="Arial"/>
            </a:endParaRPr>
          </a:p>
          <a:p>
            <a:pPr marL="285750" indent="-285750">
              <a:buFont typeface="Arial" panose="020B0604020202020204" pitchFamily="34" charset="0"/>
              <a:buChar char="•"/>
            </a:pPr>
            <a:endParaRPr lang="en-GB" sz="1400" dirty="0">
              <a:latin typeface="Arial"/>
              <a:cs typeface="Arial"/>
            </a:endParaRPr>
          </a:p>
        </p:txBody>
      </p:sp>
      <p:grpSp>
        <p:nvGrpSpPr>
          <p:cNvPr id="16" name="Group 15">
            <a:extLst>
              <a:ext uri="{FF2B5EF4-FFF2-40B4-BE49-F238E27FC236}">
                <a16:creationId xmlns:a16="http://schemas.microsoft.com/office/drawing/2014/main" id="{7C3A3846-C680-1EF4-AE50-1E54C5DF0B6D}"/>
              </a:ext>
            </a:extLst>
          </p:cNvPr>
          <p:cNvGrpSpPr/>
          <p:nvPr/>
        </p:nvGrpSpPr>
        <p:grpSpPr>
          <a:xfrm>
            <a:off x="8700601" y="37380"/>
            <a:ext cx="3566894" cy="433434"/>
            <a:chOff x="8497997" y="254977"/>
            <a:chExt cx="3566894" cy="433434"/>
          </a:xfrm>
        </p:grpSpPr>
        <p:sp>
          <p:nvSpPr>
            <p:cNvPr id="17" name="Rectangle: Rounded Corners 16">
              <a:extLst>
                <a:ext uri="{FF2B5EF4-FFF2-40B4-BE49-F238E27FC236}">
                  <a16:creationId xmlns:a16="http://schemas.microsoft.com/office/drawing/2014/main" id="{232BD977-E2D2-A8D5-9CA2-823113B7A9A5}"/>
                </a:ext>
              </a:extLst>
            </p:cNvPr>
            <p:cNvSpPr/>
            <p:nvPr/>
          </p:nvSpPr>
          <p:spPr>
            <a:xfrm>
              <a:off x="8497997" y="254977"/>
              <a:ext cx="3451036" cy="422032"/>
            </a:xfrm>
            <a:prstGeom prst="roundRect">
              <a:avLst/>
            </a:prstGeom>
            <a:solidFill>
              <a:srgbClr val="FFF2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bg1"/>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7F52B964-1914-E923-31B4-242AD4390D87}"/>
                </a:ext>
              </a:extLst>
            </p:cNvPr>
            <p:cNvSpPr txBox="1"/>
            <p:nvPr/>
          </p:nvSpPr>
          <p:spPr>
            <a:xfrm>
              <a:off x="8730889" y="257524"/>
              <a:ext cx="3334002" cy="430887"/>
            </a:xfrm>
            <a:prstGeom prst="rect">
              <a:avLst/>
            </a:prstGeom>
            <a:noFill/>
          </p:spPr>
          <p:txBody>
            <a:bodyPr wrap="square">
              <a:spAutoFit/>
            </a:bodyPr>
            <a:lstStyle/>
            <a:p>
              <a:pPr algn="ctr"/>
              <a:r>
                <a:rPr lang="en-GB" sz="1100">
                  <a:latin typeface="Arial" panose="020B0604020202020204" pitchFamily="34" charset="0"/>
                  <a:cs typeface="Arial" panose="020B0604020202020204" pitchFamily="34" charset="0"/>
                </a:rPr>
                <a:t>Data summary: see sheet </a:t>
              </a:r>
              <a:r>
                <a:rPr lang="en-GB" sz="1100" i="1" err="1">
                  <a:latin typeface="Arial" panose="020B0604020202020204" pitchFamily="34" charset="0"/>
                  <a:cs typeface="Arial" panose="020B0604020202020204" pitchFamily="34" charset="0"/>
                </a:rPr>
                <a:t>temp_acc_la</a:t>
              </a:r>
              <a:r>
                <a:rPr lang="en-GB" sz="1100" i="1">
                  <a:latin typeface="Arial" panose="020B0604020202020204" pitchFamily="34" charset="0"/>
                  <a:cs typeface="Arial" panose="020B0604020202020204" pitchFamily="34" charset="0"/>
                </a:rPr>
                <a:t> </a:t>
              </a:r>
              <a:r>
                <a:rPr lang="en-GB" sz="1100">
                  <a:latin typeface="Arial" panose="020B0604020202020204" pitchFamily="34" charset="0"/>
                  <a:cs typeface="Arial" panose="020B0604020202020204" pitchFamily="34" charset="0"/>
                </a:rPr>
                <a:t>for further breakdowns by local authorities over time </a:t>
              </a:r>
            </a:p>
          </p:txBody>
        </p:sp>
        <p:pic>
          <p:nvPicPr>
            <p:cNvPr id="19" name="Graphic 18" descr="Cursor with solid fill">
              <a:extLst>
                <a:ext uri="{FF2B5EF4-FFF2-40B4-BE49-F238E27FC236}">
                  <a16:creationId xmlns:a16="http://schemas.microsoft.com/office/drawing/2014/main" id="{E49C2748-E8CA-1D6F-C566-CFB9C9FA084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565078" y="316615"/>
              <a:ext cx="281668" cy="281668"/>
            </a:xfrm>
            <a:prstGeom prst="rect">
              <a:avLst/>
            </a:prstGeom>
          </p:spPr>
        </p:pic>
      </p:grpSp>
      <p:pic>
        <p:nvPicPr>
          <p:cNvPr id="7" name="Picture 6">
            <a:extLst>
              <a:ext uri="{FF2B5EF4-FFF2-40B4-BE49-F238E27FC236}">
                <a16:creationId xmlns:a16="http://schemas.microsoft.com/office/drawing/2014/main" id="{4DFF08D3-5B3A-89A4-1CBD-732F7EDBE885}"/>
              </a:ext>
            </a:extLst>
          </p:cNvPr>
          <p:cNvPicPr>
            <a:picLocks noChangeAspect="1"/>
          </p:cNvPicPr>
          <p:nvPr/>
        </p:nvPicPr>
        <p:blipFill rotWithShape="1">
          <a:blip r:embed="rId7">
            <a:extLst>
              <a:ext uri="{28A0092B-C50C-407E-A947-70E740481C1C}">
                <a14:useLocalDpi xmlns:a14="http://schemas.microsoft.com/office/drawing/2010/main" val="0"/>
              </a:ext>
            </a:extLst>
          </a:blip>
          <a:srcRect b="10352"/>
          <a:stretch/>
        </p:blipFill>
        <p:spPr>
          <a:xfrm>
            <a:off x="253618" y="2098772"/>
            <a:ext cx="5216749" cy="4077833"/>
          </a:xfrm>
          <a:prstGeom prst="rect">
            <a:avLst/>
          </a:prstGeom>
        </p:spPr>
      </p:pic>
    </p:spTree>
    <p:extLst>
      <p:ext uri="{BB962C8B-B14F-4D97-AF65-F5344CB8AC3E}">
        <p14:creationId xmlns:p14="http://schemas.microsoft.com/office/powerpoint/2010/main" val="34375291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0A6A01-22F4-AAB1-FA8B-31CD7853C3C1}"/>
              </a:ext>
            </a:extLst>
          </p:cNvPr>
          <p:cNvSpPr>
            <a:spLocks noGrp="1"/>
          </p:cNvSpPr>
          <p:nvPr>
            <p:ph type="title"/>
          </p:nvPr>
        </p:nvSpPr>
        <p:spPr>
          <a:xfrm>
            <a:off x="838200" y="300389"/>
            <a:ext cx="10515600" cy="1325563"/>
          </a:xfrm>
        </p:spPr>
        <p:txBody>
          <a:bodyPr>
            <a:normAutofit/>
          </a:bodyPr>
          <a:lstStyle/>
          <a:p>
            <a:r>
              <a:rPr lang="en-GB" sz="2800" b="1" dirty="0"/>
              <a:t>Among those reporting, 12 boroughs have over 3,000 children placed in temporary accommodation</a:t>
            </a:r>
          </a:p>
        </p:txBody>
      </p:sp>
      <p:sp>
        <p:nvSpPr>
          <p:cNvPr id="11" name="TextBox 10">
            <a:extLst>
              <a:ext uri="{FF2B5EF4-FFF2-40B4-BE49-F238E27FC236}">
                <a16:creationId xmlns:a16="http://schemas.microsoft.com/office/drawing/2014/main" id="{83C839EB-674A-5CF5-933E-82D77A71385A}"/>
              </a:ext>
            </a:extLst>
          </p:cNvPr>
          <p:cNvSpPr txBox="1"/>
          <p:nvPr/>
        </p:nvSpPr>
        <p:spPr>
          <a:xfrm>
            <a:off x="631553" y="1827323"/>
            <a:ext cx="5368974" cy="2246769"/>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GB" sz="1400" dirty="0">
                <a:latin typeface="Arial"/>
                <a:cs typeface="Arial"/>
              </a:rPr>
              <a:t>Newham had placed the greatest number of children in homeless households placed in temporary accommodation at 9,534 (children) in Q2 2024.  This is followed by R</a:t>
            </a:r>
            <a:r>
              <a:rPr lang="en-GB" sz="1400" dirty="0">
                <a:latin typeface="Arial" panose="020B0604020202020204" pitchFamily="34" charset="0"/>
                <a:cs typeface="Arial" panose="020B0604020202020204" pitchFamily="34" charset="0"/>
              </a:rPr>
              <a:t>edbridge (5,415) and </a:t>
            </a:r>
            <a:r>
              <a:rPr lang="en-GB" sz="1400" dirty="0">
                <a:latin typeface="Arial"/>
                <a:cs typeface="Arial"/>
              </a:rPr>
              <a:t>Enfield </a:t>
            </a:r>
            <a:r>
              <a:rPr lang="en-GB" sz="1400" dirty="0">
                <a:latin typeface="Arial" panose="020B0604020202020204" pitchFamily="34" charset="0"/>
                <a:cs typeface="Arial" panose="020B0604020202020204" pitchFamily="34" charset="0"/>
              </a:rPr>
              <a:t>(4,596).</a:t>
            </a:r>
          </a:p>
          <a:p>
            <a:pPr marL="285750" indent="-285750">
              <a:buFont typeface="Arial" panose="020B0604020202020204" pitchFamily="34" charset="0"/>
              <a:buChar char="•"/>
            </a:pPr>
            <a:endParaRPr lang="en-GB"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400" dirty="0">
                <a:latin typeface="Arial" panose="020B0604020202020204" pitchFamily="34" charset="0"/>
                <a:cs typeface="Arial" panose="020B0604020202020204" pitchFamily="34" charset="0"/>
              </a:rPr>
              <a:t>Note this is among the boroughs that have reported on this. There is no recent data (last year) data available for Kensington &amp; Chelsea or Lambeth.</a:t>
            </a:r>
            <a:endParaRPr lang="en-US" sz="1400" dirty="0">
              <a:latin typeface="Arial" panose="020B0604020202020204" pitchFamily="34" charset="0"/>
              <a:cs typeface="Arial" panose="020B0604020202020204" pitchFamily="34" charset="0"/>
            </a:endParaRPr>
          </a:p>
          <a:p>
            <a:endParaRPr lang="en-GB" sz="1400" dirty="0">
              <a:latin typeface="Arial"/>
              <a:cs typeface="Arial"/>
            </a:endParaRPr>
          </a:p>
          <a:p>
            <a:pPr marL="285750" indent="-285750">
              <a:buFont typeface="Arial" panose="020B0604020202020204" pitchFamily="34" charset="0"/>
              <a:buChar char="•"/>
            </a:pPr>
            <a:endParaRPr lang="en-GB" sz="1400" dirty="0">
              <a:latin typeface="Arial"/>
              <a:cs typeface="Arial"/>
            </a:endParaRPr>
          </a:p>
        </p:txBody>
      </p:sp>
      <p:grpSp>
        <p:nvGrpSpPr>
          <p:cNvPr id="20" name="Group 19">
            <a:extLst>
              <a:ext uri="{FF2B5EF4-FFF2-40B4-BE49-F238E27FC236}">
                <a16:creationId xmlns:a16="http://schemas.microsoft.com/office/drawing/2014/main" id="{D1F077DB-181F-26B7-6291-2571869BDC31}"/>
              </a:ext>
            </a:extLst>
          </p:cNvPr>
          <p:cNvGrpSpPr/>
          <p:nvPr/>
        </p:nvGrpSpPr>
        <p:grpSpPr>
          <a:xfrm>
            <a:off x="8700601" y="37380"/>
            <a:ext cx="3566894" cy="433434"/>
            <a:chOff x="8497997" y="254977"/>
            <a:chExt cx="3566894" cy="433434"/>
          </a:xfrm>
        </p:grpSpPr>
        <p:sp>
          <p:nvSpPr>
            <p:cNvPr id="21" name="Rectangle: Rounded Corners 20">
              <a:extLst>
                <a:ext uri="{FF2B5EF4-FFF2-40B4-BE49-F238E27FC236}">
                  <a16:creationId xmlns:a16="http://schemas.microsoft.com/office/drawing/2014/main" id="{D7306ECF-34D8-9ECA-EA41-20651B0B12AD}"/>
                </a:ext>
              </a:extLst>
            </p:cNvPr>
            <p:cNvSpPr/>
            <p:nvPr/>
          </p:nvSpPr>
          <p:spPr>
            <a:xfrm>
              <a:off x="8497997" y="254977"/>
              <a:ext cx="3451036" cy="422032"/>
            </a:xfrm>
            <a:prstGeom prst="roundRect">
              <a:avLst/>
            </a:prstGeom>
            <a:solidFill>
              <a:srgbClr val="FFF2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bg1"/>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399591F7-6933-2340-D98D-B6442B676980}"/>
                </a:ext>
              </a:extLst>
            </p:cNvPr>
            <p:cNvSpPr txBox="1"/>
            <p:nvPr/>
          </p:nvSpPr>
          <p:spPr>
            <a:xfrm>
              <a:off x="8730889" y="257524"/>
              <a:ext cx="3334002" cy="430887"/>
            </a:xfrm>
            <a:prstGeom prst="rect">
              <a:avLst/>
            </a:prstGeom>
            <a:noFill/>
          </p:spPr>
          <p:txBody>
            <a:bodyPr wrap="square">
              <a:spAutoFit/>
            </a:bodyPr>
            <a:lstStyle/>
            <a:p>
              <a:pPr algn="ctr"/>
              <a:r>
                <a:rPr lang="en-GB" sz="1100">
                  <a:latin typeface="Arial" panose="020B0604020202020204" pitchFamily="34" charset="0"/>
                  <a:cs typeface="Arial" panose="020B0604020202020204" pitchFamily="34" charset="0"/>
                </a:rPr>
                <a:t>Data summary: see sheet </a:t>
              </a:r>
              <a:r>
                <a:rPr lang="en-GB" sz="1100" i="1" err="1">
                  <a:latin typeface="Arial" panose="020B0604020202020204" pitchFamily="34" charset="0"/>
                  <a:cs typeface="Arial" panose="020B0604020202020204" pitchFamily="34" charset="0"/>
                </a:rPr>
                <a:t>temp_acc_la</a:t>
              </a:r>
              <a:r>
                <a:rPr lang="en-GB" sz="1100" i="1">
                  <a:latin typeface="Arial" panose="020B0604020202020204" pitchFamily="34" charset="0"/>
                  <a:cs typeface="Arial" panose="020B0604020202020204" pitchFamily="34" charset="0"/>
                </a:rPr>
                <a:t> </a:t>
              </a:r>
              <a:r>
                <a:rPr lang="en-GB" sz="1100">
                  <a:latin typeface="Arial" panose="020B0604020202020204" pitchFamily="34" charset="0"/>
                  <a:cs typeface="Arial" panose="020B0604020202020204" pitchFamily="34" charset="0"/>
                </a:rPr>
                <a:t>for further breakdowns by local authorities over time </a:t>
              </a:r>
            </a:p>
          </p:txBody>
        </p:sp>
        <p:pic>
          <p:nvPicPr>
            <p:cNvPr id="23" name="Graphic 22" descr="Cursor with solid fill">
              <a:extLst>
                <a:ext uri="{FF2B5EF4-FFF2-40B4-BE49-F238E27FC236}">
                  <a16:creationId xmlns:a16="http://schemas.microsoft.com/office/drawing/2014/main" id="{48864BC4-7B3D-5C11-86E8-F6795353682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565078" y="316615"/>
              <a:ext cx="281668" cy="281668"/>
            </a:xfrm>
            <a:prstGeom prst="rect">
              <a:avLst/>
            </a:prstGeom>
          </p:spPr>
        </p:pic>
      </p:grpSp>
      <p:sp>
        <p:nvSpPr>
          <p:cNvPr id="2" name="TextBox 1">
            <a:extLst>
              <a:ext uri="{FF2B5EF4-FFF2-40B4-BE49-F238E27FC236}">
                <a16:creationId xmlns:a16="http://schemas.microsoft.com/office/drawing/2014/main" id="{6D57311D-82F7-68ED-8257-AE2632F50128}"/>
              </a:ext>
            </a:extLst>
          </p:cNvPr>
          <p:cNvSpPr txBox="1"/>
          <p:nvPr/>
        </p:nvSpPr>
        <p:spPr>
          <a:xfrm>
            <a:off x="6453609" y="1364342"/>
            <a:ext cx="5548820" cy="523220"/>
          </a:xfrm>
          <a:prstGeom prst="rect">
            <a:avLst/>
          </a:prstGeom>
          <a:noFill/>
        </p:spPr>
        <p:txBody>
          <a:bodyPr wrap="square" rtlCol="0">
            <a:spAutoFit/>
          </a:bodyPr>
          <a:lstStyle/>
          <a:p>
            <a:r>
              <a:rPr lang="en-GB" sz="1400" b="1" dirty="0">
                <a:latin typeface="Arial" panose="020B0604020202020204" pitchFamily="34" charset="0"/>
                <a:cs typeface="Arial" panose="020B0604020202020204" pitchFamily="34" charset="0"/>
              </a:rPr>
              <a:t>Fig 20. Total number of children placed in temporary accommodation by local authority, June 2024*</a:t>
            </a:r>
          </a:p>
        </p:txBody>
      </p:sp>
      <p:sp>
        <p:nvSpPr>
          <p:cNvPr id="5" name="TextBox 4">
            <a:extLst>
              <a:ext uri="{FF2B5EF4-FFF2-40B4-BE49-F238E27FC236}">
                <a16:creationId xmlns:a16="http://schemas.microsoft.com/office/drawing/2014/main" id="{DDD5CB1B-38B7-A03E-B146-A0FDDB6CFBA1}"/>
              </a:ext>
            </a:extLst>
          </p:cNvPr>
          <p:cNvSpPr txBox="1"/>
          <p:nvPr/>
        </p:nvSpPr>
        <p:spPr>
          <a:xfrm>
            <a:off x="-22360" y="6250075"/>
            <a:ext cx="6251510" cy="584775"/>
          </a:xfrm>
          <a:prstGeom prst="rect">
            <a:avLst/>
          </a:prstGeom>
          <a:noFill/>
        </p:spPr>
        <p:txBody>
          <a:bodyPr wrap="square" rtlCol="0">
            <a:spAutoFit/>
          </a:bodyPr>
          <a:lstStyle/>
          <a:p>
            <a:r>
              <a:rPr lang="en-GB" sz="800">
                <a:latin typeface="Arial" panose="020B0604020202020204" pitchFamily="34" charset="0"/>
                <a:cs typeface="Arial" panose="020B0604020202020204" pitchFamily="34" charset="0"/>
              </a:rPr>
              <a:t>Source: </a:t>
            </a:r>
            <a:r>
              <a:rPr lang="en-GB" sz="800">
                <a:latin typeface="Arial" panose="020B0604020202020204" pitchFamily="34" charset="0"/>
                <a:cs typeface="Arial" panose="020B0604020202020204" pitchFamily="34" charset="0"/>
                <a:hlinkClick r:id="rId5"/>
              </a:rPr>
              <a:t>MHCLG, TA1 table on temporary accommodation</a:t>
            </a:r>
            <a:r>
              <a:rPr lang="en-GB" sz="800">
                <a:latin typeface="Arial" panose="020B0604020202020204" pitchFamily="34" charset="0"/>
                <a:cs typeface="Arial" panose="020B0604020202020204" pitchFamily="34" charset="0"/>
              </a:rPr>
              <a:t> Note: * For five local authorities data for previous quarters is shown in the figure as data is not available for the current quarter. For Barking and Dagenham, Harrow, Hounslow, data from the previous quarter is shown (March 2024). For Camden and Brent data for Dec 2023 is shown. Recent data is not available for Lambeth and Kensington &amp; Chelsea, so it is not shown in this figure.</a:t>
            </a:r>
          </a:p>
        </p:txBody>
      </p:sp>
      <p:sp>
        <p:nvSpPr>
          <p:cNvPr id="13" name="TextBox 12">
            <a:extLst>
              <a:ext uri="{FF2B5EF4-FFF2-40B4-BE49-F238E27FC236}">
                <a16:creationId xmlns:a16="http://schemas.microsoft.com/office/drawing/2014/main" id="{0A257831-5136-89E4-4C6C-4ED5A7DA5146}"/>
              </a:ext>
            </a:extLst>
          </p:cNvPr>
          <p:cNvSpPr txBox="1"/>
          <p:nvPr/>
        </p:nvSpPr>
        <p:spPr>
          <a:xfrm>
            <a:off x="6850216" y="6273225"/>
            <a:ext cx="2639017" cy="461665"/>
          </a:xfrm>
          <a:prstGeom prst="rect">
            <a:avLst/>
          </a:prstGeom>
          <a:noFill/>
        </p:spPr>
        <p:txBody>
          <a:bodyPr wrap="square">
            <a:spAutoFit/>
          </a:bodyPr>
          <a:lstStyle/>
          <a:p>
            <a:pPr marL="0" indent="0">
              <a:spcBef>
                <a:spcPts val="0"/>
              </a:spcBef>
              <a:buNone/>
            </a:pPr>
            <a:r>
              <a:rPr lang="en-GB" sz="800">
                <a:latin typeface="Arial" panose="020B0604020202020204" pitchFamily="34" charset="0"/>
                <a:cs typeface="Arial" panose="020B0604020202020204" pitchFamily="34" charset="0"/>
              </a:rPr>
              <a:t>H&amp;F = Hammersmith and Fulham</a:t>
            </a:r>
          </a:p>
          <a:p>
            <a:pPr marL="0" indent="0">
              <a:spcBef>
                <a:spcPts val="0"/>
              </a:spcBef>
              <a:buNone/>
            </a:pPr>
            <a:r>
              <a:rPr lang="en-GB" sz="800">
                <a:latin typeface="Arial" panose="020B0604020202020204" pitchFamily="34" charset="0"/>
                <a:cs typeface="Arial" panose="020B0604020202020204" pitchFamily="34" charset="0"/>
              </a:rPr>
              <a:t>K&amp;C = Kensington and Chelsea</a:t>
            </a:r>
          </a:p>
          <a:p>
            <a:pPr marL="0" indent="0">
              <a:spcBef>
                <a:spcPts val="0"/>
              </a:spcBef>
              <a:buNone/>
            </a:pPr>
            <a:r>
              <a:rPr lang="en-GB" sz="800" err="1">
                <a:latin typeface="Arial" panose="020B0604020202020204" pitchFamily="34" charset="0"/>
                <a:cs typeface="Arial" panose="020B0604020202020204" pitchFamily="34" charset="0"/>
              </a:rPr>
              <a:t>CoL</a:t>
            </a:r>
            <a:r>
              <a:rPr lang="en-GB" sz="800">
                <a:latin typeface="Arial" panose="020B0604020202020204" pitchFamily="34" charset="0"/>
                <a:cs typeface="Arial" panose="020B0604020202020204" pitchFamily="34" charset="0"/>
              </a:rPr>
              <a:t> = City of London</a:t>
            </a:r>
          </a:p>
        </p:txBody>
      </p:sp>
      <p:pic>
        <p:nvPicPr>
          <p:cNvPr id="7" name="Picture 6" descr="A map of different colors&#10;&#10;Description automatically generated">
            <a:extLst>
              <a:ext uri="{FF2B5EF4-FFF2-40B4-BE49-F238E27FC236}">
                <a16:creationId xmlns:a16="http://schemas.microsoft.com/office/drawing/2014/main" id="{EE10F68D-8180-5C86-B935-D1B01B163926}"/>
              </a:ext>
            </a:extLst>
          </p:cNvPr>
          <p:cNvPicPr>
            <a:picLocks noChangeAspect="1"/>
          </p:cNvPicPr>
          <p:nvPr/>
        </p:nvPicPr>
        <p:blipFill rotWithShape="1">
          <a:blip r:embed="rId6">
            <a:extLst>
              <a:ext uri="{28A0092B-C50C-407E-A947-70E740481C1C}">
                <a14:useLocalDpi xmlns:a14="http://schemas.microsoft.com/office/drawing/2010/main" val="0"/>
              </a:ext>
            </a:extLst>
          </a:blip>
          <a:srcRect r="6420" b="10447"/>
          <a:stretch/>
        </p:blipFill>
        <p:spPr>
          <a:xfrm>
            <a:off x="6484037" y="1874829"/>
            <a:ext cx="5487965" cy="4579336"/>
          </a:xfrm>
          <a:prstGeom prst="rect">
            <a:avLst/>
          </a:prstGeom>
        </p:spPr>
      </p:pic>
    </p:spTree>
    <p:extLst>
      <p:ext uri="{BB962C8B-B14F-4D97-AF65-F5344CB8AC3E}">
        <p14:creationId xmlns:p14="http://schemas.microsoft.com/office/powerpoint/2010/main" val="9430084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A592CF1C-EED7-8ACC-E584-18727AE7FF47}"/>
              </a:ext>
            </a:extLst>
          </p:cNvPr>
          <p:cNvSpPr txBox="1"/>
          <p:nvPr/>
        </p:nvSpPr>
        <p:spPr>
          <a:xfrm>
            <a:off x="699339" y="3658912"/>
            <a:ext cx="2483102" cy="307777"/>
          </a:xfrm>
          <a:prstGeom prst="rect">
            <a:avLst/>
          </a:prstGeom>
          <a:noFill/>
        </p:spPr>
        <p:txBody>
          <a:bodyPr wrap="square" rtlCol="0">
            <a:spAutoFit/>
          </a:bodyPr>
          <a:lstStyle/>
          <a:p>
            <a:r>
              <a:rPr lang="en-GB" sz="1400" b="1">
                <a:latin typeface="Arial" panose="020B0604020202020204" pitchFamily="34" charset="0"/>
                <a:cs typeface="Arial" panose="020B0604020202020204" pitchFamily="34" charset="0"/>
              </a:rPr>
              <a:t>NWL</a:t>
            </a:r>
          </a:p>
        </p:txBody>
      </p:sp>
      <p:sp>
        <p:nvSpPr>
          <p:cNvPr id="23" name="TextBox 22">
            <a:extLst>
              <a:ext uri="{FF2B5EF4-FFF2-40B4-BE49-F238E27FC236}">
                <a16:creationId xmlns:a16="http://schemas.microsoft.com/office/drawing/2014/main" id="{D53C213C-2690-26AF-D215-BD120901139E}"/>
              </a:ext>
            </a:extLst>
          </p:cNvPr>
          <p:cNvSpPr txBox="1"/>
          <p:nvPr/>
        </p:nvSpPr>
        <p:spPr>
          <a:xfrm>
            <a:off x="699339" y="1914923"/>
            <a:ext cx="2483102" cy="307777"/>
          </a:xfrm>
          <a:prstGeom prst="rect">
            <a:avLst/>
          </a:prstGeom>
          <a:noFill/>
        </p:spPr>
        <p:txBody>
          <a:bodyPr wrap="square" rtlCol="0">
            <a:spAutoFit/>
          </a:bodyPr>
          <a:lstStyle/>
          <a:p>
            <a:r>
              <a:rPr lang="en-GB" sz="1400" b="1">
                <a:latin typeface="Arial" panose="020B0604020202020204" pitchFamily="34" charset="0"/>
                <a:cs typeface="Arial" panose="020B0604020202020204" pitchFamily="34" charset="0"/>
              </a:rPr>
              <a:t>NCL</a:t>
            </a:r>
          </a:p>
        </p:txBody>
      </p:sp>
      <p:cxnSp>
        <p:nvCxnSpPr>
          <p:cNvPr id="25" name="Straight Connector 24">
            <a:extLst>
              <a:ext uri="{FF2B5EF4-FFF2-40B4-BE49-F238E27FC236}">
                <a16:creationId xmlns:a16="http://schemas.microsoft.com/office/drawing/2014/main" id="{11B04A12-AC19-E211-9A51-1F856C80FAB8}"/>
              </a:ext>
            </a:extLst>
          </p:cNvPr>
          <p:cNvCxnSpPr>
            <a:cxnSpLocks/>
          </p:cNvCxnSpPr>
          <p:nvPr/>
        </p:nvCxnSpPr>
        <p:spPr>
          <a:xfrm>
            <a:off x="490818" y="3576181"/>
            <a:ext cx="11459135" cy="0"/>
          </a:xfrm>
          <a:prstGeom prst="line">
            <a:avLst/>
          </a:prstGeom>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D3D05C2F-6185-1FB4-4874-1F659F4D9CDE}"/>
              </a:ext>
            </a:extLst>
          </p:cNvPr>
          <p:cNvCxnSpPr>
            <a:cxnSpLocks/>
          </p:cNvCxnSpPr>
          <p:nvPr/>
        </p:nvCxnSpPr>
        <p:spPr>
          <a:xfrm>
            <a:off x="490818" y="1739731"/>
            <a:ext cx="11459135" cy="0"/>
          </a:xfrm>
          <a:prstGeom prst="line">
            <a:avLst/>
          </a:prstGeom>
        </p:spPr>
        <p:style>
          <a:lnRef idx="1">
            <a:schemeClr val="dk1"/>
          </a:lnRef>
          <a:fillRef idx="0">
            <a:schemeClr val="dk1"/>
          </a:fillRef>
          <a:effectRef idx="0">
            <a:schemeClr val="dk1"/>
          </a:effectRef>
          <a:fontRef idx="minor">
            <a:schemeClr val="tx1"/>
          </a:fontRef>
        </p:style>
      </p:cxnSp>
      <p:grpSp>
        <p:nvGrpSpPr>
          <p:cNvPr id="18" name="Group 17">
            <a:extLst>
              <a:ext uri="{FF2B5EF4-FFF2-40B4-BE49-F238E27FC236}">
                <a16:creationId xmlns:a16="http://schemas.microsoft.com/office/drawing/2014/main" id="{F9581253-7EC3-E9A0-9D65-85D2B7B1A3C1}"/>
              </a:ext>
            </a:extLst>
          </p:cNvPr>
          <p:cNvGrpSpPr/>
          <p:nvPr/>
        </p:nvGrpSpPr>
        <p:grpSpPr>
          <a:xfrm>
            <a:off x="8700601" y="37380"/>
            <a:ext cx="3566894" cy="433434"/>
            <a:chOff x="8497997" y="254977"/>
            <a:chExt cx="3566894" cy="433434"/>
          </a:xfrm>
        </p:grpSpPr>
        <p:sp>
          <p:nvSpPr>
            <p:cNvPr id="24" name="Rectangle: Rounded Corners 23">
              <a:extLst>
                <a:ext uri="{FF2B5EF4-FFF2-40B4-BE49-F238E27FC236}">
                  <a16:creationId xmlns:a16="http://schemas.microsoft.com/office/drawing/2014/main" id="{38233577-2811-58CA-DD54-A7D0E3ADB27D}"/>
                </a:ext>
              </a:extLst>
            </p:cNvPr>
            <p:cNvSpPr/>
            <p:nvPr/>
          </p:nvSpPr>
          <p:spPr>
            <a:xfrm>
              <a:off x="8497997" y="254977"/>
              <a:ext cx="3451036" cy="422032"/>
            </a:xfrm>
            <a:prstGeom prst="roundRect">
              <a:avLst/>
            </a:prstGeom>
            <a:solidFill>
              <a:srgbClr val="FFF2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bg1"/>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63905503-D86E-7527-4B6E-2E3B754DD74B}"/>
                </a:ext>
              </a:extLst>
            </p:cNvPr>
            <p:cNvSpPr txBox="1"/>
            <p:nvPr/>
          </p:nvSpPr>
          <p:spPr>
            <a:xfrm>
              <a:off x="8730889" y="257524"/>
              <a:ext cx="3334002" cy="430887"/>
            </a:xfrm>
            <a:prstGeom prst="rect">
              <a:avLst/>
            </a:prstGeom>
            <a:noFill/>
          </p:spPr>
          <p:txBody>
            <a:bodyPr wrap="square">
              <a:spAutoFit/>
            </a:bodyPr>
            <a:lstStyle/>
            <a:p>
              <a:pPr algn="ctr"/>
              <a:r>
                <a:rPr lang="en-GB" sz="1100">
                  <a:latin typeface="Arial" panose="020B0604020202020204" pitchFamily="34" charset="0"/>
                  <a:cs typeface="Arial" panose="020B0604020202020204" pitchFamily="34" charset="0"/>
                </a:rPr>
                <a:t>Data summary: see sheet </a:t>
              </a:r>
              <a:r>
                <a:rPr lang="en-GB" sz="1100" i="1" err="1">
                  <a:latin typeface="Arial" panose="020B0604020202020204" pitchFamily="34" charset="0"/>
                  <a:cs typeface="Arial" panose="020B0604020202020204" pitchFamily="34" charset="0"/>
                </a:rPr>
                <a:t>temp_acc_la</a:t>
              </a:r>
              <a:r>
                <a:rPr lang="en-GB" sz="1100" i="1">
                  <a:latin typeface="Arial" panose="020B0604020202020204" pitchFamily="34" charset="0"/>
                  <a:cs typeface="Arial" panose="020B0604020202020204" pitchFamily="34" charset="0"/>
                </a:rPr>
                <a:t> </a:t>
              </a:r>
              <a:r>
                <a:rPr lang="en-GB" sz="1100">
                  <a:latin typeface="Arial" panose="020B0604020202020204" pitchFamily="34" charset="0"/>
                  <a:cs typeface="Arial" panose="020B0604020202020204" pitchFamily="34" charset="0"/>
                </a:rPr>
                <a:t>for further breakdowns by local authorities over time </a:t>
              </a:r>
            </a:p>
          </p:txBody>
        </p:sp>
        <p:pic>
          <p:nvPicPr>
            <p:cNvPr id="28" name="Graphic 27" descr="Cursor with solid fill">
              <a:extLst>
                <a:ext uri="{FF2B5EF4-FFF2-40B4-BE49-F238E27FC236}">
                  <a16:creationId xmlns:a16="http://schemas.microsoft.com/office/drawing/2014/main" id="{C8F7A139-4227-FC8B-7DB4-5D402E4A0E9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65078" y="316615"/>
              <a:ext cx="281668" cy="281668"/>
            </a:xfrm>
            <a:prstGeom prst="rect">
              <a:avLst/>
            </a:prstGeom>
          </p:spPr>
        </p:pic>
      </p:grpSp>
      <p:sp>
        <p:nvSpPr>
          <p:cNvPr id="2" name="TextBox 1">
            <a:extLst>
              <a:ext uri="{FF2B5EF4-FFF2-40B4-BE49-F238E27FC236}">
                <a16:creationId xmlns:a16="http://schemas.microsoft.com/office/drawing/2014/main" id="{880726DD-9391-EC11-3B14-17FAD539DD70}"/>
              </a:ext>
            </a:extLst>
          </p:cNvPr>
          <p:cNvSpPr txBox="1"/>
          <p:nvPr/>
        </p:nvSpPr>
        <p:spPr>
          <a:xfrm>
            <a:off x="7343442" y="1025617"/>
            <a:ext cx="4808196" cy="738664"/>
          </a:xfrm>
          <a:prstGeom prst="rect">
            <a:avLst/>
          </a:prstGeom>
          <a:noFill/>
        </p:spPr>
        <p:txBody>
          <a:bodyPr wrap="square" rtlCol="0">
            <a:spAutoFit/>
          </a:bodyPr>
          <a:lstStyle/>
          <a:p>
            <a:r>
              <a:rPr lang="en-GB" sz="1400" b="1">
                <a:latin typeface="Arial" panose="020B0604020202020204" pitchFamily="34" charset="0"/>
                <a:cs typeface="Arial" panose="020B0604020202020204" pitchFamily="34" charset="0"/>
              </a:rPr>
              <a:t>Fig 21A. Proportion of homeless households placed in temporary accommodation by local authority by type of accommodation, June 2024* </a:t>
            </a:r>
          </a:p>
        </p:txBody>
      </p:sp>
      <p:sp>
        <p:nvSpPr>
          <p:cNvPr id="9" name="Title 3">
            <a:extLst>
              <a:ext uri="{FF2B5EF4-FFF2-40B4-BE49-F238E27FC236}">
                <a16:creationId xmlns:a16="http://schemas.microsoft.com/office/drawing/2014/main" id="{535953D8-BFDB-5BB2-1CA5-3F8E42753CF0}"/>
              </a:ext>
            </a:extLst>
          </p:cNvPr>
          <p:cNvSpPr>
            <a:spLocks noGrp="1"/>
          </p:cNvSpPr>
          <p:nvPr>
            <p:ph type="title"/>
          </p:nvPr>
        </p:nvSpPr>
        <p:spPr>
          <a:xfrm>
            <a:off x="838200" y="365125"/>
            <a:ext cx="6924040" cy="1325563"/>
          </a:xfrm>
        </p:spPr>
        <p:txBody>
          <a:bodyPr>
            <a:noAutofit/>
          </a:bodyPr>
          <a:lstStyle/>
          <a:p>
            <a:r>
              <a:rPr lang="en-GB" sz="2800" b="1"/>
              <a:t>The type of temporary accommodation used varies across London local authorities considerably (1/3)</a:t>
            </a:r>
          </a:p>
        </p:txBody>
      </p:sp>
      <p:pic>
        <p:nvPicPr>
          <p:cNvPr id="19" name="Picture 18" descr="A screenshot of a cell phone&#10;&#10;Description automatically generated">
            <a:extLst>
              <a:ext uri="{FF2B5EF4-FFF2-40B4-BE49-F238E27FC236}">
                <a16:creationId xmlns:a16="http://schemas.microsoft.com/office/drawing/2014/main" id="{1011FAA2-5DFD-5D9E-A4B2-962989ABE234}"/>
              </a:ext>
            </a:extLst>
          </p:cNvPr>
          <p:cNvPicPr>
            <a:picLocks noChangeAspect="1"/>
          </p:cNvPicPr>
          <p:nvPr/>
        </p:nvPicPr>
        <p:blipFill rotWithShape="1">
          <a:blip r:embed="rId4">
            <a:extLst>
              <a:ext uri="{28A0092B-C50C-407E-A947-70E740481C1C}">
                <a14:useLocalDpi xmlns:a14="http://schemas.microsoft.com/office/drawing/2010/main" val="0"/>
              </a:ext>
            </a:extLst>
          </a:blip>
          <a:srcRect r="5220" b="84510"/>
          <a:stretch/>
        </p:blipFill>
        <p:spPr>
          <a:xfrm>
            <a:off x="400057" y="4146131"/>
            <a:ext cx="2782384" cy="1202197"/>
          </a:xfrm>
          <a:prstGeom prst="rect">
            <a:avLst/>
          </a:prstGeom>
        </p:spPr>
      </p:pic>
      <p:pic>
        <p:nvPicPr>
          <p:cNvPr id="21" name="Picture 20" descr="A group of colorful circles&#10;&#10;Description automatically generated">
            <a:extLst>
              <a:ext uri="{FF2B5EF4-FFF2-40B4-BE49-F238E27FC236}">
                <a16:creationId xmlns:a16="http://schemas.microsoft.com/office/drawing/2014/main" id="{F82517D1-100D-68C5-4036-2BB4A4EE7A33}"/>
              </a:ext>
            </a:extLst>
          </p:cNvPr>
          <p:cNvPicPr>
            <a:picLocks noChangeAspect="1"/>
          </p:cNvPicPr>
          <p:nvPr/>
        </p:nvPicPr>
        <p:blipFill rotWithShape="1">
          <a:blip r:embed="rId5">
            <a:extLst>
              <a:ext uri="{28A0092B-C50C-407E-A947-70E740481C1C}">
                <a14:useLocalDpi xmlns:a14="http://schemas.microsoft.com/office/drawing/2010/main" val="0"/>
              </a:ext>
            </a:extLst>
          </a:blip>
          <a:srcRect l="31391"/>
          <a:stretch/>
        </p:blipFill>
        <p:spPr>
          <a:xfrm>
            <a:off x="3772439" y="1778156"/>
            <a:ext cx="8494476" cy="2173471"/>
          </a:xfrm>
          <a:prstGeom prst="rect">
            <a:avLst/>
          </a:prstGeom>
        </p:spPr>
      </p:pic>
      <p:sp>
        <p:nvSpPr>
          <p:cNvPr id="34" name="TextBox 33">
            <a:extLst>
              <a:ext uri="{FF2B5EF4-FFF2-40B4-BE49-F238E27FC236}">
                <a16:creationId xmlns:a16="http://schemas.microsoft.com/office/drawing/2014/main" id="{A6FB5EB7-0FA9-FE2E-DA86-B50D333CDB37}"/>
              </a:ext>
            </a:extLst>
          </p:cNvPr>
          <p:cNvSpPr txBox="1"/>
          <p:nvPr/>
        </p:nvSpPr>
        <p:spPr>
          <a:xfrm>
            <a:off x="65949" y="5697212"/>
            <a:ext cx="3145920" cy="1200329"/>
          </a:xfrm>
          <a:prstGeom prst="rect">
            <a:avLst/>
          </a:prstGeom>
          <a:noFill/>
        </p:spPr>
        <p:txBody>
          <a:bodyPr wrap="square" rtlCol="0">
            <a:spAutoFit/>
          </a:bodyPr>
          <a:lstStyle/>
          <a:p>
            <a:r>
              <a:rPr lang="en-GB" sz="800">
                <a:latin typeface="Arial" panose="020B0604020202020204" pitchFamily="34" charset="0"/>
                <a:cs typeface="Arial" panose="020B0604020202020204" pitchFamily="34" charset="0"/>
              </a:rPr>
              <a:t>Source: </a:t>
            </a:r>
            <a:r>
              <a:rPr lang="en-GB" sz="800">
                <a:latin typeface="Arial" panose="020B0604020202020204" pitchFamily="34" charset="0"/>
                <a:cs typeface="Arial" panose="020B0604020202020204" pitchFamily="34" charset="0"/>
                <a:hlinkClick r:id="rId6"/>
              </a:rPr>
              <a:t>MHCLG, TA1 table on temporary accommodation</a:t>
            </a:r>
            <a:endParaRPr lang="en-GB" sz="800">
              <a:latin typeface="Arial" panose="020B0604020202020204" pitchFamily="34" charset="0"/>
              <a:cs typeface="Arial" panose="020B0604020202020204" pitchFamily="34" charset="0"/>
            </a:endParaRPr>
          </a:p>
          <a:p>
            <a:r>
              <a:rPr lang="en-GB" sz="800">
                <a:latin typeface="Arial" panose="020B0604020202020204" pitchFamily="34" charset="0"/>
                <a:cs typeface="Arial" panose="020B0604020202020204" pitchFamily="34" charset="0"/>
              </a:rPr>
              <a:t>Note: * For five local authorities data for previous quarters is shown in the figure as data is not available for the current quarter. For Barking and Dagenham, Harrow, Hounslow, data from the previous quarter is shown (March 2024). For Camden and Brent data for Dec 2023 is shown. Recent data is not available for Lambeth and Kensington &amp; Chelsea, so it is not shown in this figure. Percentages may add to over 100% due to rounding.</a:t>
            </a:r>
          </a:p>
        </p:txBody>
      </p:sp>
      <p:pic>
        <p:nvPicPr>
          <p:cNvPr id="4" name="Picture 3" descr="A group of colorful circles&#10;&#10;Description automatically generated">
            <a:extLst>
              <a:ext uri="{FF2B5EF4-FFF2-40B4-BE49-F238E27FC236}">
                <a16:creationId xmlns:a16="http://schemas.microsoft.com/office/drawing/2014/main" id="{3F8F06CF-E1B1-14F0-5FA6-6D3170F361C2}"/>
              </a:ext>
            </a:extLst>
          </p:cNvPr>
          <p:cNvPicPr>
            <a:picLocks noChangeAspect="1"/>
          </p:cNvPicPr>
          <p:nvPr/>
        </p:nvPicPr>
        <p:blipFill rotWithShape="1">
          <a:blip r:embed="rId7">
            <a:extLst>
              <a:ext uri="{28A0092B-C50C-407E-A947-70E740481C1C}">
                <a14:useLocalDpi xmlns:a14="http://schemas.microsoft.com/office/drawing/2010/main" val="0"/>
              </a:ext>
            </a:extLst>
          </a:blip>
          <a:srcRect l="30942" b="18922"/>
          <a:stretch/>
        </p:blipFill>
        <p:spPr>
          <a:xfrm>
            <a:off x="3772438" y="3574397"/>
            <a:ext cx="8419561" cy="1859248"/>
          </a:xfrm>
          <a:prstGeom prst="rect">
            <a:avLst/>
          </a:prstGeom>
        </p:spPr>
      </p:pic>
      <p:pic>
        <p:nvPicPr>
          <p:cNvPr id="6" name="Picture 5" descr="A colorful circle with a black background&#10;&#10;Description automatically generated">
            <a:extLst>
              <a:ext uri="{FF2B5EF4-FFF2-40B4-BE49-F238E27FC236}">
                <a16:creationId xmlns:a16="http://schemas.microsoft.com/office/drawing/2014/main" id="{0AA94868-9A75-DEEB-CF91-0EFF0DC3109D}"/>
              </a:ext>
            </a:extLst>
          </p:cNvPr>
          <p:cNvPicPr>
            <a:picLocks noChangeAspect="1"/>
          </p:cNvPicPr>
          <p:nvPr/>
        </p:nvPicPr>
        <p:blipFill rotWithShape="1">
          <a:blip r:embed="rId8">
            <a:extLst>
              <a:ext uri="{28A0092B-C50C-407E-A947-70E740481C1C}">
                <a14:useLocalDpi xmlns:a14="http://schemas.microsoft.com/office/drawing/2010/main" val="0"/>
              </a:ext>
            </a:extLst>
          </a:blip>
          <a:srcRect l="30942" r="40649" b="20236"/>
          <a:stretch/>
        </p:blipFill>
        <p:spPr>
          <a:xfrm>
            <a:off x="3772437" y="5172765"/>
            <a:ext cx="3463632" cy="1707168"/>
          </a:xfrm>
          <a:prstGeom prst="rect">
            <a:avLst/>
          </a:prstGeom>
        </p:spPr>
      </p:pic>
    </p:spTree>
    <p:extLst>
      <p:ext uri="{BB962C8B-B14F-4D97-AF65-F5344CB8AC3E}">
        <p14:creationId xmlns:p14="http://schemas.microsoft.com/office/powerpoint/2010/main" val="29660394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A592CF1C-EED7-8ACC-E584-18727AE7FF47}"/>
              </a:ext>
            </a:extLst>
          </p:cNvPr>
          <p:cNvSpPr txBox="1"/>
          <p:nvPr/>
        </p:nvSpPr>
        <p:spPr>
          <a:xfrm>
            <a:off x="699339" y="3658912"/>
            <a:ext cx="2483102" cy="307777"/>
          </a:xfrm>
          <a:prstGeom prst="rect">
            <a:avLst/>
          </a:prstGeom>
          <a:noFill/>
        </p:spPr>
        <p:txBody>
          <a:bodyPr wrap="square" rtlCol="0">
            <a:spAutoFit/>
          </a:bodyPr>
          <a:lstStyle/>
          <a:p>
            <a:r>
              <a:rPr lang="en-GB" sz="1400" b="1">
                <a:latin typeface="Arial" panose="020B0604020202020204" pitchFamily="34" charset="0"/>
                <a:cs typeface="Arial" panose="020B0604020202020204" pitchFamily="34" charset="0"/>
              </a:rPr>
              <a:t>SWL</a:t>
            </a:r>
          </a:p>
        </p:txBody>
      </p:sp>
      <p:sp>
        <p:nvSpPr>
          <p:cNvPr id="23" name="TextBox 22">
            <a:extLst>
              <a:ext uri="{FF2B5EF4-FFF2-40B4-BE49-F238E27FC236}">
                <a16:creationId xmlns:a16="http://schemas.microsoft.com/office/drawing/2014/main" id="{D53C213C-2690-26AF-D215-BD120901139E}"/>
              </a:ext>
            </a:extLst>
          </p:cNvPr>
          <p:cNvSpPr txBox="1"/>
          <p:nvPr/>
        </p:nvSpPr>
        <p:spPr>
          <a:xfrm>
            <a:off x="699339" y="1914923"/>
            <a:ext cx="2483102" cy="307777"/>
          </a:xfrm>
          <a:prstGeom prst="rect">
            <a:avLst/>
          </a:prstGeom>
          <a:noFill/>
        </p:spPr>
        <p:txBody>
          <a:bodyPr wrap="square" rtlCol="0">
            <a:spAutoFit/>
          </a:bodyPr>
          <a:lstStyle/>
          <a:p>
            <a:r>
              <a:rPr lang="en-GB" sz="1400" b="1">
                <a:latin typeface="Arial" panose="020B0604020202020204" pitchFamily="34" charset="0"/>
                <a:cs typeface="Arial" panose="020B0604020202020204" pitchFamily="34" charset="0"/>
              </a:rPr>
              <a:t>SEL</a:t>
            </a:r>
          </a:p>
        </p:txBody>
      </p:sp>
      <p:cxnSp>
        <p:nvCxnSpPr>
          <p:cNvPr id="27" name="Straight Connector 26">
            <a:extLst>
              <a:ext uri="{FF2B5EF4-FFF2-40B4-BE49-F238E27FC236}">
                <a16:creationId xmlns:a16="http://schemas.microsoft.com/office/drawing/2014/main" id="{D3D05C2F-6185-1FB4-4874-1F659F4D9CDE}"/>
              </a:ext>
            </a:extLst>
          </p:cNvPr>
          <p:cNvCxnSpPr>
            <a:cxnSpLocks/>
          </p:cNvCxnSpPr>
          <p:nvPr/>
        </p:nvCxnSpPr>
        <p:spPr>
          <a:xfrm>
            <a:off x="490818" y="1739731"/>
            <a:ext cx="11459135" cy="0"/>
          </a:xfrm>
          <a:prstGeom prst="line">
            <a:avLst/>
          </a:prstGeom>
        </p:spPr>
        <p:style>
          <a:lnRef idx="1">
            <a:schemeClr val="dk1"/>
          </a:lnRef>
          <a:fillRef idx="0">
            <a:schemeClr val="dk1"/>
          </a:fillRef>
          <a:effectRef idx="0">
            <a:schemeClr val="dk1"/>
          </a:effectRef>
          <a:fontRef idx="minor">
            <a:schemeClr val="tx1"/>
          </a:fontRef>
        </p:style>
      </p:cxnSp>
      <p:grpSp>
        <p:nvGrpSpPr>
          <p:cNvPr id="32" name="Group 31">
            <a:extLst>
              <a:ext uri="{FF2B5EF4-FFF2-40B4-BE49-F238E27FC236}">
                <a16:creationId xmlns:a16="http://schemas.microsoft.com/office/drawing/2014/main" id="{962FAD2F-5D3F-66F5-4C63-C0195ECE9C0A}"/>
              </a:ext>
            </a:extLst>
          </p:cNvPr>
          <p:cNvGrpSpPr/>
          <p:nvPr/>
        </p:nvGrpSpPr>
        <p:grpSpPr>
          <a:xfrm>
            <a:off x="8700601" y="37380"/>
            <a:ext cx="3566894" cy="433434"/>
            <a:chOff x="8497997" y="254977"/>
            <a:chExt cx="3566894" cy="433434"/>
          </a:xfrm>
        </p:grpSpPr>
        <p:sp>
          <p:nvSpPr>
            <p:cNvPr id="33" name="Rectangle: Rounded Corners 32">
              <a:extLst>
                <a:ext uri="{FF2B5EF4-FFF2-40B4-BE49-F238E27FC236}">
                  <a16:creationId xmlns:a16="http://schemas.microsoft.com/office/drawing/2014/main" id="{4642E693-C787-A058-B309-F07D774267DB}"/>
                </a:ext>
              </a:extLst>
            </p:cNvPr>
            <p:cNvSpPr/>
            <p:nvPr/>
          </p:nvSpPr>
          <p:spPr>
            <a:xfrm>
              <a:off x="8497997" y="254977"/>
              <a:ext cx="3451036" cy="422032"/>
            </a:xfrm>
            <a:prstGeom prst="roundRect">
              <a:avLst/>
            </a:prstGeom>
            <a:solidFill>
              <a:srgbClr val="FFF2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bg1"/>
                </a:solidFill>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AE6AFC2E-533D-DD5A-673F-A39A9E1FF022}"/>
                </a:ext>
              </a:extLst>
            </p:cNvPr>
            <p:cNvSpPr txBox="1"/>
            <p:nvPr/>
          </p:nvSpPr>
          <p:spPr>
            <a:xfrm>
              <a:off x="8730889" y="257524"/>
              <a:ext cx="3334002" cy="430887"/>
            </a:xfrm>
            <a:prstGeom prst="rect">
              <a:avLst/>
            </a:prstGeom>
            <a:noFill/>
          </p:spPr>
          <p:txBody>
            <a:bodyPr wrap="square">
              <a:spAutoFit/>
            </a:bodyPr>
            <a:lstStyle/>
            <a:p>
              <a:pPr algn="ctr"/>
              <a:r>
                <a:rPr lang="en-GB" sz="1100">
                  <a:latin typeface="Arial" panose="020B0604020202020204" pitchFamily="34" charset="0"/>
                  <a:cs typeface="Arial" panose="020B0604020202020204" pitchFamily="34" charset="0"/>
                </a:rPr>
                <a:t>Data summary: see sheet </a:t>
              </a:r>
              <a:r>
                <a:rPr lang="en-GB" sz="1100" i="1" err="1">
                  <a:latin typeface="Arial" panose="020B0604020202020204" pitchFamily="34" charset="0"/>
                  <a:cs typeface="Arial" panose="020B0604020202020204" pitchFamily="34" charset="0"/>
                </a:rPr>
                <a:t>temp_acc_la</a:t>
              </a:r>
              <a:r>
                <a:rPr lang="en-GB" sz="1100" i="1">
                  <a:latin typeface="Arial" panose="020B0604020202020204" pitchFamily="34" charset="0"/>
                  <a:cs typeface="Arial" panose="020B0604020202020204" pitchFamily="34" charset="0"/>
                </a:rPr>
                <a:t> </a:t>
              </a:r>
              <a:r>
                <a:rPr lang="en-GB" sz="1100">
                  <a:latin typeface="Arial" panose="020B0604020202020204" pitchFamily="34" charset="0"/>
                  <a:cs typeface="Arial" panose="020B0604020202020204" pitchFamily="34" charset="0"/>
                </a:rPr>
                <a:t>for further breakdowns by local authorities over time </a:t>
              </a:r>
            </a:p>
          </p:txBody>
        </p:sp>
        <p:pic>
          <p:nvPicPr>
            <p:cNvPr id="35" name="Graphic 34" descr="Cursor with solid fill">
              <a:extLst>
                <a:ext uri="{FF2B5EF4-FFF2-40B4-BE49-F238E27FC236}">
                  <a16:creationId xmlns:a16="http://schemas.microsoft.com/office/drawing/2014/main" id="{DA7F7637-E4C8-E335-101E-BB38EF2D668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565078" y="316615"/>
              <a:ext cx="281668" cy="281668"/>
            </a:xfrm>
            <a:prstGeom prst="rect">
              <a:avLst/>
            </a:prstGeom>
          </p:spPr>
        </p:pic>
      </p:grpSp>
      <p:sp>
        <p:nvSpPr>
          <p:cNvPr id="9" name="Title 3">
            <a:extLst>
              <a:ext uri="{FF2B5EF4-FFF2-40B4-BE49-F238E27FC236}">
                <a16:creationId xmlns:a16="http://schemas.microsoft.com/office/drawing/2014/main" id="{DDC11F15-75D9-13DA-DC25-31B963103D67}"/>
              </a:ext>
            </a:extLst>
          </p:cNvPr>
          <p:cNvSpPr>
            <a:spLocks noGrp="1"/>
          </p:cNvSpPr>
          <p:nvPr>
            <p:ph type="title"/>
          </p:nvPr>
        </p:nvSpPr>
        <p:spPr>
          <a:xfrm>
            <a:off x="838200" y="365125"/>
            <a:ext cx="6924040" cy="1325563"/>
          </a:xfrm>
        </p:spPr>
        <p:txBody>
          <a:bodyPr>
            <a:noAutofit/>
          </a:bodyPr>
          <a:lstStyle/>
          <a:p>
            <a:r>
              <a:rPr lang="en-GB" sz="2800" b="1"/>
              <a:t>The type of temporary accommodation used varies across London local authorities considerably (2/3)</a:t>
            </a:r>
          </a:p>
        </p:txBody>
      </p:sp>
      <p:pic>
        <p:nvPicPr>
          <p:cNvPr id="14" name="Picture 13" descr="A screenshot of a cell phone&#10;&#10;Description automatically generated">
            <a:extLst>
              <a:ext uri="{FF2B5EF4-FFF2-40B4-BE49-F238E27FC236}">
                <a16:creationId xmlns:a16="http://schemas.microsoft.com/office/drawing/2014/main" id="{DCBF327C-EAB4-8506-EA17-0D01626FE5A2}"/>
              </a:ext>
            </a:extLst>
          </p:cNvPr>
          <p:cNvPicPr>
            <a:picLocks noChangeAspect="1"/>
          </p:cNvPicPr>
          <p:nvPr/>
        </p:nvPicPr>
        <p:blipFill rotWithShape="1">
          <a:blip r:embed="rId5">
            <a:extLst>
              <a:ext uri="{28A0092B-C50C-407E-A947-70E740481C1C}">
                <a14:useLocalDpi xmlns:a14="http://schemas.microsoft.com/office/drawing/2010/main" val="0"/>
              </a:ext>
            </a:extLst>
          </a:blip>
          <a:srcRect r="5220" b="84510"/>
          <a:stretch/>
        </p:blipFill>
        <p:spPr>
          <a:xfrm>
            <a:off x="400057" y="4146131"/>
            <a:ext cx="2782384" cy="1202197"/>
          </a:xfrm>
          <a:prstGeom prst="rect">
            <a:avLst/>
          </a:prstGeom>
        </p:spPr>
      </p:pic>
      <p:sp>
        <p:nvSpPr>
          <p:cNvPr id="10" name="TextBox 9">
            <a:extLst>
              <a:ext uri="{FF2B5EF4-FFF2-40B4-BE49-F238E27FC236}">
                <a16:creationId xmlns:a16="http://schemas.microsoft.com/office/drawing/2014/main" id="{41A57747-063A-5235-7DFC-300207B43FFA}"/>
              </a:ext>
            </a:extLst>
          </p:cNvPr>
          <p:cNvSpPr txBox="1"/>
          <p:nvPr/>
        </p:nvSpPr>
        <p:spPr>
          <a:xfrm>
            <a:off x="7343442" y="1025617"/>
            <a:ext cx="4808196" cy="738664"/>
          </a:xfrm>
          <a:prstGeom prst="rect">
            <a:avLst/>
          </a:prstGeom>
          <a:noFill/>
        </p:spPr>
        <p:txBody>
          <a:bodyPr wrap="square" rtlCol="0">
            <a:spAutoFit/>
          </a:bodyPr>
          <a:lstStyle/>
          <a:p>
            <a:r>
              <a:rPr lang="en-GB" sz="1400" b="1">
                <a:latin typeface="Arial" panose="020B0604020202020204" pitchFamily="34" charset="0"/>
                <a:cs typeface="Arial" panose="020B0604020202020204" pitchFamily="34" charset="0"/>
              </a:rPr>
              <a:t>Fig 21B. Proportion of homeless households placed in temporary accommodation by local authority by type of accommodation, June 2024* </a:t>
            </a:r>
          </a:p>
        </p:txBody>
      </p:sp>
      <p:cxnSp>
        <p:nvCxnSpPr>
          <p:cNvPr id="28" name="Straight Connector 27">
            <a:extLst>
              <a:ext uri="{FF2B5EF4-FFF2-40B4-BE49-F238E27FC236}">
                <a16:creationId xmlns:a16="http://schemas.microsoft.com/office/drawing/2014/main" id="{DE28E204-04C5-D160-2EA6-2BF885DD550C}"/>
              </a:ext>
            </a:extLst>
          </p:cNvPr>
          <p:cNvCxnSpPr>
            <a:cxnSpLocks/>
          </p:cNvCxnSpPr>
          <p:nvPr/>
        </p:nvCxnSpPr>
        <p:spPr>
          <a:xfrm>
            <a:off x="490818" y="3576181"/>
            <a:ext cx="11459135" cy="0"/>
          </a:xfrm>
          <a:prstGeom prst="line">
            <a:avLst/>
          </a:prstGeom>
        </p:spPr>
        <p:style>
          <a:lnRef idx="1">
            <a:schemeClr val="dk1"/>
          </a:lnRef>
          <a:fillRef idx="0">
            <a:schemeClr val="dk1"/>
          </a:fillRef>
          <a:effectRef idx="0">
            <a:schemeClr val="dk1"/>
          </a:effectRef>
          <a:fontRef idx="minor">
            <a:schemeClr val="tx1"/>
          </a:fontRef>
        </p:style>
      </p:cxnSp>
      <p:pic>
        <p:nvPicPr>
          <p:cNvPr id="3" name="Picture 2" descr="A group of colorful circles&#10;&#10;Description automatically generated">
            <a:extLst>
              <a:ext uri="{FF2B5EF4-FFF2-40B4-BE49-F238E27FC236}">
                <a16:creationId xmlns:a16="http://schemas.microsoft.com/office/drawing/2014/main" id="{9AF25FA7-6806-4E52-123B-434932B0388F}"/>
              </a:ext>
            </a:extLst>
          </p:cNvPr>
          <p:cNvPicPr>
            <a:picLocks noChangeAspect="1"/>
          </p:cNvPicPr>
          <p:nvPr/>
        </p:nvPicPr>
        <p:blipFill rotWithShape="1">
          <a:blip r:embed="rId6">
            <a:extLst>
              <a:ext uri="{28A0092B-C50C-407E-A947-70E740481C1C}">
                <a14:useLocalDpi xmlns:a14="http://schemas.microsoft.com/office/drawing/2010/main" val="0"/>
              </a:ext>
            </a:extLst>
          </a:blip>
          <a:srcRect l="30699" b="15356"/>
          <a:stretch/>
        </p:blipFill>
        <p:spPr>
          <a:xfrm>
            <a:off x="3728875" y="1764550"/>
            <a:ext cx="8449137" cy="1811630"/>
          </a:xfrm>
          <a:prstGeom prst="rect">
            <a:avLst/>
          </a:prstGeom>
        </p:spPr>
      </p:pic>
      <p:pic>
        <p:nvPicPr>
          <p:cNvPr id="11" name="Picture 10" descr="A colorful circle with black background&#10;&#10;Description automatically generated">
            <a:extLst>
              <a:ext uri="{FF2B5EF4-FFF2-40B4-BE49-F238E27FC236}">
                <a16:creationId xmlns:a16="http://schemas.microsoft.com/office/drawing/2014/main" id="{8C5310A8-0FFB-F6A5-0081-D7C2CE76CCDF}"/>
              </a:ext>
            </a:extLst>
          </p:cNvPr>
          <p:cNvPicPr>
            <a:picLocks noChangeAspect="1"/>
          </p:cNvPicPr>
          <p:nvPr/>
        </p:nvPicPr>
        <p:blipFill rotWithShape="1">
          <a:blip r:embed="rId7">
            <a:extLst>
              <a:ext uri="{28A0092B-C50C-407E-A947-70E740481C1C}">
                <a14:useLocalDpi xmlns:a14="http://schemas.microsoft.com/office/drawing/2010/main" val="0"/>
              </a:ext>
            </a:extLst>
          </a:blip>
          <a:srcRect l="30680" b="23052"/>
          <a:stretch/>
        </p:blipFill>
        <p:spPr>
          <a:xfrm>
            <a:off x="3728874" y="3583789"/>
            <a:ext cx="8451517" cy="1764537"/>
          </a:xfrm>
          <a:prstGeom prst="rect">
            <a:avLst/>
          </a:prstGeom>
        </p:spPr>
      </p:pic>
      <p:pic>
        <p:nvPicPr>
          <p:cNvPr id="16" name="Picture 15" descr="A green and black logo&#10;&#10;Description automatically generated">
            <a:extLst>
              <a:ext uri="{FF2B5EF4-FFF2-40B4-BE49-F238E27FC236}">
                <a16:creationId xmlns:a16="http://schemas.microsoft.com/office/drawing/2014/main" id="{1F5C615D-36B0-B2A4-235D-0F8A9643DF0A}"/>
              </a:ext>
            </a:extLst>
          </p:cNvPr>
          <p:cNvPicPr>
            <a:picLocks noChangeAspect="1"/>
          </p:cNvPicPr>
          <p:nvPr/>
        </p:nvPicPr>
        <p:blipFill rotWithShape="1">
          <a:blip r:embed="rId8">
            <a:extLst>
              <a:ext uri="{28A0092B-C50C-407E-A947-70E740481C1C}">
                <a14:useLocalDpi xmlns:a14="http://schemas.microsoft.com/office/drawing/2010/main" val="0"/>
              </a:ext>
            </a:extLst>
          </a:blip>
          <a:srcRect l="30797" r="54092" b="22628"/>
          <a:stretch/>
        </p:blipFill>
        <p:spPr>
          <a:xfrm>
            <a:off x="3758302" y="5162081"/>
            <a:ext cx="1842398" cy="1655992"/>
          </a:xfrm>
          <a:prstGeom prst="rect">
            <a:avLst/>
          </a:prstGeom>
        </p:spPr>
      </p:pic>
      <p:sp>
        <p:nvSpPr>
          <p:cNvPr id="2" name="TextBox 1">
            <a:extLst>
              <a:ext uri="{FF2B5EF4-FFF2-40B4-BE49-F238E27FC236}">
                <a16:creationId xmlns:a16="http://schemas.microsoft.com/office/drawing/2014/main" id="{840EF23C-DC0C-6A7B-4075-8A3A0F68420A}"/>
              </a:ext>
            </a:extLst>
          </p:cNvPr>
          <p:cNvSpPr txBox="1"/>
          <p:nvPr/>
        </p:nvSpPr>
        <p:spPr>
          <a:xfrm>
            <a:off x="65949" y="5697212"/>
            <a:ext cx="3145920" cy="1200329"/>
          </a:xfrm>
          <a:prstGeom prst="rect">
            <a:avLst/>
          </a:prstGeom>
          <a:noFill/>
        </p:spPr>
        <p:txBody>
          <a:bodyPr wrap="square" rtlCol="0">
            <a:spAutoFit/>
          </a:bodyPr>
          <a:lstStyle/>
          <a:p>
            <a:r>
              <a:rPr lang="en-GB" sz="800">
                <a:latin typeface="Arial" panose="020B0604020202020204" pitchFamily="34" charset="0"/>
                <a:cs typeface="Arial" panose="020B0604020202020204" pitchFamily="34" charset="0"/>
              </a:rPr>
              <a:t>Source: </a:t>
            </a:r>
            <a:r>
              <a:rPr lang="en-GB" sz="800">
                <a:latin typeface="Arial" panose="020B0604020202020204" pitchFamily="34" charset="0"/>
                <a:cs typeface="Arial" panose="020B0604020202020204" pitchFamily="34" charset="0"/>
                <a:hlinkClick r:id="rId9"/>
              </a:rPr>
              <a:t>MHCLG, TA1 table on temporary accommodation</a:t>
            </a:r>
            <a:endParaRPr lang="en-GB" sz="800">
              <a:latin typeface="Arial" panose="020B0604020202020204" pitchFamily="34" charset="0"/>
              <a:cs typeface="Arial" panose="020B0604020202020204" pitchFamily="34" charset="0"/>
            </a:endParaRPr>
          </a:p>
          <a:p>
            <a:r>
              <a:rPr lang="en-GB" sz="800">
                <a:latin typeface="Arial" panose="020B0604020202020204" pitchFamily="34" charset="0"/>
                <a:cs typeface="Arial" panose="020B0604020202020204" pitchFamily="34" charset="0"/>
              </a:rPr>
              <a:t>Note: * For five local authorities data for previous quarters is shown in the figure as data is not available for the current quarter. For Barking and Dagenham, Harrow, Hounslow, data from the previous quarter is shown (March 2024). For Camden and Brent data for Dec 2023 is shown. Recent data is not available for Lambeth and Kensington &amp; Chelsea, so it is not shown in this figure. Percentages may add to over 100% due to rounding.</a:t>
            </a:r>
          </a:p>
        </p:txBody>
      </p:sp>
    </p:spTree>
    <p:extLst>
      <p:ext uri="{BB962C8B-B14F-4D97-AF65-F5344CB8AC3E}">
        <p14:creationId xmlns:p14="http://schemas.microsoft.com/office/powerpoint/2010/main" val="5807908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D53C213C-2690-26AF-D215-BD120901139E}"/>
              </a:ext>
            </a:extLst>
          </p:cNvPr>
          <p:cNvSpPr txBox="1"/>
          <p:nvPr/>
        </p:nvSpPr>
        <p:spPr>
          <a:xfrm>
            <a:off x="699339" y="1914923"/>
            <a:ext cx="2483102" cy="307777"/>
          </a:xfrm>
          <a:prstGeom prst="rect">
            <a:avLst/>
          </a:prstGeom>
          <a:noFill/>
        </p:spPr>
        <p:txBody>
          <a:bodyPr wrap="square" rtlCol="0">
            <a:spAutoFit/>
          </a:bodyPr>
          <a:lstStyle/>
          <a:p>
            <a:r>
              <a:rPr lang="en-GB" sz="1400" b="1">
                <a:latin typeface="Arial" panose="020B0604020202020204" pitchFamily="34" charset="0"/>
                <a:cs typeface="Arial" panose="020B0604020202020204" pitchFamily="34" charset="0"/>
              </a:rPr>
              <a:t>NEL</a:t>
            </a:r>
          </a:p>
        </p:txBody>
      </p:sp>
      <p:cxnSp>
        <p:nvCxnSpPr>
          <p:cNvPr id="27" name="Straight Connector 26">
            <a:extLst>
              <a:ext uri="{FF2B5EF4-FFF2-40B4-BE49-F238E27FC236}">
                <a16:creationId xmlns:a16="http://schemas.microsoft.com/office/drawing/2014/main" id="{D3D05C2F-6185-1FB4-4874-1F659F4D9CDE}"/>
              </a:ext>
            </a:extLst>
          </p:cNvPr>
          <p:cNvCxnSpPr>
            <a:cxnSpLocks/>
          </p:cNvCxnSpPr>
          <p:nvPr/>
        </p:nvCxnSpPr>
        <p:spPr>
          <a:xfrm>
            <a:off x="490818" y="1739731"/>
            <a:ext cx="11459135" cy="0"/>
          </a:xfrm>
          <a:prstGeom prst="line">
            <a:avLst/>
          </a:prstGeom>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E66C5CEE-5E96-3EC2-B615-22B4948BCA51}"/>
              </a:ext>
            </a:extLst>
          </p:cNvPr>
          <p:cNvCxnSpPr>
            <a:cxnSpLocks/>
          </p:cNvCxnSpPr>
          <p:nvPr/>
        </p:nvCxnSpPr>
        <p:spPr>
          <a:xfrm>
            <a:off x="596153" y="5383561"/>
            <a:ext cx="11459135" cy="0"/>
          </a:xfrm>
          <a:prstGeom prst="line">
            <a:avLst/>
          </a:prstGeom>
        </p:spPr>
        <p:style>
          <a:lnRef idx="1">
            <a:schemeClr val="dk1"/>
          </a:lnRef>
          <a:fillRef idx="0">
            <a:schemeClr val="dk1"/>
          </a:fillRef>
          <a:effectRef idx="0">
            <a:schemeClr val="dk1"/>
          </a:effectRef>
          <a:fontRef idx="minor">
            <a:schemeClr val="tx1"/>
          </a:fontRef>
        </p:style>
      </p:cxnSp>
      <p:sp>
        <p:nvSpPr>
          <p:cNvPr id="12" name="Title 3">
            <a:extLst>
              <a:ext uri="{FF2B5EF4-FFF2-40B4-BE49-F238E27FC236}">
                <a16:creationId xmlns:a16="http://schemas.microsoft.com/office/drawing/2014/main" id="{02ED62A0-B96D-0C00-57E0-1268CFE85AA9}"/>
              </a:ext>
            </a:extLst>
          </p:cNvPr>
          <p:cNvSpPr>
            <a:spLocks noGrp="1"/>
          </p:cNvSpPr>
          <p:nvPr>
            <p:ph type="title"/>
          </p:nvPr>
        </p:nvSpPr>
        <p:spPr>
          <a:xfrm>
            <a:off x="838200" y="365125"/>
            <a:ext cx="6924040" cy="1325563"/>
          </a:xfrm>
        </p:spPr>
        <p:txBody>
          <a:bodyPr>
            <a:noAutofit/>
          </a:bodyPr>
          <a:lstStyle/>
          <a:p>
            <a:r>
              <a:rPr lang="en-GB" sz="2800" b="1"/>
              <a:t>The type of temporary accommodation used varies across London local authorities considerably (3/3)</a:t>
            </a:r>
          </a:p>
        </p:txBody>
      </p:sp>
      <p:grpSp>
        <p:nvGrpSpPr>
          <p:cNvPr id="30" name="Group 29">
            <a:extLst>
              <a:ext uri="{FF2B5EF4-FFF2-40B4-BE49-F238E27FC236}">
                <a16:creationId xmlns:a16="http://schemas.microsoft.com/office/drawing/2014/main" id="{2B806A97-DD92-999C-6A4C-1DB1DD79D643}"/>
              </a:ext>
            </a:extLst>
          </p:cNvPr>
          <p:cNvGrpSpPr/>
          <p:nvPr/>
        </p:nvGrpSpPr>
        <p:grpSpPr>
          <a:xfrm>
            <a:off x="8700601" y="37380"/>
            <a:ext cx="3566894" cy="433434"/>
            <a:chOff x="8497997" y="254977"/>
            <a:chExt cx="3566894" cy="433434"/>
          </a:xfrm>
        </p:grpSpPr>
        <p:sp>
          <p:nvSpPr>
            <p:cNvPr id="31" name="Rectangle: Rounded Corners 30">
              <a:extLst>
                <a:ext uri="{FF2B5EF4-FFF2-40B4-BE49-F238E27FC236}">
                  <a16:creationId xmlns:a16="http://schemas.microsoft.com/office/drawing/2014/main" id="{CB7C6CE1-C4B2-8793-6B16-620CBF8800A3}"/>
                </a:ext>
              </a:extLst>
            </p:cNvPr>
            <p:cNvSpPr/>
            <p:nvPr/>
          </p:nvSpPr>
          <p:spPr>
            <a:xfrm>
              <a:off x="8497997" y="254977"/>
              <a:ext cx="3451036" cy="422032"/>
            </a:xfrm>
            <a:prstGeom prst="roundRect">
              <a:avLst/>
            </a:prstGeom>
            <a:solidFill>
              <a:srgbClr val="FFF2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bg1"/>
                </a:solidFill>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B9AD8D7F-3649-54D9-5FFF-84D958F2F4A0}"/>
                </a:ext>
              </a:extLst>
            </p:cNvPr>
            <p:cNvSpPr txBox="1"/>
            <p:nvPr/>
          </p:nvSpPr>
          <p:spPr>
            <a:xfrm>
              <a:off x="8730889" y="257524"/>
              <a:ext cx="3334002" cy="430887"/>
            </a:xfrm>
            <a:prstGeom prst="rect">
              <a:avLst/>
            </a:prstGeom>
            <a:noFill/>
          </p:spPr>
          <p:txBody>
            <a:bodyPr wrap="square">
              <a:spAutoFit/>
            </a:bodyPr>
            <a:lstStyle/>
            <a:p>
              <a:pPr algn="ctr"/>
              <a:r>
                <a:rPr lang="en-GB" sz="1100">
                  <a:latin typeface="Arial" panose="020B0604020202020204" pitchFamily="34" charset="0"/>
                  <a:cs typeface="Arial" panose="020B0604020202020204" pitchFamily="34" charset="0"/>
                </a:rPr>
                <a:t>Data summary: see sheet </a:t>
              </a:r>
              <a:r>
                <a:rPr lang="en-GB" sz="1100" i="1" err="1">
                  <a:latin typeface="Arial" panose="020B0604020202020204" pitchFamily="34" charset="0"/>
                  <a:cs typeface="Arial" panose="020B0604020202020204" pitchFamily="34" charset="0"/>
                </a:rPr>
                <a:t>temp_acc_la</a:t>
              </a:r>
              <a:r>
                <a:rPr lang="en-GB" sz="1100" i="1">
                  <a:latin typeface="Arial" panose="020B0604020202020204" pitchFamily="34" charset="0"/>
                  <a:cs typeface="Arial" panose="020B0604020202020204" pitchFamily="34" charset="0"/>
                </a:rPr>
                <a:t> </a:t>
              </a:r>
              <a:r>
                <a:rPr lang="en-GB" sz="1100">
                  <a:latin typeface="Arial" panose="020B0604020202020204" pitchFamily="34" charset="0"/>
                  <a:cs typeface="Arial" panose="020B0604020202020204" pitchFamily="34" charset="0"/>
                </a:rPr>
                <a:t>for further breakdowns by local authorities over time </a:t>
              </a:r>
            </a:p>
          </p:txBody>
        </p:sp>
        <p:pic>
          <p:nvPicPr>
            <p:cNvPr id="33" name="Graphic 32" descr="Cursor with solid fill">
              <a:extLst>
                <a:ext uri="{FF2B5EF4-FFF2-40B4-BE49-F238E27FC236}">
                  <a16:creationId xmlns:a16="http://schemas.microsoft.com/office/drawing/2014/main" id="{7F24004F-D19D-A608-9F9B-09B8A8C253B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565078" y="316615"/>
              <a:ext cx="281668" cy="281668"/>
            </a:xfrm>
            <a:prstGeom prst="rect">
              <a:avLst/>
            </a:prstGeom>
          </p:spPr>
        </p:pic>
      </p:grpSp>
      <p:pic>
        <p:nvPicPr>
          <p:cNvPr id="11" name="Picture 10" descr="A screenshot of a cell phone&#10;&#10;Description automatically generated">
            <a:extLst>
              <a:ext uri="{FF2B5EF4-FFF2-40B4-BE49-F238E27FC236}">
                <a16:creationId xmlns:a16="http://schemas.microsoft.com/office/drawing/2014/main" id="{4EE642E7-5585-E1CD-BFF7-4707D4FFF97F}"/>
              </a:ext>
            </a:extLst>
          </p:cNvPr>
          <p:cNvPicPr>
            <a:picLocks noChangeAspect="1"/>
          </p:cNvPicPr>
          <p:nvPr/>
        </p:nvPicPr>
        <p:blipFill rotWithShape="1">
          <a:blip r:embed="rId5">
            <a:extLst>
              <a:ext uri="{28A0092B-C50C-407E-A947-70E740481C1C}">
                <a14:useLocalDpi xmlns:a14="http://schemas.microsoft.com/office/drawing/2010/main" val="0"/>
              </a:ext>
            </a:extLst>
          </a:blip>
          <a:srcRect r="5220" b="84510"/>
          <a:stretch/>
        </p:blipFill>
        <p:spPr>
          <a:xfrm>
            <a:off x="400057" y="4146131"/>
            <a:ext cx="2782384" cy="1202197"/>
          </a:xfrm>
          <a:prstGeom prst="rect">
            <a:avLst/>
          </a:prstGeom>
        </p:spPr>
      </p:pic>
      <p:pic>
        <p:nvPicPr>
          <p:cNvPr id="10" name="Picture 9" descr="A group of colorful circles&#10;&#10;Description automatically generated">
            <a:extLst>
              <a:ext uri="{FF2B5EF4-FFF2-40B4-BE49-F238E27FC236}">
                <a16:creationId xmlns:a16="http://schemas.microsoft.com/office/drawing/2014/main" id="{67BD318E-5333-E2AD-EEBC-06BABB2F789E}"/>
              </a:ext>
            </a:extLst>
          </p:cNvPr>
          <p:cNvPicPr>
            <a:picLocks noChangeAspect="1"/>
          </p:cNvPicPr>
          <p:nvPr/>
        </p:nvPicPr>
        <p:blipFill rotWithShape="1">
          <a:blip r:embed="rId6">
            <a:extLst>
              <a:ext uri="{28A0092B-C50C-407E-A947-70E740481C1C}">
                <a14:useLocalDpi xmlns:a14="http://schemas.microsoft.com/office/drawing/2010/main" val="0"/>
              </a:ext>
            </a:extLst>
          </a:blip>
          <a:srcRect l="30854" r="27678"/>
          <a:stretch/>
        </p:blipFill>
        <p:spPr>
          <a:xfrm>
            <a:off x="3758609" y="3503514"/>
            <a:ext cx="5055782" cy="2140288"/>
          </a:xfrm>
          <a:prstGeom prst="rect">
            <a:avLst/>
          </a:prstGeom>
        </p:spPr>
      </p:pic>
      <p:sp>
        <p:nvSpPr>
          <p:cNvPr id="13" name="TextBox 12">
            <a:extLst>
              <a:ext uri="{FF2B5EF4-FFF2-40B4-BE49-F238E27FC236}">
                <a16:creationId xmlns:a16="http://schemas.microsoft.com/office/drawing/2014/main" id="{652137FE-8CB7-9C04-479B-E21825DAA114}"/>
              </a:ext>
            </a:extLst>
          </p:cNvPr>
          <p:cNvSpPr txBox="1"/>
          <p:nvPr/>
        </p:nvSpPr>
        <p:spPr>
          <a:xfrm>
            <a:off x="7343442" y="1025617"/>
            <a:ext cx="4808196" cy="738664"/>
          </a:xfrm>
          <a:prstGeom prst="rect">
            <a:avLst/>
          </a:prstGeom>
          <a:noFill/>
        </p:spPr>
        <p:txBody>
          <a:bodyPr wrap="square" rtlCol="0">
            <a:spAutoFit/>
          </a:bodyPr>
          <a:lstStyle/>
          <a:p>
            <a:r>
              <a:rPr lang="en-GB" sz="1400" b="1">
                <a:latin typeface="Arial" panose="020B0604020202020204" pitchFamily="34" charset="0"/>
                <a:cs typeface="Arial" panose="020B0604020202020204" pitchFamily="34" charset="0"/>
              </a:rPr>
              <a:t>Fig 21C. Proportion of homeless households placed in temporary accommodation by local authority by type of accommodation, June 2024* </a:t>
            </a:r>
          </a:p>
        </p:txBody>
      </p:sp>
      <p:pic>
        <p:nvPicPr>
          <p:cNvPr id="4" name="Picture 3" descr="A group of colorful circles&#10;&#10;Description automatically generated">
            <a:extLst>
              <a:ext uri="{FF2B5EF4-FFF2-40B4-BE49-F238E27FC236}">
                <a16:creationId xmlns:a16="http://schemas.microsoft.com/office/drawing/2014/main" id="{881A1EFF-3BBF-ACB2-860C-DF8220387F94}"/>
              </a:ext>
            </a:extLst>
          </p:cNvPr>
          <p:cNvPicPr>
            <a:picLocks noChangeAspect="1"/>
          </p:cNvPicPr>
          <p:nvPr/>
        </p:nvPicPr>
        <p:blipFill rotWithShape="1">
          <a:blip r:embed="rId7">
            <a:extLst>
              <a:ext uri="{28A0092B-C50C-407E-A947-70E740481C1C}">
                <a14:useLocalDpi xmlns:a14="http://schemas.microsoft.com/office/drawing/2010/main" val="0"/>
              </a:ext>
            </a:extLst>
          </a:blip>
          <a:srcRect l="30828" b="19001"/>
          <a:stretch/>
        </p:blipFill>
        <p:spPr>
          <a:xfrm>
            <a:off x="3758608" y="1774220"/>
            <a:ext cx="8433391" cy="1857455"/>
          </a:xfrm>
          <a:prstGeom prst="rect">
            <a:avLst/>
          </a:prstGeom>
        </p:spPr>
      </p:pic>
      <p:sp>
        <p:nvSpPr>
          <p:cNvPr id="2" name="TextBox 1">
            <a:extLst>
              <a:ext uri="{FF2B5EF4-FFF2-40B4-BE49-F238E27FC236}">
                <a16:creationId xmlns:a16="http://schemas.microsoft.com/office/drawing/2014/main" id="{47940297-BB91-2311-B659-FF64F6F03C78}"/>
              </a:ext>
            </a:extLst>
          </p:cNvPr>
          <p:cNvSpPr txBox="1"/>
          <p:nvPr/>
        </p:nvSpPr>
        <p:spPr>
          <a:xfrm>
            <a:off x="65949" y="5697212"/>
            <a:ext cx="3145920" cy="1200329"/>
          </a:xfrm>
          <a:prstGeom prst="rect">
            <a:avLst/>
          </a:prstGeom>
          <a:noFill/>
        </p:spPr>
        <p:txBody>
          <a:bodyPr wrap="square" rtlCol="0">
            <a:spAutoFit/>
          </a:bodyPr>
          <a:lstStyle/>
          <a:p>
            <a:r>
              <a:rPr lang="en-GB" sz="800">
                <a:latin typeface="Arial" panose="020B0604020202020204" pitchFamily="34" charset="0"/>
                <a:cs typeface="Arial" panose="020B0604020202020204" pitchFamily="34" charset="0"/>
              </a:rPr>
              <a:t>Source: </a:t>
            </a:r>
            <a:r>
              <a:rPr lang="en-GB" sz="800">
                <a:latin typeface="Arial" panose="020B0604020202020204" pitchFamily="34" charset="0"/>
                <a:cs typeface="Arial" panose="020B0604020202020204" pitchFamily="34" charset="0"/>
                <a:hlinkClick r:id="rId8"/>
              </a:rPr>
              <a:t>MHCLG, TA1 table on temporary accommodation</a:t>
            </a:r>
            <a:endParaRPr lang="en-GB" sz="800">
              <a:latin typeface="Arial" panose="020B0604020202020204" pitchFamily="34" charset="0"/>
              <a:cs typeface="Arial" panose="020B0604020202020204" pitchFamily="34" charset="0"/>
            </a:endParaRPr>
          </a:p>
          <a:p>
            <a:r>
              <a:rPr lang="en-GB" sz="800">
                <a:latin typeface="Arial" panose="020B0604020202020204" pitchFamily="34" charset="0"/>
                <a:cs typeface="Arial" panose="020B0604020202020204" pitchFamily="34" charset="0"/>
              </a:rPr>
              <a:t>Note: * For five local authorities data for previous quarters is shown in the figure as data is not available for the current quarter. For Barking and Dagenham, Harrow, Hounslow, data from the previous quarter is shown (March 2024). For Camden and Brent data for Dec 2023 is shown. Recent data is not available for Lambeth and Kensington &amp; Chelsea, so it is not shown in this figure. Percentages may add to over 100% due to rounding.</a:t>
            </a:r>
          </a:p>
        </p:txBody>
      </p:sp>
    </p:spTree>
    <p:extLst>
      <p:ext uri="{BB962C8B-B14F-4D97-AF65-F5344CB8AC3E}">
        <p14:creationId xmlns:p14="http://schemas.microsoft.com/office/powerpoint/2010/main" val="40218753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0A6A01-22F4-AAB1-FA8B-31CD7853C3C1}"/>
              </a:ext>
            </a:extLst>
          </p:cNvPr>
          <p:cNvSpPr>
            <a:spLocks noGrp="1"/>
          </p:cNvSpPr>
          <p:nvPr>
            <p:ph type="title"/>
          </p:nvPr>
        </p:nvSpPr>
        <p:spPr>
          <a:xfrm>
            <a:off x="838200" y="365125"/>
            <a:ext cx="7408985" cy="1325563"/>
          </a:xfrm>
        </p:spPr>
        <p:txBody>
          <a:bodyPr>
            <a:normAutofit/>
          </a:bodyPr>
          <a:lstStyle/>
          <a:p>
            <a:r>
              <a:rPr lang="en-GB" sz="2800" b="1"/>
              <a:t>Almost 12,000 people were seen rough sleeping in London in 2023/24, with the most seen in Westminster </a:t>
            </a:r>
          </a:p>
        </p:txBody>
      </p:sp>
      <p:sp>
        <p:nvSpPr>
          <p:cNvPr id="3" name="TextBox 2">
            <a:extLst>
              <a:ext uri="{FF2B5EF4-FFF2-40B4-BE49-F238E27FC236}">
                <a16:creationId xmlns:a16="http://schemas.microsoft.com/office/drawing/2014/main" id="{32A0D6EB-6427-96E2-6480-24C107356074}"/>
              </a:ext>
            </a:extLst>
          </p:cNvPr>
          <p:cNvSpPr txBox="1"/>
          <p:nvPr/>
        </p:nvSpPr>
        <p:spPr>
          <a:xfrm>
            <a:off x="0" y="6273225"/>
            <a:ext cx="9433367" cy="584775"/>
          </a:xfrm>
          <a:prstGeom prst="rect">
            <a:avLst/>
          </a:prstGeom>
          <a:noFill/>
        </p:spPr>
        <p:txBody>
          <a:bodyPr wrap="square" rtlCol="0">
            <a:spAutoFit/>
          </a:bodyPr>
          <a:lstStyle/>
          <a:p>
            <a:r>
              <a:rPr lang="en-GB" sz="800">
                <a:latin typeface="Arial" panose="020B0604020202020204" pitchFamily="34" charset="0"/>
                <a:cs typeface="Arial" panose="020B0604020202020204" pitchFamily="34" charset="0"/>
              </a:rPr>
              <a:t>Source: </a:t>
            </a:r>
            <a:r>
              <a:rPr lang="en-GB" sz="800">
                <a:latin typeface="Arial" panose="020B0604020202020204" pitchFamily="34" charset="0"/>
                <a:cs typeface="Arial" panose="020B0604020202020204" pitchFamily="34" charset="0"/>
                <a:hlinkClick r:id="rId2"/>
              </a:rPr>
              <a:t>CHAIN annual data tables, London Datastore.</a:t>
            </a:r>
            <a:r>
              <a:rPr lang="en-GB" sz="800">
                <a:latin typeface="Arial" panose="020B0604020202020204" pitchFamily="34" charset="0"/>
                <a:cs typeface="Arial" panose="020B0604020202020204" pitchFamily="34" charset="0"/>
              </a:rPr>
              <a:t> </a:t>
            </a:r>
          </a:p>
          <a:p>
            <a:r>
              <a:rPr lang="en-GB" sz="800">
                <a:latin typeface="Arial" panose="020B0604020202020204" pitchFamily="34" charset="0"/>
                <a:cs typeface="Arial" panose="020B0604020202020204" pitchFamily="34" charset="0"/>
              </a:rPr>
              <a:t>Note: People are counted as having been seen rough sleeping if they have been encountered by a commissioned outreach worker bedded down on the street, or in other open spaces or locations not designed for habitation, such as doorways, stairwells, parks or derelict buildings. The report does not include people from “hidden homeless” groups such as those “sofa surfing” or living in squats, unless they have also been seen bedded down in one of the settings outlined above. </a:t>
            </a:r>
          </a:p>
        </p:txBody>
      </p:sp>
      <p:sp>
        <p:nvSpPr>
          <p:cNvPr id="11" name="TextBox 10">
            <a:extLst>
              <a:ext uri="{FF2B5EF4-FFF2-40B4-BE49-F238E27FC236}">
                <a16:creationId xmlns:a16="http://schemas.microsoft.com/office/drawing/2014/main" id="{83C839EB-674A-5CF5-933E-82D77A71385A}"/>
              </a:ext>
            </a:extLst>
          </p:cNvPr>
          <p:cNvSpPr txBox="1"/>
          <p:nvPr/>
        </p:nvSpPr>
        <p:spPr>
          <a:xfrm>
            <a:off x="479423" y="1793506"/>
            <a:ext cx="3872658" cy="4616648"/>
          </a:xfrm>
          <a:prstGeom prst="rect">
            <a:avLst/>
          </a:prstGeom>
          <a:noFill/>
        </p:spPr>
        <p:txBody>
          <a:bodyPr wrap="square" rtlCol="0">
            <a:spAutoFit/>
          </a:bodyPr>
          <a:lstStyle/>
          <a:p>
            <a:pPr marL="285750" indent="-285750">
              <a:buFont typeface="Arial" panose="020B0604020202020204" pitchFamily="34" charset="0"/>
              <a:buChar char="•"/>
            </a:pPr>
            <a:r>
              <a:rPr lang="en-GB" sz="1400">
                <a:latin typeface="Arial" panose="020B0604020202020204" pitchFamily="34" charset="0"/>
                <a:cs typeface="Arial" panose="020B0604020202020204" pitchFamily="34" charset="0"/>
              </a:rPr>
              <a:t>Combined Homelessness and Information Network (CHAIN) data found that there were 11,993 people seen rough sleeping in London in 2023/24, an increase from 10,726 in 2019/20.</a:t>
            </a:r>
          </a:p>
          <a:p>
            <a:pPr marL="742950" lvl="1" indent="-285750">
              <a:buFont typeface="Courier New" panose="02070309020205020404" pitchFamily="49" charset="0"/>
              <a:buChar char="o"/>
            </a:pPr>
            <a:r>
              <a:rPr lang="en-GB" sz="1400">
                <a:latin typeface="Arial" panose="020B0604020202020204" pitchFamily="34" charset="0"/>
                <a:cs typeface="Arial" panose="020B0604020202020204" pitchFamily="34" charset="0"/>
              </a:rPr>
              <a:t>Of these, 16% were female and 82% male (2% unknown, 0.1% non-binary).</a:t>
            </a:r>
          </a:p>
          <a:p>
            <a:pPr marL="285750" indent="-285750">
              <a:buFont typeface="Arial" panose="020B0604020202020204" pitchFamily="34" charset="0"/>
              <a:buChar char="•"/>
            </a:pPr>
            <a:endParaRPr lang="en-GB" sz="14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400">
                <a:latin typeface="Arial" panose="020B0604020202020204" pitchFamily="34" charset="0"/>
                <a:cs typeface="Arial" panose="020B0604020202020204" pitchFamily="34" charset="0"/>
              </a:rPr>
              <a:t>Among the Local Authorities in London in 2023/24:</a:t>
            </a:r>
          </a:p>
          <a:p>
            <a:pPr marL="742950" lvl="1" indent="-285750">
              <a:buFont typeface="Courier New" panose="02070309020205020404" pitchFamily="49" charset="0"/>
              <a:buChar char="o"/>
            </a:pPr>
            <a:r>
              <a:rPr lang="en-GB" sz="1400">
                <a:latin typeface="Arial" panose="020B0604020202020204" pitchFamily="34" charset="0"/>
                <a:cs typeface="Arial" panose="020B0604020202020204" pitchFamily="34" charset="0"/>
              </a:rPr>
              <a:t>Westminster had the greatest number of people seen rough sleeping at 2,102.</a:t>
            </a:r>
          </a:p>
          <a:p>
            <a:pPr marL="742950" lvl="1" indent="-285750">
              <a:buFont typeface="Courier New" panose="02070309020205020404" pitchFamily="49" charset="0"/>
              <a:buChar char="o"/>
            </a:pPr>
            <a:r>
              <a:rPr lang="en-GB" sz="1400">
                <a:latin typeface="Arial" panose="020B0604020202020204" pitchFamily="34" charset="0"/>
                <a:cs typeface="Arial" panose="020B0604020202020204" pitchFamily="34" charset="0"/>
              </a:rPr>
              <a:t>Sutton has the fewest number of people seen rough sleeping at 28.</a:t>
            </a:r>
          </a:p>
          <a:p>
            <a:pPr lvl="1"/>
            <a:endParaRPr lang="en-GB" sz="14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400">
                <a:latin typeface="Arial" panose="020B0604020202020204" pitchFamily="34" charset="0"/>
                <a:cs typeface="Arial" panose="020B0604020202020204" pitchFamily="34" charset="0"/>
              </a:rPr>
              <a:t>The number of people seen sleeping rough has increased from 2019/20 to 2023/24 for 21 of the 33 of Local Authorities in London.</a:t>
            </a:r>
          </a:p>
          <a:p>
            <a:pPr marL="285750" indent="-285750">
              <a:buFont typeface="Arial" panose="020B0604020202020204" pitchFamily="34" charset="0"/>
              <a:buChar char="•"/>
            </a:pPr>
            <a:endParaRPr lang="en-GB" sz="140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051401C5-F3DE-81DB-7AB1-D4821CA01B3D}"/>
              </a:ext>
            </a:extLst>
          </p:cNvPr>
          <p:cNvSpPr txBox="1"/>
          <p:nvPr/>
        </p:nvSpPr>
        <p:spPr>
          <a:xfrm>
            <a:off x="4970471" y="1622319"/>
            <a:ext cx="6384070" cy="523220"/>
          </a:xfrm>
          <a:prstGeom prst="rect">
            <a:avLst/>
          </a:prstGeom>
          <a:noFill/>
        </p:spPr>
        <p:txBody>
          <a:bodyPr wrap="square" rtlCol="0">
            <a:spAutoFit/>
          </a:bodyPr>
          <a:lstStyle/>
          <a:p>
            <a:r>
              <a:rPr lang="en-GB" sz="1400" b="1">
                <a:latin typeface="Arial" panose="020B0604020202020204" pitchFamily="34" charset="0"/>
                <a:cs typeface="Arial" panose="020B0604020202020204" pitchFamily="34" charset="0"/>
              </a:rPr>
              <a:t>Fig 22. Number of people seen rough sleeping in London local authorities and areas by ICS, 2023/24 </a:t>
            </a:r>
          </a:p>
        </p:txBody>
      </p:sp>
      <p:sp>
        <p:nvSpPr>
          <p:cNvPr id="19" name="Rectangle: Rounded Corners 18">
            <a:extLst>
              <a:ext uri="{FF2B5EF4-FFF2-40B4-BE49-F238E27FC236}">
                <a16:creationId xmlns:a16="http://schemas.microsoft.com/office/drawing/2014/main" id="{7991968C-3C65-287B-A369-E1D3976F528E}"/>
              </a:ext>
            </a:extLst>
          </p:cNvPr>
          <p:cNvSpPr/>
          <p:nvPr/>
        </p:nvSpPr>
        <p:spPr>
          <a:xfrm>
            <a:off x="8497997" y="254977"/>
            <a:ext cx="3451036" cy="729762"/>
          </a:xfrm>
          <a:prstGeom prst="roundRect">
            <a:avLst/>
          </a:prstGeom>
          <a:solidFill>
            <a:srgbClr val="9E005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100">
                <a:solidFill>
                  <a:schemeClr val="bg1"/>
                </a:solidFill>
                <a:latin typeface="Arial" panose="020B0604020202020204" pitchFamily="34" charset="0"/>
                <a:cs typeface="Arial" panose="020B0604020202020204" pitchFamily="34" charset="0"/>
              </a:rPr>
              <a:t>For breakdowns over time, by category, nationality, gender, age, ethnicity and support needs see the full </a:t>
            </a:r>
            <a:r>
              <a:rPr lang="en-GB" sz="1100">
                <a:solidFill>
                  <a:schemeClr val="bg1"/>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CHAIN publications</a:t>
            </a:r>
            <a:endParaRPr lang="en-GB" sz="1100">
              <a:solidFill>
                <a:schemeClr val="bg1"/>
              </a:solidFill>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B4A443C2-25F2-CF7E-07E4-787FD51D48D6}"/>
              </a:ext>
            </a:extLst>
          </p:cNvPr>
          <p:cNvGrpSpPr>
            <a:grpSpLocks noChangeAspect="1"/>
          </p:cNvGrpSpPr>
          <p:nvPr/>
        </p:nvGrpSpPr>
        <p:grpSpPr>
          <a:xfrm>
            <a:off x="4231065" y="2145539"/>
            <a:ext cx="8032240" cy="4324261"/>
            <a:chOff x="4559359" y="2145539"/>
            <a:chExt cx="7439016" cy="4004891"/>
          </a:xfrm>
        </p:grpSpPr>
        <p:pic>
          <p:nvPicPr>
            <p:cNvPr id="10" name="Picture 9">
              <a:extLst>
                <a:ext uri="{FF2B5EF4-FFF2-40B4-BE49-F238E27FC236}">
                  <a16:creationId xmlns:a16="http://schemas.microsoft.com/office/drawing/2014/main" id="{1EC03AC8-957C-CFBE-8509-810B96A2B0A7}"/>
                </a:ext>
              </a:extLst>
            </p:cNvPr>
            <p:cNvPicPr>
              <a:picLocks noChangeAspect="1"/>
            </p:cNvPicPr>
            <p:nvPr/>
          </p:nvPicPr>
          <p:blipFill rotWithShape="1">
            <a:blip r:embed="rId3">
              <a:extLst>
                <a:ext uri="{28A0092B-C50C-407E-A947-70E740481C1C}">
                  <a14:useLocalDpi xmlns:a14="http://schemas.microsoft.com/office/drawing/2010/main" val="0"/>
                </a:ext>
              </a:extLst>
            </a:blip>
            <a:srcRect t="2604" b="41208"/>
            <a:stretch/>
          </p:blipFill>
          <p:spPr>
            <a:xfrm>
              <a:off x="4559359" y="2145540"/>
              <a:ext cx="3805200" cy="4004890"/>
            </a:xfrm>
            <a:prstGeom prst="rect">
              <a:avLst/>
            </a:prstGeom>
          </p:spPr>
        </p:pic>
        <p:pic>
          <p:nvPicPr>
            <p:cNvPr id="13" name="Picture 12">
              <a:extLst>
                <a:ext uri="{FF2B5EF4-FFF2-40B4-BE49-F238E27FC236}">
                  <a16:creationId xmlns:a16="http://schemas.microsoft.com/office/drawing/2014/main" id="{2C70757A-6C27-0F80-65CE-AFDBE26E10A4}"/>
                </a:ext>
              </a:extLst>
            </p:cNvPr>
            <p:cNvPicPr>
              <a:picLocks noChangeAspect="1"/>
            </p:cNvPicPr>
            <p:nvPr/>
          </p:nvPicPr>
          <p:blipFill rotWithShape="1">
            <a:blip r:embed="rId3">
              <a:extLst>
                <a:ext uri="{28A0092B-C50C-407E-A947-70E740481C1C}">
                  <a14:useLocalDpi xmlns:a14="http://schemas.microsoft.com/office/drawing/2010/main" val="0"/>
                </a:ext>
              </a:extLst>
            </a:blip>
            <a:srcRect t="58643" b="2504"/>
            <a:stretch/>
          </p:blipFill>
          <p:spPr>
            <a:xfrm>
              <a:off x="8193175" y="2145539"/>
              <a:ext cx="3805200" cy="2769361"/>
            </a:xfrm>
            <a:prstGeom prst="rect">
              <a:avLst/>
            </a:prstGeom>
          </p:spPr>
        </p:pic>
      </p:grpSp>
    </p:spTree>
    <p:extLst>
      <p:ext uri="{BB962C8B-B14F-4D97-AF65-F5344CB8AC3E}">
        <p14:creationId xmlns:p14="http://schemas.microsoft.com/office/powerpoint/2010/main" val="21310922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E0BCB40-BA31-0A10-FEB5-922A86804FDC}"/>
              </a:ext>
            </a:extLst>
          </p:cNvPr>
          <p:cNvGrpSpPr/>
          <p:nvPr/>
        </p:nvGrpSpPr>
        <p:grpSpPr>
          <a:xfrm>
            <a:off x="754460" y="2188135"/>
            <a:ext cx="11112945" cy="4135316"/>
            <a:chOff x="631121" y="1817058"/>
            <a:chExt cx="11112945" cy="4135316"/>
          </a:xfrm>
        </p:grpSpPr>
        <p:sp>
          <p:nvSpPr>
            <p:cNvPr id="7" name="Title 3">
              <a:extLst>
                <a:ext uri="{FF2B5EF4-FFF2-40B4-BE49-F238E27FC236}">
                  <a16:creationId xmlns:a16="http://schemas.microsoft.com/office/drawing/2014/main" id="{7AA7DE2F-8246-4F17-96EC-6940F99EE251}"/>
                </a:ext>
              </a:extLst>
            </p:cNvPr>
            <p:cNvSpPr txBox="1">
              <a:spLocks/>
            </p:cNvSpPr>
            <p:nvPr/>
          </p:nvSpPr>
          <p:spPr>
            <a:xfrm>
              <a:off x="631121" y="2478208"/>
              <a:ext cx="3071575" cy="12576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353D42"/>
                  </a:solidFill>
                  <a:latin typeface="Arial" panose="020B0604020202020204" pitchFamily="34" charset="0"/>
                  <a:ea typeface="+mj-ea"/>
                  <a:cs typeface="Arial" panose="020B0604020202020204" pitchFamily="34" charset="0"/>
                </a:defRPr>
              </a:lvl1pPr>
            </a:lstStyle>
            <a:p>
              <a:r>
                <a:rPr lang="en-GB" sz="1400" dirty="0">
                  <a:solidFill>
                    <a:srgbClr val="000000"/>
                  </a:solidFill>
                  <a:latin typeface="Arial"/>
                  <a:cs typeface="Arial"/>
                </a:rPr>
                <a:t>Whether you’re a healthcare professional, advocate, or simply seeking knowledge, explore a wealth of information from THPC aimed at fostering compassionate care and driving good practice.</a:t>
              </a:r>
              <a:endParaRPr lang="en-GB" sz="1400" dirty="0">
                <a:solidFill>
                  <a:srgbClr val="000000"/>
                </a:solidFill>
              </a:endParaRPr>
            </a:p>
          </p:txBody>
        </p:sp>
        <p:sp>
          <p:nvSpPr>
            <p:cNvPr id="9" name="TextBox 8">
              <a:extLst>
                <a:ext uri="{FF2B5EF4-FFF2-40B4-BE49-F238E27FC236}">
                  <a16:creationId xmlns:a16="http://schemas.microsoft.com/office/drawing/2014/main" id="{D9295383-5403-8D5B-292B-6C0575A325F3}"/>
                </a:ext>
              </a:extLst>
            </p:cNvPr>
            <p:cNvSpPr txBox="1"/>
            <p:nvPr/>
          </p:nvSpPr>
          <p:spPr>
            <a:xfrm>
              <a:off x="631121" y="1817058"/>
              <a:ext cx="453195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latin typeface="Arial"/>
                  <a:cs typeface="Calibri"/>
                  <a:hlinkClick r:id="rId3"/>
                </a:rPr>
                <a:t>Refer to Resources on Homelessness from Transformation Partners for Health and Care</a:t>
              </a:r>
              <a:endParaRPr lang="en-US" dirty="0"/>
            </a:p>
          </p:txBody>
        </p:sp>
        <p:sp>
          <p:nvSpPr>
            <p:cNvPr id="10" name="TextBox 9">
              <a:extLst>
                <a:ext uri="{FF2B5EF4-FFF2-40B4-BE49-F238E27FC236}">
                  <a16:creationId xmlns:a16="http://schemas.microsoft.com/office/drawing/2014/main" id="{11AAFE01-069C-EE41-C244-D52231AAEAE6}"/>
                </a:ext>
              </a:extLst>
            </p:cNvPr>
            <p:cNvSpPr txBox="1"/>
            <p:nvPr/>
          </p:nvSpPr>
          <p:spPr>
            <a:xfrm>
              <a:off x="6329880" y="3908079"/>
              <a:ext cx="415704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latin typeface="Arial"/>
                  <a:cs typeface="Calibri"/>
                  <a:hlinkClick r:id="rId4"/>
                </a:rPr>
                <a:t>Signpost so tenants understand their rights</a:t>
              </a:r>
              <a:endParaRPr lang="en-US" sz="1400" b="1">
                <a:latin typeface="Arial"/>
                <a:cs typeface="Calibri"/>
              </a:endParaRPr>
            </a:p>
          </p:txBody>
        </p:sp>
        <p:sp>
          <p:nvSpPr>
            <p:cNvPr id="11" name="TextBox 10">
              <a:extLst>
                <a:ext uri="{FF2B5EF4-FFF2-40B4-BE49-F238E27FC236}">
                  <a16:creationId xmlns:a16="http://schemas.microsoft.com/office/drawing/2014/main" id="{5B40F562-2C04-06F1-3979-F1EA11ABA084}"/>
                </a:ext>
              </a:extLst>
            </p:cNvPr>
            <p:cNvSpPr txBox="1"/>
            <p:nvPr/>
          </p:nvSpPr>
          <p:spPr>
            <a:xfrm>
              <a:off x="709187" y="3908078"/>
              <a:ext cx="485869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latin typeface="Arial"/>
                  <a:cs typeface="Calibri"/>
                  <a:hlinkClick r:id="rId5"/>
                </a:rPr>
                <a:t>Understand and adopt the Principles of Housing First</a:t>
              </a:r>
              <a:endParaRPr lang="en-US" sz="1400" b="1">
                <a:latin typeface="Arial"/>
                <a:cs typeface="Calibri"/>
              </a:endParaRPr>
            </a:p>
          </p:txBody>
        </p:sp>
        <p:grpSp>
          <p:nvGrpSpPr>
            <p:cNvPr id="3" name="Group 2">
              <a:extLst>
                <a:ext uri="{FF2B5EF4-FFF2-40B4-BE49-F238E27FC236}">
                  <a16:creationId xmlns:a16="http://schemas.microsoft.com/office/drawing/2014/main" id="{1A553765-EAEF-3C97-761C-D29BE2269B07}"/>
                </a:ext>
              </a:extLst>
            </p:cNvPr>
            <p:cNvGrpSpPr/>
            <p:nvPr/>
          </p:nvGrpSpPr>
          <p:grpSpPr>
            <a:xfrm>
              <a:off x="6381763" y="1817058"/>
              <a:ext cx="5362303" cy="1655785"/>
              <a:chOff x="6329881" y="2173611"/>
              <a:chExt cx="5362303" cy="1655785"/>
            </a:xfrm>
          </p:grpSpPr>
          <p:sp>
            <p:nvSpPr>
              <p:cNvPr id="12" name="TextBox 11">
                <a:extLst>
                  <a:ext uri="{FF2B5EF4-FFF2-40B4-BE49-F238E27FC236}">
                    <a16:creationId xmlns:a16="http://schemas.microsoft.com/office/drawing/2014/main" id="{A18E4B4A-C75D-A686-C20E-365AE52D80B1}"/>
                  </a:ext>
                </a:extLst>
              </p:cNvPr>
              <p:cNvSpPr txBox="1"/>
              <p:nvPr/>
            </p:nvSpPr>
            <p:spPr>
              <a:xfrm>
                <a:off x="6329881" y="2173611"/>
                <a:ext cx="460972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latin typeface="Arial"/>
                    <a:cs typeface="Calibri"/>
                    <a:hlinkClick r:id="rId6"/>
                  </a:rPr>
                  <a:t>Refer to the All Our Health guide on Homelessness</a:t>
                </a:r>
                <a:endParaRPr lang="en-US"/>
              </a:p>
            </p:txBody>
          </p:sp>
          <p:sp>
            <p:nvSpPr>
              <p:cNvPr id="13" name="Title 3">
                <a:extLst>
                  <a:ext uri="{FF2B5EF4-FFF2-40B4-BE49-F238E27FC236}">
                    <a16:creationId xmlns:a16="http://schemas.microsoft.com/office/drawing/2014/main" id="{BB59FEF4-1E78-D8F4-E32E-163379AFEBB1}"/>
                  </a:ext>
                </a:extLst>
              </p:cNvPr>
              <p:cNvSpPr txBox="1">
                <a:spLocks/>
              </p:cNvSpPr>
              <p:nvPr/>
            </p:nvSpPr>
            <p:spPr>
              <a:xfrm>
                <a:off x="6481015" y="2451023"/>
                <a:ext cx="4052366" cy="13783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353D42"/>
                    </a:solidFill>
                    <a:latin typeface="Arial" panose="020B0604020202020204" pitchFamily="34" charset="0"/>
                    <a:ea typeface="+mj-ea"/>
                    <a:cs typeface="Arial" panose="020B0604020202020204" pitchFamily="34" charset="0"/>
                  </a:defRPr>
                </a:lvl1pPr>
              </a:lstStyle>
              <a:p>
                <a:endParaRPr lang="en-GB" sz="1400" dirty="0">
                  <a:solidFill>
                    <a:srgbClr val="000000"/>
                  </a:solidFill>
                  <a:latin typeface="Arial"/>
                  <a:cs typeface="Arial"/>
                </a:endParaRPr>
              </a:p>
              <a:p>
                <a:r>
                  <a:rPr lang="en-GB" sz="1400" dirty="0">
                    <a:solidFill>
                      <a:srgbClr val="000000"/>
                    </a:solidFill>
                    <a:latin typeface="Arial"/>
                    <a:cs typeface="Arial"/>
                  </a:rPr>
                  <a:t>Health and care professionals play an important role to identify risk of homelessness and prevent this; minimise the impact on health of homelessness among people who are already experiencing it; and enable improved health outcomes for people experiencing homelessness.</a:t>
                </a:r>
                <a:endParaRPr lang="en-GB" sz="1400" dirty="0">
                  <a:solidFill>
                    <a:srgbClr val="000000"/>
                  </a:solidFill>
                </a:endParaRPr>
              </a:p>
            </p:txBody>
          </p:sp>
          <p:pic>
            <p:nvPicPr>
              <p:cNvPr id="14" name="Picture 13" descr="A person lying on a blanket&#10;&#10;Description automatically generated">
                <a:extLst>
                  <a:ext uri="{FF2B5EF4-FFF2-40B4-BE49-F238E27FC236}">
                    <a16:creationId xmlns:a16="http://schemas.microsoft.com/office/drawing/2014/main" id="{2AEA942C-CFC0-08C7-3D7C-D05366E0DFB3}"/>
                  </a:ext>
                </a:extLst>
              </p:cNvPr>
              <p:cNvPicPr>
                <a:picLocks noChangeAspect="1"/>
              </p:cNvPicPr>
              <p:nvPr/>
            </p:nvPicPr>
            <p:blipFill>
              <a:blip r:embed="rId7"/>
              <a:srcRect l="13429" t="8421" r="7827" b="6316"/>
              <a:stretch/>
            </p:blipFill>
            <p:spPr>
              <a:xfrm>
                <a:off x="10533381" y="2514034"/>
                <a:ext cx="1158803" cy="1220812"/>
              </a:xfrm>
              <a:prstGeom prst="rect">
                <a:avLst/>
              </a:prstGeom>
            </p:spPr>
          </p:pic>
        </p:grpSp>
        <p:pic>
          <p:nvPicPr>
            <p:cNvPr id="15" name="Picture 14" descr="A logo for a company&#10;&#10;Description automatically generated">
              <a:extLst>
                <a:ext uri="{FF2B5EF4-FFF2-40B4-BE49-F238E27FC236}">
                  <a16:creationId xmlns:a16="http://schemas.microsoft.com/office/drawing/2014/main" id="{C8BC99C4-3299-D6E8-9D21-DB01AE2B02D2}"/>
                </a:ext>
              </a:extLst>
            </p:cNvPr>
            <p:cNvPicPr>
              <a:picLocks noChangeAspect="1"/>
            </p:cNvPicPr>
            <p:nvPr/>
          </p:nvPicPr>
          <p:blipFill>
            <a:blip r:embed="rId8"/>
            <a:srcRect l="14728" t="19499" r="14124" b="40047"/>
            <a:stretch/>
          </p:blipFill>
          <p:spPr>
            <a:xfrm>
              <a:off x="3571539" y="2683469"/>
              <a:ext cx="2194530" cy="694824"/>
            </a:xfrm>
            <a:prstGeom prst="rect">
              <a:avLst/>
            </a:prstGeom>
          </p:spPr>
        </p:pic>
        <p:pic>
          <p:nvPicPr>
            <p:cNvPr id="16" name="Picture 15" descr="A blue and white sign with white text&#10;&#10;Description automatically generated">
              <a:extLst>
                <a:ext uri="{FF2B5EF4-FFF2-40B4-BE49-F238E27FC236}">
                  <a16:creationId xmlns:a16="http://schemas.microsoft.com/office/drawing/2014/main" id="{BA7D4B98-22B0-91D8-443B-3792E34FE46B}"/>
                </a:ext>
              </a:extLst>
            </p:cNvPr>
            <p:cNvPicPr>
              <a:picLocks noChangeAspect="1"/>
            </p:cNvPicPr>
            <p:nvPr/>
          </p:nvPicPr>
          <p:blipFill>
            <a:blip r:embed="rId9"/>
            <a:stretch>
              <a:fillRect/>
            </a:stretch>
          </p:blipFill>
          <p:spPr>
            <a:xfrm>
              <a:off x="4006158" y="4499691"/>
              <a:ext cx="2089844" cy="710460"/>
            </a:xfrm>
            <a:prstGeom prst="rect">
              <a:avLst/>
            </a:prstGeom>
          </p:spPr>
        </p:pic>
        <p:sp>
          <p:nvSpPr>
            <p:cNvPr id="17" name="Title 3">
              <a:extLst>
                <a:ext uri="{FF2B5EF4-FFF2-40B4-BE49-F238E27FC236}">
                  <a16:creationId xmlns:a16="http://schemas.microsoft.com/office/drawing/2014/main" id="{5892C4E9-8F03-CF55-ADD1-25C03E58F8CC}"/>
                </a:ext>
              </a:extLst>
            </p:cNvPr>
            <p:cNvSpPr txBox="1">
              <a:spLocks/>
            </p:cNvSpPr>
            <p:nvPr/>
          </p:nvSpPr>
          <p:spPr>
            <a:xfrm>
              <a:off x="718843" y="4497361"/>
              <a:ext cx="3284179" cy="14550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353D42"/>
                  </a:solidFill>
                  <a:latin typeface="Arial" panose="020B0604020202020204" pitchFamily="34" charset="0"/>
                  <a:ea typeface="+mj-ea"/>
                  <a:cs typeface="Arial" panose="020B0604020202020204" pitchFamily="34" charset="0"/>
                </a:defRPr>
              </a:lvl1pPr>
            </a:lstStyle>
            <a:p>
              <a:r>
                <a:rPr lang="en-GB" sz="1400">
                  <a:solidFill>
                    <a:srgbClr val="000000"/>
                  </a:solidFill>
                  <a:latin typeface="Arial"/>
                  <a:cs typeface="Arial"/>
                </a:rPr>
                <a:t>Housing First is an approach to ending long-term and recurrent homelessness that has been extensively trialled in the UK. Consider how to apply the core principles of Housing First while offering person-centred, flexible and holistic support to individuals with complex needs who are, or are threatened with being made, homeless.</a:t>
              </a:r>
              <a:endParaRPr lang="en-US"/>
            </a:p>
          </p:txBody>
        </p:sp>
        <p:pic>
          <p:nvPicPr>
            <p:cNvPr id="18" name="Picture 17" descr="A red triangle with a black background&#10;&#10;Description automatically generated">
              <a:extLst>
                <a:ext uri="{FF2B5EF4-FFF2-40B4-BE49-F238E27FC236}">
                  <a16:creationId xmlns:a16="http://schemas.microsoft.com/office/drawing/2014/main" id="{8BD94639-A93F-23CE-6832-0543E79D2502}"/>
                </a:ext>
              </a:extLst>
            </p:cNvPr>
            <p:cNvPicPr>
              <a:picLocks noChangeAspect="1"/>
            </p:cNvPicPr>
            <p:nvPr/>
          </p:nvPicPr>
          <p:blipFill>
            <a:blip r:embed="rId10"/>
            <a:stretch>
              <a:fillRect/>
            </a:stretch>
          </p:blipFill>
          <p:spPr>
            <a:xfrm>
              <a:off x="10088741" y="4355939"/>
              <a:ext cx="1024041" cy="900148"/>
            </a:xfrm>
            <a:prstGeom prst="rect">
              <a:avLst/>
            </a:prstGeom>
          </p:spPr>
        </p:pic>
        <p:sp>
          <p:nvSpPr>
            <p:cNvPr id="19" name="Title 3">
              <a:extLst>
                <a:ext uri="{FF2B5EF4-FFF2-40B4-BE49-F238E27FC236}">
                  <a16:creationId xmlns:a16="http://schemas.microsoft.com/office/drawing/2014/main" id="{23C2AB2D-FE77-8B44-0489-68C275ACC3BE}"/>
                </a:ext>
              </a:extLst>
            </p:cNvPr>
            <p:cNvSpPr txBox="1">
              <a:spLocks/>
            </p:cNvSpPr>
            <p:nvPr/>
          </p:nvSpPr>
          <p:spPr>
            <a:xfrm>
              <a:off x="6381763" y="4574109"/>
              <a:ext cx="3585689" cy="12576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353D42"/>
                  </a:solidFill>
                  <a:latin typeface="Arial" panose="020B0604020202020204" pitchFamily="34" charset="0"/>
                  <a:ea typeface="+mj-ea"/>
                  <a:cs typeface="Arial" panose="020B0604020202020204" pitchFamily="34" charset="0"/>
                </a:defRPr>
              </a:lvl1pPr>
            </a:lstStyle>
            <a:p>
              <a:r>
                <a:rPr lang="en-GB" sz="1400">
                  <a:solidFill>
                    <a:srgbClr val="000000"/>
                  </a:solidFill>
                  <a:latin typeface="Arial"/>
                  <a:cs typeface="Arial"/>
                </a:rPr>
                <a:t>You can signpost to organisations with specific housing expertise where appropriate. It's important to recognise the bi-directional relationship of mental health and housing insecurity. As well as referring those facing housing insecurity for relevant mental health support where needed, consider signposting to key information, such as </a:t>
              </a:r>
              <a:r>
                <a:rPr lang="en-GB" sz="1400">
                  <a:solidFill>
                    <a:srgbClr val="000000"/>
                  </a:solidFill>
                  <a:latin typeface="Arial"/>
                  <a:cs typeface="Arial"/>
                  <a:hlinkClick r:id="rId11"/>
                </a:rPr>
                <a:t>Breathing Space</a:t>
              </a:r>
              <a:r>
                <a:rPr lang="en-GB" sz="1400">
                  <a:solidFill>
                    <a:srgbClr val="000000"/>
                  </a:solidFill>
                  <a:latin typeface="Arial"/>
                  <a:cs typeface="Arial"/>
                </a:rPr>
                <a:t> for tenants.  </a:t>
              </a:r>
              <a:endParaRPr lang="en-GB" sz="1400">
                <a:solidFill>
                  <a:srgbClr val="000000"/>
                </a:solidFill>
              </a:endParaRPr>
            </a:p>
          </p:txBody>
        </p:sp>
      </p:grpSp>
      <p:sp>
        <p:nvSpPr>
          <p:cNvPr id="4" name="Title 3">
            <a:extLst>
              <a:ext uri="{FF2B5EF4-FFF2-40B4-BE49-F238E27FC236}">
                <a16:creationId xmlns:a16="http://schemas.microsoft.com/office/drawing/2014/main" id="{92CA6142-A140-BD34-1B93-4567EEA5B134}"/>
              </a:ext>
            </a:extLst>
          </p:cNvPr>
          <p:cNvSpPr>
            <a:spLocks noGrp="1"/>
          </p:cNvSpPr>
          <p:nvPr>
            <p:ph type="title"/>
          </p:nvPr>
        </p:nvSpPr>
        <p:spPr/>
        <p:txBody>
          <a:bodyPr>
            <a:normAutofit/>
          </a:bodyPr>
          <a:lstStyle/>
          <a:p>
            <a:r>
              <a:rPr lang="en-GB" sz="2800" dirty="0">
                <a:latin typeface="Arial"/>
                <a:cs typeface="Arial"/>
              </a:rPr>
              <a:t>For front-line professionals:</a:t>
            </a:r>
            <a:br>
              <a:rPr lang="en-GB" sz="2800" dirty="0">
                <a:latin typeface="Arial"/>
                <a:cs typeface="Arial"/>
              </a:rPr>
            </a:br>
            <a:r>
              <a:rPr lang="en-GB" sz="2800" b="1" dirty="0">
                <a:latin typeface="Arial"/>
                <a:cs typeface="Arial"/>
              </a:rPr>
              <a:t>How can we tackle the impacts of housing security on health?</a:t>
            </a:r>
            <a:endParaRPr lang="en-US" dirty="0"/>
          </a:p>
        </p:txBody>
      </p:sp>
      <p:sp>
        <p:nvSpPr>
          <p:cNvPr id="6" name="TextBox 5">
            <a:extLst>
              <a:ext uri="{FF2B5EF4-FFF2-40B4-BE49-F238E27FC236}">
                <a16:creationId xmlns:a16="http://schemas.microsoft.com/office/drawing/2014/main" id="{B29B4763-07E7-1631-D9B7-03773B86A3C1}"/>
              </a:ext>
            </a:extLst>
          </p:cNvPr>
          <p:cNvSpPr txBox="1"/>
          <p:nvPr/>
        </p:nvSpPr>
        <p:spPr>
          <a:xfrm>
            <a:off x="5594838" y="7097348"/>
            <a:ext cx="4580467" cy="523220"/>
          </a:xfrm>
          <a:prstGeom prst="rect">
            <a:avLst/>
          </a:prstGeom>
          <a:noFill/>
        </p:spPr>
        <p:txBody>
          <a:bodyPr wrap="square" rtlCol="0">
            <a:spAutoFit/>
          </a:bodyPr>
          <a:lstStyle/>
          <a:p>
            <a:pPr marL="285750" indent="-285750">
              <a:buFont typeface="Arial" panose="020B0604020202020204" pitchFamily="34" charset="0"/>
              <a:buChar char="•"/>
            </a:pPr>
            <a:endParaRPr lang="en-GB" sz="14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sz="140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8D647A02-8A8F-8BC7-D706-C0DE2BFB21FC}"/>
              </a:ext>
            </a:extLst>
          </p:cNvPr>
          <p:cNvSpPr txBox="1"/>
          <p:nvPr/>
        </p:nvSpPr>
        <p:spPr>
          <a:xfrm>
            <a:off x="754460" y="1787702"/>
            <a:ext cx="10219979" cy="307777"/>
          </a:xfrm>
          <a:prstGeom prst="rect">
            <a:avLst/>
          </a:prstGeom>
          <a:noFill/>
        </p:spPr>
        <p:txBody>
          <a:bodyPr wrap="square" rtlCol="0">
            <a:spAutoFit/>
          </a:bodyPr>
          <a:lstStyle/>
          <a:p>
            <a:r>
              <a:rPr lang="en-GB" sz="1400" dirty="0">
                <a:latin typeface="Arial" panose="020B0604020202020204" pitchFamily="34" charset="0"/>
                <a:cs typeface="Arial" panose="020B0604020202020204" pitchFamily="34" charset="0"/>
              </a:rPr>
              <a:t>Here are some examples that could apply to your work: </a:t>
            </a:r>
          </a:p>
        </p:txBody>
      </p:sp>
    </p:spTree>
    <p:extLst>
      <p:ext uri="{BB962C8B-B14F-4D97-AF65-F5344CB8AC3E}">
        <p14:creationId xmlns:p14="http://schemas.microsoft.com/office/powerpoint/2010/main" val="6708153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FEE65CAB-F858-628B-CB78-31AFCBD3F61A}"/>
              </a:ext>
            </a:extLst>
          </p:cNvPr>
          <p:cNvGrpSpPr/>
          <p:nvPr/>
        </p:nvGrpSpPr>
        <p:grpSpPr>
          <a:xfrm>
            <a:off x="6989862" y="1690688"/>
            <a:ext cx="4969634" cy="4550327"/>
            <a:chOff x="1258707" y="2295460"/>
            <a:chExt cx="4969634" cy="4550327"/>
          </a:xfrm>
        </p:grpSpPr>
        <p:sp>
          <p:nvSpPr>
            <p:cNvPr id="19" name="Rectangle 18">
              <a:extLst>
                <a:ext uri="{FF2B5EF4-FFF2-40B4-BE49-F238E27FC236}">
                  <a16:creationId xmlns:a16="http://schemas.microsoft.com/office/drawing/2014/main" id="{87257239-46EB-ACEF-52A4-3F7B594B084E}"/>
                </a:ext>
              </a:extLst>
            </p:cNvPr>
            <p:cNvSpPr/>
            <p:nvPr/>
          </p:nvSpPr>
          <p:spPr>
            <a:xfrm>
              <a:off x="1258707" y="2295460"/>
              <a:ext cx="4969634" cy="4550327"/>
            </a:xfrm>
            <a:prstGeom prst="rect">
              <a:avLst/>
            </a:prstGeom>
            <a:ln w="19050">
              <a:solidFill>
                <a:srgbClr val="9E0059"/>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latin typeface="Arial" panose="020B0604020202020204" pitchFamily="34" charset="0"/>
                <a:cs typeface="Arial" panose="020B0604020202020204" pitchFamily="34" charset="0"/>
              </a:endParaRPr>
            </a:p>
          </p:txBody>
        </p:sp>
        <p:grpSp>
          <p:nvGrpSpPr>
            <p:cNvPr id="17" name="Group 16">
              <a:extLst>
                <a:ext uri="{FF2B5EF4-FFF2-40B4-BE49-F238E27FC236}">
                  <a16:creationId xmlns:a16="http://schemas.microsoft.com/office/drawing/2014/main" id="{9EADE96F-79CD-43FD-16C0-05DCD7F3A305}"/>
                </a:ext>
              </a:extLst>
            </p:cNvPr>
            <p:cNvGrpSpPr/>
            <p:nvPr/>
          </p:nvGrpSpPr>
          <p:grpSpPr>
            <a:xfrm>
              <a:off x="1258707" y="2401338"/>
              <a:ext cx="4969634" cy="4358537"/>
              <a:chOff x="546338" y="2339614"/>
              <a:chExt cx="4969634" cy="4358537"/>
            </a:xfrm>
          </p:grpSpPr>
          <p:sp>
            <p:nvSpPr>
              <p:cNvPr id="13" name="TextBox 12">
                <a:extLst>
                  <a:ext uri="{FF2B5EF4-FFF2-40B4-BE49-F238E27FC236}">
                    <a16:creationId xmlns:a16="http://schemas.microsoft.com/office/drawing/2014/main" id="{969F6100-DA04-8471-17F6-45F4592EF0A7}"/>
                  </a:ext>
                </a:extLst>
              </p:cNvPr>
              <p:cNvSpPr txBox="1"/>
              <p:nvPr/>
            </p:nvSpPr>
            <p:spPr>
              <a:xfrm>
                <a:off x="546338" y="2912499"/>
                <a:ext cx="4893453"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lgn="just">
                  <a:buFont typeface="Arial"/>
                  <a:buChar char="•"/>
                </a:pPr>
                <a:r>
                  <a:rPr lang="en-US" sz="1200" dirty="0">
                    <a:latin typeface="Arial" panose="020B0604020202020204" pitchFamily="34" charset="0"/>
                    <a:cs typeface="Arial" panose="020B0604020202020204" pitchFamily="34" charset="0"/>
                    <a:hlinkClick r:id="rId3"/>
                  </a:rPr>
                  <a:t>SPFT has a Housing Team</a:t>
                </a:r>
                <a:r>
                  <a:rPr lang="en-US" sz="1200" dirty="0">
                    <a:latin typeface="Arial" panose="020B0604020202020204" pitchFamily="34" charset="0"/>
                    <a:cs typeface="Arial" panose="020B0604020202020204" pitchFamily="34" charset="0"/>
                  </a:rPr>
                  <a:t> that provides advice and advocacy casework for people using inpatient and community mental health services. The aim is to support the identification and resolution of housing needs as early as possible. Team members are housing specialists co-located with a local authority. </a:t>
                </a:r>
              </a:p>
              <a:p>
                <a:pPr marL="171450" indent="-171450" algn="just">
                  <a:buFont typeface="Arial"/>
                  <a:buChar char="•"/>
                </a:pPr>
                <a:r>
                  <a:rPr lang="en-US" sz="1200" dirty="0">
                    <a:latin typeface="Arial" panose="020B0604020202020204" pitchFamily="34" charset="0"/>
                    <a:cs typeface="Arial" panose="020B0604020202020204" pitchFamily="34" charset="0"/>
                  </a:rPr>
                  <a:t>A housing needs triage process is used to enable frontline staff to identify housing needs and connect them with housing specialists. </a:t>
                </a:r>
              </a:p>
              <a:p>
                <a:pPr marL="171450" indent="-171450" algn="just">
                  <a:buFont typeface="Arial"/>
                  <a:buChar char="•"/>
                </a:pPr>
                <a:r>
                  <a:rPr lang="en-US" sz="1200" dirty="0">
                    <a:latin typeface="Arial" panose="020B0604020202020204" pitchFamily="34" charset="0"/>
                    <a:cs typeface="Arial" panose="020B0604020202020204" pitchFamily="34" charset="0"/>
                  </a:rPr>
                  <a:t>The model was co-produced with people using services and local authorities. It is funded by a mix of repurposed vacant posts and non-recurrent pots, from both SPFT and SHC. </a:t>
                </a:r>
              </a:p>
              <a:p>
                <a:pPr marL="171450" indent="-171450" algn="just">
                  <a:buFont typeface="Arial"/>
                  <a:buChar char="•"/>
                </a:pPr>
                <a:r>
                  <a:rPr lang="en-US" sz="1200" dirty="0">
                    <a:latin typeface="Arial" panose="020B0604020202020204" pitchFamily="34" charset="0"/>
                    <a:cs typeface="Arial" panose="020B0604020202020204" pitchFamily="34" charset="0"/>
                  </a:rPr>
                  <a:t>Outcomes after first year:</a:t>
                </a:r>
              </a:p>
              <a:p>
                <a:pPr marL="685800" lvl="1" indent="-228600" algn="just">
                  <a:buFont typeface="Courier New"/>
                  <a:buChar char="o"/>
                </a:pPr>
                <a:r>
                  <a:rPr lang="en-US" sz="1200" dirty="0">
                    <a:latin typeface="Arial" panose="020B0604020202020204" pitchFamily="34" charset="0"/>
                    <a:cs typeface="Arial" panose="020B0604020202020204" pitchFamily="34" charset="0"/>
                  </a:rPr>
                  <a:t>528 people supported, with 93% of people’s housing situations improved, 214 people secured new housing and 138 people supported to stay in their own homes. </a:t>
                </a:r>
              </a:p>
              <a:p>
                <a:pPr marL="685800" lvl="1" indent="-228600" algn="just">
                  <a:buFont typeface="Courier New"/>
                  <a:buChar char="o"/>
                </a:pPr>
                <a:r>
                  <a:rPr lang="en-US" sz="1200" dirty="0">
                    <a:latin typeface="Arial" panose="020B0604020202020204" pitchFamily="34" charset="0"/>
                    <a:cs typeface="Arial" panose="020B0604020202020204" pitchFamily="34" charset="0"/>
                  </a:rPr>
                  <a:t>70% decrease in bed delay days due to housing, which reduced the inpatient beds contracted from the independent sector by 60 beds.</a:t>
                </a:r>
              </a:p>
              <a:p>
                <a:pPr marL="685800" lvl="1" indent="-228600" algn="just">
                  <a:buFont typeface="Courier New"/>
                  <a:buChar char="o"/>
                </a:pPr>
                <a:r>
                  <a:rPr lang="en-US" sz="1200" dirty="0">
                    <a:latin typeface="Arial" panose="020B0604020202020204" pitchFamily="34" charset="0"/>
                    <a:cs typeface="Arial" panose="020B0604020202020204" pitchFamily="34" charset="0"/>
                  </a:rPr>
                  <a:t>£2.9m savings from the reduction in contracted inpatient beds, representing a 1:5 return on investment from costs of £550,000.</a:t>
                </a:r>
              </a:p>
            </p:txBody>
          </p:sp>
          <p:pic>
            <p:nvPicPr>
              <p:cNvPr id="20" name="Graphic 19" descr="Flashlight with solid fill">
                <a:extLst>
                  <a:ext uri="{FF2B5EF4-FFF2-40B4-BE49-F238E27FC236}">
                    <a16:creationId xmlns:a16="http://schemas.microsoft.com/office/drawing/2014/main" id="{0F9881DE-F33A-7886-DA44-38A3FF30362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9152" y="2339614"/>
                <a:ext cx="540000" cy="556330"/>
              </a:xfrm>
              <a:prstGeom prst="rect">
                <a:avLst/>
              </a:prstGeom>
            </p:spPr>
          </p:pic>
          <p:sp>
            <p:nvSpPr>
              <p:cNvPr id="21" name="TextBox 20">
                <a:extLst>
                  <a:ext uri="{FF2B5EF4-FFF2-40B4-BE49-F238E27FC236}">
                    <a16:creationId xmlns:a16="http://schemas.microsoft.com/office/drawing/2014/main" id="{4DF93F21-CDE5-66C1-E679-695F854260B9}"/>
                  </a:ext>
                </a:extLst>
              </p:cNvPr>
              <p:cNvSpPr txBox="1"/>
              <p:nvPr/>
            </p:nvSpPr>
            <p:spPr>
              <a:xfrm>
                <a:off x="1109152" y="2356169"/>
                <a:ext cx="440682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Arial" panose="020B0604020202020204" pitchFamily="34" charset="0"/>
                    <a:cs typeface="Arial" panose="020B0604020202020204" pitchFamily="34" charset="0"/>
                  </a:rPr>
                  <a:t>Spotlight on: </a:t>
                </a:r>
              </a:p>
              <a:p>
                <a:r>
                  <a:rPr lang="en-GB" sz="1400" b="1" dirty="0">
                    <a:solidFill>
                      <a:srgbClr val="0B0C0C"/>
                    </a:solidFill>
                    <a:latin typeface="Arial" panose="020B0604020202020204" pitchFamily="34" charset="0"/>
                    <a:ea typeface="Calibri"/>
                    <a:cs typeface="Arial" panose="020B0604020202020204" pitchFamily="34" charset="0"/>
                  </a:rPr>
                  <a:t>Sussex: </a:t>
                </a:r>
                <a:r>
                  <a:rPr lang="en-GB" sz="1400" b="1" dirty="0">
                    <a:latin typeface="Arial" panose="020B0604020202020204" pitchFamily="34" charset="0"/>
                    <a:ea typeface="Calibri"/>
                    <a:cs typeface="Arial" panose="020B0604020202020204" pitchFamily="34" charset="0"/>
                  </a:rPr>
                  <a:t>Housing Team Embedded in MH services</a:t>
                </a:r>
                <a:endParaRPr lang="en-US" sz="1400" b="1" dirty="0">
                  <a:solidFill>
                    <a:srgbClr val="0B0C0C"/>
                  </a:solidFill>
                  <a:latin typeface="Arial" panose="020B0604020202020204" pitchFamily="34" charset="0"/>
                  <a:ea typeface="Calibri"/>
                  <a:cs typeface="Arial" panose="020B0604020202020204" pitchFamily="34" charset="0"/>
                </a:endParaRPr>
              </a:p>
            </p:txBody>
          </p:sp>
        </p:grpSp>
      </p:grpSp>
      <p:grpSp>
        <p:nvGrpSpPr>
          <p:cNvPr id="22" name="Group 21">
            <a:extLst>
              <a:ext uri="{FF2B5EF4-FFF2-40B4-BE49-F238E27FC236}">
                <a16:creationId xmlns:a16="http://schemas.microsoft.com/office/drawing/2014/main" id="{235AC1DF-9CF7-66A6-E575-E0BB4D19051F}"/>
              </a:ext>
            </a:extLst>
          </p:cNvPr>
          <p:cNvGrpSpPr/>
          <p:nvPr/>
        </p:nvGrpSpPr>
        <p:grpSpPr>
          <a:xfrm>
            <a:off x="838200" y="1796566"/>
            <a:ext cx="5945230" cy="4842538"/>
            <a:chOff x="836848" y="2003636"/>
            <a:chExt cx="5945230" cy="4842538"/>
          </a:xfrm>
        </p:grpSpPr>
        <p:sp>
          <p:nvSpPr>
            <p:cNvPr id="27" name="TextBox 26">
              <a:extLst>
                <a:ext uri="{FF2B5EF4-FFF2-40B4-BE49-F238E27FC236}">
                  <a16:creationId xmlns:a16="http://schemas.microsoft.com/office/drawing/2014/main" id="{DDEA61D0-AA2C-E5C1-2352-3A41A3EEB49E}"/>
                </a:ext>
              </a:extLst>
            </p:cNvPr>
            <p:cNvSpPr txBox="1"/>
            <p:nvPr/>
          </p:nvSpPr>
          <p:spPr>
            <a:xfrm>
              <a:off x="836848" y="2003636"/>
              <a:ext cx="5742972"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latin typeface="Arial" panose="020B0604020202020204" pitchFamily="34" charset="0"/>
                  <a:cs typeface="Arial" panose="020B0604020202020204" pitchFamily="34" charset="0"/>
                </a:rPr>
                <a:t>Local Authorities: </a:t>
              </a:r>
              <a:r>
                <a:rPr lang="en-US" sz="1400">
                  <a:latin typeface="Arial" panose="020B0604020202020204" pitchFamily="34" charset="0"/>
                  <a:cs typeface="Arial" panose="020B0604020202020204" pitchFamily="34" charset="0"/>
                </a:rPr>
                <a:t>​</a:t>
              </a:r>
            </a:p>
            <a:p>
              <a:r>
                <a:rPr lang="en-US" sz="1400">
                  <a:latin typeface="Arial" panose="020B0604020202020204" pitchFamily="34" charset="0"/>
                  <a:cs typeface="Arial" panose="020B0604020202020204" pitchFamily="34" charset="0"/>
                  <a:hlinkClick r:id="rId6"/>
                </a:rPr>
                <a:t>The IHE Evidence Review on Housing and Health Inequalities</a:t>
              </a:r>
              <a:r>
                <a:rPr lang="en-US" sz="1400">
                  <a:latin typeface="Arial" panose="020B0604020202020204" pitchFamily="34" charset="0"/>
                  <a:cs typeface="Arial" panose="020B0604020202020204" pitchFamily="34" charset="0"/>
                </a:rPr>
                <a:t> includes recommendations for local authorities on security, including (among others) :</a:t>
              </a:r>
            </a:p>
            <a:p>
              <a:endParaRPr lang="en-US" sz="1400">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EFD022D6-B51E-5D51-3E2E-5C4EACEF1960}"/>
                </a:ext>
              </a:extLst>
            </p:cNvPr>
            <p:cNvSpPr txBox="1"/>
            <p:nvPr/>
          </p:nvSpPr>
          <p:spPr>
            <a:xfrm>
              <a:off x="916591" y="5311576"/>
              <a:ext cx="5742972"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latin typeface="Arial" panose="020B0604020202020204" pitchFamily="34" charset="0"/>
                  <a:cs typeface="Arial" panose="020B0604020202020204" pitchFamily="34" charset="0"/>
                </a:rPr>
                <a:t>Health and Care:</a:t>
              </a:r>
              <a:r>
                <a:rPr lang="en-US" sz="1400">
                  <a:latin typeface="Arial" panose="020B0604020202020204" pitchFamily="34" charset="0"/>
                  <a:cs typeface="Arial" panose="020B0604020202020204" pitchFamily="34" charset="0"/>
                </a:rPr>
                <a:t>​​</a:t>
              </a:r>
            </a:p>
            <a:p>
              <a:r>
                <a:rPr lang="en-US" sz="1400">
                  <a:latin typeface="Arial" panose="020B0604020202020204" pitchFamily="34" charset="0"/>
                  <a:cs typeface="Arial" panose="020B0604020202020204" pitchFamily="34" charset="0"/>
                </a:rPr>
                <a:t>Based on examples of best practice working in this space, health and care strategic professionals could consider the following:</a:t>
              </a:r>
            </a:p>
          </p:txBody>
        </p:sp>
        <p:sp>
          <p:nvSpPr>
            <p:cNvPr id="10" name="TextBox 9">
              <a:extLst>
                <a:ext uri="{FF2B5EF4-FFF2-40B4-BE49-F238E27FC236}">
                  <a16:creationId xmlns:a16="http://schemas.microsoft.com/office/drawing/2014/main" id="{FF53C3C4-AF66-E153-8225-2E9695C3E0F4}"/>
                </a:ext>
              </a:extLst>
            </p:cNvPr>
            <p:cNvSpPr txBox="1"/>
            <p:nvPr/>
          </p:nvSpPr>
          <p:spPr>
            <a:xfrm>
              <a:off x="1482803" y="2903187"/>
              <a:ext cx="5299275" cy="23391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1200"/>
                </a:spcAft>
              </a:pPr>
              <a:r>
                <a:rPr lang="en-US" sz="1400">
                  <a:latin typeface="Arial" panose="020B0604020202020204" pitchFamily="34" charset="0"/>
                  <a:cs typeface="Arial" panose="020B0604020202020204" pitchFamily="34" charset="0"/>
                </a:rPr>
                <a:t>Seek to raise standards of temporary accommodation to ensure that no child is raised in single-room or bed and breakfast accommodation​.</a:t>
              </a:r>
            </a:p>
            <a:p>
              <a:pPr>
                <a:spcAft>
                  <a:spcPts val="1200"/>
                </a:spcAft>
              </a:pPr>
              <a:r>
                <a:rPr lang="en-US" sz="1400">
                  <a:latin typeface="Arial" panose="020B0604020202020204" pitchFamily="34" charset="0"/>
                  <a:cs typeface="Arial" panose="020B0604020202020204" pitchFamily="34" charset="0"/>
                </a:rPr>
                <a:t>Apply the core principles of Housing First while offering person-</a:t>
              </a:r>
              <a:r>
                <a:rPr lang="en-US" sz="1400" err="1">
                  <a:latin typeface="Arial" panose="020B0604020202020204" pitchFamily="34" charset="0"/>
                  <a:cs typeface="Arial" panose="020B0604020202020204" pitchFamily="34" charset="0"/>
                </a:rPr>
                <a:t>centred</a:t>
              </a:r>
              <a:r>
                <a:rPr lang="en-US" sz="1400">
                  <a:latin typeface="Arial" panose="020B0604020202020204" pitchFamily="34" charset="0"/>
                  <a:cs typeface="Arial" panose="020B0604020202020204" pitchFamily="34" charset="0"/>
                </a:rPr>
                <a:t>, flexible and holistic support to individuals with complex needs who are, or are threatened with being made, homeless. ​</a:t>
              </a:r>
            </a:p>
            <a:p>
              <a:pPr>
                <a:spcAft>
                  <a:spcPts val="1200"/>
                </a:spcAft>
              </a:pPr>
              <a:r>
                <a:rPr lang="en-US" sz="1400">
                  <a:latin typeface="Arial" panose="020B0604020202020204" pitchFamily="34" charset="0"/>
                  <a:cs typeface="Arial" panose="020B0604020202020204" pitchFamily="34" charset="0"/>
                </a:rPr>
                <a:t>​Maintain and increase provision of services to prevent evictions, and offer debt and financial advice to tenants, taking into account cultural and language barriers to access.  </a:t>
              </a:r>
            </a:p>
          </p:txBody>
        </p:sp>
        <p:pic>
          <p:nvPicPr>
            <p:cNvPr id="11" name="Graphic 10" descr="House with solid fill">
              <a:extLst>
                <a:ext uri="{FF2B5EF4-FFF2-40B4-BE49-F238E27FC236}">
                  <a16:creationId xmlns:a16="http://schemas.microsoft.com/office/drawing/2014/main" id="{C4363001-A385-24E7-90FA-B4F815EC6FF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16591" y="2934830"/>
              <a:ext cx="566212" cy="540000"/>
            </a:xfrm>
            <a:prstGeom prst="rect">
              <a:avLst/>
            </a:prstGeom>
          </p:spPr>
        </p:pic>
        <p:pic>
          <p:nvPicPr>
            <p:cNvPr id="12" name="Graphic 11" descr="List with solid fill">
              <a:extLst>
                <a:ext uri="{FF2B5EF4-FFF2-40B4-BE49-F238E27FC236}">
                  <a16:creationId xmlns:a16="http://schemas.microsoft.com/office/drawing/2014/main" id="{945EC72D-F06C-EC46-B440-DD8E4193A00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59794" y="3786916"/>
              <a:ext cx="679806" cy="540000"/>
            </a:xfrm>
            <a:prstGeom prst="rect">
              <a:avLst/>
            </a:prstGeom>
          </p:spPr>
        </p:pic>
        <p:pic>
          <p:nvPicPr>
            <p:cNvPr id="14" name="Graphic 13" descr="Questions with solid fill">
              <a:extLst>
                <a:ext uri="{FF2B5EF4-FFF2-40B4-BE49-F238E27FC236}">
                  <a16:creationId xmlns:a16="http://schemas.microsoft.com/office/drawing/2014/main" id="{8815FAD5-4E04-58EE-44FC-C5900E18647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03484" y="4574477"/>
              <a:ext cx="592426" cy="540000"/>
            </a:xfrm>
            <a:prstGeom prst="rect">
              <a:avLst/>
            </a:prstGeom>
          </p:spPr>
        </p:pic>
        <p:pic>
          <p:nvPicPr>
            <p:cNvPr id="15" name="Graphic 14" descr="Streetlight with solid fill">
              <a:extLst>
                <a:ext uri="{FF2B5EF4-FFF2-40B4-BE49-F238E27FC236}">
                  <a16:creationId xmlns:a16="http://schemas.microsoft.com/office/drawing/2014/main" id="{8AFB8F2B-A532-1AF6-4294-1D234C85A99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96711" y="6195305"/>
              <a:ext cx="566213" cy="540000"/>
            </a:xfrm>
            <a:prstGeom prst="rect">
              <a:avLst/>
            </a:prstGeom>
          </p:spPr>
        </p:pic>
        <p:sp>
          <p:nvSpPr>
            <p:cNvPr id="16" name="TextBox 15">
              <a:extLst>
                <a:ext uri="{FF2B5EF4-FFF2-40B4-BE49-F238E27FC236}">
                  <a16:creationId xmlns:a16="http://schemas.microsoft.com/office/drawing/2014/main" id="{D16445CB-0A2C-1F0A-C741-57472D751FBB}"/>
                </a:ext>
              </a:extLst>
            </p:cNvPr>
            <p:cNvSpPr txBox="1"/>
            <p:nvPr/>
          </p:nvSpPr>
          <p:spPr>
            <a:xfrm>
              <a:off x="1475981" y="6107510"/>
              <a:ext cx="4794788"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a:latin typeface="Arial"/>
                  <a:cs typeface="Arial"/>
                </a:rPr>
                <a:t>Consider provision of specialist housing advice in hospital settings and suitable step down provision to ensure no one is discharged from hospital to the street.</a:t>
              </a:r>
            </a:p>
          </p:txBody>
        </p:sp>
      </p:grpSp>
      <p:sp>
        <p:nvSpPr>
          <p:cNvPr id="7" name="Title 3">
            <a:extLst>
              <a:ext uri="{FF2B5EF4-FFF2-40B4-BE49-F238E27FC236}">
                <a16:creationId xmlns:a16="http://schemas.microsoft.com/office/drawing/2014/main" id="{19E34B95-A74E-477F-8F0A-B81CD249008A}"/>
              </a:ext>
            </a:extLst>
          </p:cNvPr>
          <p:cNvSpPr>
            <a:spLocks noGrp="1"/>
          </p:cNvSpPr>
          <p:nvPr>
            <p:ph type="title"/>
          </p:nvPr>
        </p:nvSpPr>
        <p:spPr/>
        <p:txBody>
          <a:bodyPr>
            <a:normAutofit/>
          </a:bodyPr>
          <a:lstStyle/>
          <a:p>
            <a:r>
              <a:rPr lang="en-GB" sz="2800" dirty="0"/>
              <a:t>For those in strategy roles:</a:t>
            </a:r>
            <a:br>
              <a:rPr lang="en-GB" sz="2800" dirty="0"/>
            </a:br>
            <a:r>
              <a:rPr lang="en-GB" sz="2800" b="1" dirty="0"/>
              <a:t>How can we tackle the impacts of housing security on health?</a:t>
            </a:r>
            <a:endParaRPr lang="en-US" dirty="0"/>
          </a:p>
        </p:txBody>
      </p:sp>
    </p:spTree>
    <p:extLst>
      <p:ext uri="{BB962C8B-B14F-4D97-AF65-F5344CB8AC3E}">
        <p14:creationId xmlns:p14="http://schemas.microsoft.com/office/powerpoint/2010/main" val="27033123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9763167-1FD6-31B5-A765-2DE63171DE2E}"/>
              </a:ext>
            </a:extLst>
          </p:cNvPr>
          <p:cNvSpPr>
            <a:spLocks noGrp="1"/>
          </p:cNvSpPr>
          <p:nvPr>
            <p:ph type="title"/>
          </p:nvPr>
        </p:nvSpPr>
        <p:spPr/>
        <p:txBody>
          <a:bodyPr/>
          <a:lstStyle/>
          <a:p>
            <a:r>
              <a:rPr lang="en-GB"/>
              <a:t>Housing affordability</a:t>
            </a:r>
          </a:p>
        </p:txBody>
      </p:sp>
    </p:spTree>
    <p:extLst>
      <p:ext uri="{BB962C8B-B14F-4D97-AF65-F5344CB8AC3E}">
        <p14:creationId xmlns:p14="http://schemas.microsoft.com/office/powerpoint/2010/main" val="31296391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CA6142-A140-BD34-1B93-4567EEA5B134}"/>
              </a:ext>
            </a:extLst>
          </p:cNvPr>
          <p:cNvSpPr>
            <a:spLocks noGrp="1"/>
          </p:cNvSpPr>
          <p:nvPr>
            <p:ph type="title"/>
          </p:nvPr>
        </p:nvSpPr>
        <p:spPr>
          <a:xfrm>
            <a:off x="838200" y="404781"/>
            <a:ext cx="10515600" cy="1325563"/>
          </a:xfrm>
        </p:spPr>
        <p:txBody>
          <a:bodyPr>
            <a:normAutofit/>
          </a:bodyPr>
          <a:lstStyle/>
          <a:p>
            <a:r>
              <a:rPr lang="en-GB" sz="2800" b="1">
                <a:latin typeface="Arial"/>
                <a:cs typeface="Arial"/>
              </a:rPr>
              <a:t>The health impacts of housing affordability in London</a:t>
            </a:r>
            <a:endParaRPr lang="en-GB" sz="2800" b="1"/>
          </a:p>
        </p:txBody>
      </p:sp>
      <p:grpSp>
        <p:nvGrpSpPr>
          <p:cNvPr id="2" name="Group 1">
            <a:extLst>
              <a:ext uri="{FF2B5EF4-FFF2-40B4-BE49-F238E27FC236}">
                <a16:creationId xmlns:a16="http://schemas.microsoft.com/office/drawing/2014/main" id="{3B238481-5F22-DD9C-B455-EF765D8F15D8}"/>
              </a:ext>
            </a:extLst>
          </p:cNvPr>
          <p:cNvGrpSpPr/>
          <p:nvPr/>
        </p:nvGrpSpPr>
        <p:grpSpPr>
          <a:xfrm>
            <a:off x="1592542" y="1789395"/>
            <a:ext cx="1080000" cy="1080000"/>
            <a:chOff x="2085587" y="1686030"/>
            <a:chExt cx="1080000" cy="1080000"/>
          </a:xfrm>
        </p:grpSpPr>
        <p:sp>
          <p:nvSpPr>
            <p:cNvPr id="3" name="Oval 2">
              <a:extLst>
                <a:ext uri="{FF2B5EF4-FFF2-40B4-BE49-F238E27FC236}">
                  <a16:creationId xmlns:a16="http://schemas.microsoft.com/office/drawing/2014/main" id="{6EBE7BBD-F403-D6D3-21A4-DA94EF4EBFEC}"/>
                </a:ext>
              </a:extLst>
            </p:cNvPr>
            <p:cNvSpPr/>
            <p:nvPr/>
          </p:nvSpPr>
          <p:spPr>
            <a:xfrm>
              <a:off x="2085587" y="1686030"/>
              <a:ext cx="1080000" cy="1080000"/>
            </a:xfrm>
            <a:prstGeom prst="ellipse">
              <a:avLst/>
            </a:prstGeom>
            <a:solidFill>
              <a:srgbClr val="5EA1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phic 8" descr="Coins outline">
              <a:extLst>
                <a:ext uri="{FF2B5EF4-FFF2-40B4-BE49-F238E27FC236}">
                  <a16:creationId xmlns:a16="http://schemas.microsoft.com/office/drawing/2014/main" id="{9DF1DFDE-1466-0E18-2094-16D022EB5A8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65749" y="1768830"/>
              <a:ext cx="914400" cy="914400"/>
            </a:xfrm>
            <a:prstGeom prst="rect">
              <a:avLst/>
            </a:prstGeom>
          </p:spPr>
        </p:pic>
      </p:grpSp>
      <p:sp>
        <p:nvSpPr>
          <p:cNvPr id="11" name="TextBox 10">
            <a:extLst>
              <a:ext uri="{FF2B5EF4-FFF2-40B4-BE49-F238E27FC236}">
                <a16:creationId xmlns:a16="http://schemas.microsoft.com/office/drawing/2014/main" id="{A42142A3-8E43-25E3-E091-FEF715F1087A}"/>
              </a:ext>
            </a:extLst>
          </p:cNvPr>
          <p:cNvSpPr txBox="1"/>
          <p:nvPr/>
        </p:nvSpPr>
        <p:spPr>
          <a:xfrm>
            <a:off x="684709" y="3130316"/>
            <a:ext cx="3420000"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latin typeface="Arial"/>
                <a:cs typeface="Arial"/>
              </a:rPr>
              <a:t>Unaffordable housing drives poverty </a:t>
            </a:r>
            <a:r>
              <a:rPr lang="en-US" sz="1400" dirty="0">
                <a:latin typeface="Arial"/>
                <a:cs typeface="Arial"/>
              </a:rPr>
              <a:t>with </a:t>
            </a:r>
            <a:r>
              <a:rPr lang="en-US" sz="1400" b="1" dirty="0">
                <a:latin typeface="Arial"/>
                <a:cs typeface="Arial"/>
              </a:rPr>
              <a:t>significant implications for child health</a:t>
            </a:r>
            <a:r>
              <a:rPr lang="en-US" sz="1400" dirty="0">
                <a:latin typeface="Arial"/>
                <a:cs typeface="Arial"/>
              </a:rPr>
              <a:t>. London has the highest rates of poverty, after housing costs are taken into account, in England, and children in the capital are significantly more likely to grow up in after-housing cost poverty than the average for England.</a:t>
            </a:r>
            <a:r>
              <a:rPr lang="en-US" sz="1400" baseline="30000" dirty="0">
                <a:latin typeface="Arial"/>
                <a:cs typeface="Arial"/>
              </a:rPr>
              <a:t>1</a:t>
            </a:r>
            <a:endParaRPr lang="en-US" sz="1400" baseline="30000" dirty="0">
              <a:latin typeface="Arial"/>
              <a:ea typeface="Calibri"/>
              <a:cs typeface="Arial"/>
            </a:endParaRPr>
          </a:p>
        </p:txBody>
      </p:sp>
      <p:sp>
        <p:nvSpPr>
          <p:cNvPr id="12" name="TextBox 11">
            <a:extLst>
              <a:ext uri="{FF2B5EF4-FFF2-40B4-BE49-F238E27FC236}">
                <a16:creationId xmlns:a16="http://schemas.microsoft.com/office/drawing/2014/main" id="{9A3F6AFF-6AD8-A774-93E9-9FDB59C314FC}"/>
              </a:ext>
            </a:extLst>
          </p:cNvPr>
          <p:cNvSpPr txBox="1"/>
          <p:nvPr/>
        </p:nvSpPr>
        <p:spPr>
          <a:xfrm>
            <a:off x="8664871" y="3122725"/>
            <a:ext cx="2777267"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latin typeface="Arial"/>
                <a:cs typeface="Arial"/>
              </a:rPr>
              <a:t>Unaffordable housing impacts the capacity of healthcare </a:t>
            </a:r>
            <a:r>
              <a:rPr lang="en-US" sz="1400" dirty="0">
                <a:latin typeface="Arial"/>
                <a:cs typeface="Arial"/>
              </a:rPr>
              <a:t>services to meet need; London has the greatest shortage of health and social care workers in England, and this is in part driven by the shortage of affordable housing for key workers.</a:t>
            </a:r>
            <a:r>
              <a:rPr lang="en-US" sz="1400" baseline="30000" dirty="0">
                <a:latin typeface="Arial"/>
                <a:cs typeface="Arial"/>
              </a:rPr>
              <a:t>1</a:t>
            </a:r>
          </a:p>
        </p:txBody>
      </p:sp>
      <p:sp>
        <p:nvSpPr>
          <p:cNvPr id="14" name="TextBox 13">
            <a:extLst>
              <a:ext uri="{FF2B5EF4-FFF2-40B4-BE49-F238E27FC236}">
                <a16:creationId xmlns:a16="http://schemas.microsoft.com/office/drawing/2014/main" id="{DD3A79C9-D1F4-BC9B-B2AD-39D18CDE8FF2}"/>
              </a:ext>
            </a:extLst>
          </p:cNvPr>
          <p:cNvSpPr txBox="1"/>
          <p:nvPr/>
        </p:nvSpPr>
        <p:spPr>
          <a:xfrm>
            <a:off x="4674790" y="3137461"/>
            <a:ext cx="3420000"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latin typeface="Arial"/>
                <a:cs typeface="Arial"/>
              </a:rPr>
              <a:t>Children born to parents living in poverty </a:t>
            </a:r>
            <a:r>
              <a:rPr lang="en-US" sz="1400" dirty="0">
                <a:latin typeface="Arial"/>
                <a:cs typeface="Arial"/>
              </a:rPr>
              <a:t>are more likely to be </a:t>
            </a:r>
            <a:r>
              <a:rPr lang="en-US" sz="1400" b="1" dirty="0">
                <a:latin typeface="Arial"/>
                <a:cs typeface="Arial"/>
              </a:rPr>
              <a:t>low birthweight </a:t>
            </a:r>
            <a:r>
              <a:rPr lang="en-US" sz="1400" dirty="0">
                <a:latin typeface="Arial"/>
                <a:cs typeface="Arial"/>
              </a:rPr>
              <a:t>and </a:t>
            </a:r>
            <a:r>
              <a:rPr lang="en-US" sz="1400" b="1" dirty="0">
                <a:latin typeface="Arial"/>
                <a:cs typeface="Arial"/>
              </a:rPr>
              <a:t>less likely to survive the first year </a:t>
            </a:r>
            <a:r>
              <a:rPr lang="en-US" sz="1400" dirty="0">
                <a:latin typeface="Arial"/>
                <a:cs typeface="Arial"/>
              </a:rPr>
              <a:t>of life. They are also more likely to suffer from asthma and other childhood diseases. Children who grow up in poverty may also experience poor health throughout the life course as a result.</a:t>
            </a:r>
            <a:r>
              <a:rPr lang="en-US" sz="1400" baseline="30000" dirty="0">
                <a:latin typeface="Arial"/>
                <a:cs typeface="Arial"/>
              </a:rPr>
              <a:t>2</a:t>
            </a:r>
            <a:endParaRPr lang="en-US" baseline="30000" dirty="0"/>
          </a:p>
        </p:txBody>
      </p:sp>
      <p:grpSp>
        <p:nvGrpSpPr>
          <p:cNvPr id="5" name="Group 4">
            <a:extLst>
              <a:ext uri="{FF2B5EF4-FFF2-40B4-BE49-F238E27FC236}">
                <a16:creationId xmlns:a16="http://schemas.microsoft.com/office/drawing/2014/main" id="{45501422-179C-5A28-6C07-56F94AF67851}"/>
              </a:ext>
            </a:extLst>
          </p:cNvPr>
          <p:cNvGrpSpPr/>
          <p:nvPr/>
        </p:nvGrpSpPr>
        <p:grpSpPr>
          <a:xfrm>
            <a:off x="5683891" y="1794690"/>
            <a:ext cx="1080000" cy="1080000"/>
            <a:chOff x="5194187" y="1681835"/>
            <a:chExt cx="1080000" cy="1080000"/>
          </a:xfrm>
        </p:grpSpPr>
        <p:sp>
          <p:nvSpPr>
            <p:cNvPr id="6" name="Oval 5">
              <a:extLst>
                <a:ext uri="{FF2B5EF4-FFF2-40B4-BE49-F238E27FC236}">
                  <a16:creationId xmlns:a16="http://schemas.microsoft.com/office/drawing/2014/main" id="{D6FB05DF-5B2C-69EE-C4D5-BEF43C04F098}"/>
                </a:ext>
              </a:extLst>
            </p:cNvPr>
            <p:cNvSpPr/>
            <p:nvPr/>
          </p:nvSpPr>
          <p:spPr>
            <a:xfrm>
              <a:off x="5194187" y="1681835"/>
              <a:ext cx="1080000" cy="1080000"/>
            </a:xfrm>
            <a:prstGeom prst="ellipse">
              <a:avLst/>
            </a:prstGeom>
            <a:solidFill>
              <a:srgbClr val="5EA1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Graphic 14" descr="Baby crawling with solid fill">
              <a:extLst>
                <a:ext uri="{FF2B5EF4-FFF2-40B4-BE49-F238E27FC236}">
                  <a16:creationId xmlns:a16="http://schemas.microsoft.com/office/drawing/2014/main" id="{F6E6C56B-C8C4-1A93-15E7-99C9786F7EE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76905" y="1700056"/>
              <a:ext cx="914400" cy="914400"/>
            </a:xfrm>
            <a:prstGeom prst="rect">
              <a:avLst/>
            </a:prstGeom>
          </p:spPr>
        </p:pic>
      </p:grpSp>
      <p:grpSp>
        <p:nvGrpSpPr>
          <p:cNvPr id="7" name="Group 6">
            <a:extLst>
              <a:ext uri="{FF2B5EF4-FFF2-40B4-BE49-F238E27FC236}">
                <a16:creationId xmlns:a16="http://schemas.microsoft.com/office/drawing/2014/main" id="{3F83E816-083B-33C5-8A8C-5A1BD06FF9CF}"/>
              </a:ext>
            </a:extLst>
          </p:cNvPr>
          <p:cNvGrpSpPr/>
          <p:nvPr/>
        </p:nvGrpSpPr>
        <p:grpSpPr>
          <a:xfrm>
            <a:off x="9294871" y="1791570"/>
            <a:ext cx="1080000" cy="1080000"/>
            <a:chOff x="8579145" y="1713440"/>
            <a:chExt cx="1080000" cy="1080000"/>
          </a:xfrm>
        </p:grpSpPr>
        <p:sp>
          <p:nvSpPr>
            <p:cNvPr id="8" name="Oval 7">
              <a:extLst>
                <a:ext uri="{FF2B5EF4-FFF2-40B4-BE49-F238E27FC236}">
                  <a16:creationId xmlns:a16="http://schemas.microsoft.com/office/drawing/2014/main" id="{637ECB53-B58B-47F3-1312-60FEF3196AE1}"/>
                </a:ext>
              </a:extLst>
            </p:cNvPr>
            <p:cNvSpPr/>
            <p:nvPr/>
          </p:nvSpPr>
          <p:spPr>
            <a:xfrm>
              <a:off x="8579145" y="1713440"/>
              <a:ext cx="1080000" cy="1080000"/>
            </a:xfrm>
            <a:prstGeom prst="ellipse">
              <a:avLst/>
            </a:prstGeom>
            <a:solidFill>
              <a:srgbClr val="5EA1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Graphic 15" descr="Doctor female with solid fill">
              <a:extLst>
                <a:ext uri="{FF2B5EF4-FFF2-40B4-BE49-F238E27FC236}">
                  <a16:creationId xmlns:a16="http://schemas.microsoft.com/office/drawing/2014/main" id="{8878C2CD-11BE-8042-AC22-A7A2906CFA3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64871" y="1760275"/>
              <a:ext cx="914400" cy="914400"/>
            </a:xfrm>
            <a:prstGeom prst="rect">
              <a:avLst/>
            </a:prstGeom>
          </p:spPr>
        </p:pic>
      </p:grpSp>
      <p:sp>
        <p:nvSpPr>
          <p:cNvPr id="18" name="TextBox 17">
            <a:extLst>
              <a:ext uri="{FF2B5EF4-FFF2-40B4-BE49-F238E27FC236}">
                <a16:creationId xmlns:a16="http://schemas.microsoft.com/office/drawing/2014/main" id="{ADCF97BE-3AC7-8A5E-6A42-59B1CBFAB5BC}"/>
              </a:ext>
            </a:extLst>
          </p:cNvPr>
          <p:cNvSpPr txBox="1"/>
          <p:nvPr/>
        </p:nvSpPr>
        <p:spPr>
          <a:xfrm>
            <a:off x="26776" y="6492875"/>
            <a:ext cx="8774323" cy="246221"/>
          </a:xfrm>
          <a:prstGeom prst="rect">
            <a:avLst/>
          </a:prstGeom>
          <a:noFill/>
        </p:spPr>
        <p:txBody>
          <a:bodyPr wrap="square" lIns="91440" tIns="45720" rIns="91440" bIns="45720" rtlCol="0" anchor="t">
            <a:spAutoFit/>
          </a:bodyPr>
          <a:lstStyle/>
          <a:p>
            <a:r>
              <a:rPr lang="en-GB" sz="900">
                <a:latin typeface="Arial"/>
                <a:cs typeface="Arial"/>
              </a:rPr>
              <a:t>Sources: (1) </a:t>
            </a:r>
            <a:r>
              <a:rPr lang="en-GB" sz="1000">
                <a:latin typeface="Arial" panose="020B0604020202020204" pitchFamily="34" charset="0"/>
                <a:cs typeface="Arial" panose="020B0604020202020204" pitchFamily="34" charset="0"/>
              </a:rPr>
              <a:t>IHE, </a:t>
            </a:r>
            <a:r>
              <a:rPr lang="en-GB" sz="1000">
                <a:latin typeface="Arial" panose="020B0604020202020204" pitchFamily="34" charset="0"/>
                <a:cs typeface="Arial" panose="020B0604020202020204" pitchFamily="34" charset="0"/>
                <a:hlinkClick r:id="rId8"/>
              </a:rPr>
              <a:t>Evidence Review: Housing and Health Inequalities in London</a:t>
            </a:r>
            <a:r>
              <a:rPr lang="en-GB" sz="1000">
                <a:latin typeface="Arial" panose="020B0604020202020204" pitchFamily="34" charset="0"/>
                <a:cs typeface="Arial" panose="020B0604020202020204" pitchFamily="34" charset="0"/>
              </a:rPr>
              <a:t>, 2022</a:t>
            </a:r>
            <a:r>
              <a:rPr lang="en-GB" sz="900">
                <a:latin typeface="Arial"/>
                <a:cs typeface="Arial"/>
              </a:rPr>
              <a:t> (2) CPAG, </a:t>
            </a:r>
            <a:r>
              <a:rPr lang="en-GB" sz="900">
                <a:latin typeface="Arial"/>
                <a:cs typeface="Arial"/>
                <a:hlinkClick r:id="rId9"/>
              </a:rPr>
              <a:t>The Effects of Child Poverty</a:t>
            </a:r>
            <a:endParaRPr lang="en-GB" sz="900">
              <a:latin typeface="Arial"/>
              <a:cs typeface="Arial"/>
            </a:endParaRPr>
          </a:p>
        </p:txBody>
      </p:sp>
    </p:spTree>
    <p:extLst>
      <p:ext uri="{BB962C8B-B14F-4D97-AF65-F5344CB8AC3E}">
        <p14:creationId xmlns:p14="http://schemas.microsoft.com/office/powerpoint/2010/main" val="31846704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81F533-CD82-DBC4-9191-1BF2EDFBC387}"/>
              </a:ext>
            </a:extLst>
          </p:cNvPr>
          <p:cNvSpPr>
            <a:spLocks noGrp="1"/>
          </p:cNvSpPr>
          <p:nvPr>
            <p:ph type="title"/>
          </p:nvPr>
        </p:nvSpPr>
        <p:spPr>
          <a:xfrm>
            <a:off x="838200" y="365125"/>
            <a:ext cx="10515600" cy="1325563"/>
          </a:xfrm>
        </p:spPr>
        <p:txBody>
          <a:bodyPr anchor="ctr">
            <a:normAutofit/>
          </a:bodyPr>
          <a:lstStyle/>
          <a:p>
            <a:r>
              <a:rPr lang="en-GB" sz="2800" b="1" dirty="0">
                <a:latin typeface="Arial"/>
                <a:cs typeface="Arial"/>
              </a:rPr>
              <a:t>Who is this for? </a:t>
            </a:r>
            <a:endParaRPr lang="en-GB" sz="2800" b="1" dirty="0"/>
          </a:p>
        </p:txBody>
      </p:sp>
      <p:sp>
        <p:nvSpPr>
          <p:cNvPr id="5" name="Content Placeholder 4">
            <a:extLst>
              <a:ext uri="{FF2B5EF4-FFF2-40B4-BE49-F238E27FC236}">
                <a16:creationId xmlns:a16="http://schemas.microsoft.com/office/drawing/2014/main" id="{8DCE079C-86D0-E18F-5D7B-6AE84766C648}"/>
              </a:ext>
            </a:extLst>
          </p:cNvPr>
          <p:cNvSpPr>
            <a:spLocks noGrp="1"/>
          </p:cNvSpPr>
          <p:nvPr>
            <p:ph sz="half" idx="1"/>
          </p:nvPr>
        </p:nvSpPr>
        <p:spPr>
          <a:xfrm>
            <a:off x="839789" y="1941746"/>
            <a:ext cx="10514012" cy="4886757"/>
          </a:xfrm>
        </p:spPr>
        <p:txBody>
          <a:bodyPr vert="horz" lIns="91440" tIns="45720" rIns="91440" bIns="45720" rtlCol="0" anchor="t">
            <a:normAutofit/>
          </a:bodyPr>
          <a:lstStyle/>
          <a:p>
            <a:r>
              <a:rPr lang="en-GB" sz="1600" dirty="0">
                <a:latin typeface="Arial"/>
                <a:cs typeface="Arial"/>
              </a:rPr>
              <a:t>Whilst people working in Integrated Care Systems (ICSs) and Integrated Care Boards (ICBs) will be aware of the broad impacts housing has on health, this resource provides more information around the specific housing issues that are driving health inequalities, and healthcare usage, within their area. </a:t>
            </a:r>
            <a:endParaRPr lang="en-US" sz="1600" dirty="0"/>
          </a:p>
          <a:p>
            <a:pPr marL="0" indent="0">
              <a:buNone/>
            </a:pPr>
            <a:endParaRPr lang="en-GB" sz="1600" dirty="0">
              <a:latin typeface="Arial"/>
              <a:cs typeface="Arial"/>
            </a:endParaRPr>
          </a:p>
          <a:p>
            <a:r>
              <a:rPr lang="en-GB" sz="1600" b="1" dirty="0">
                <a:latin typeface="Arial"/>
                <a:cs typeface="Arial"/>
              </a:rPr>
              <a:t>This resource presents key housing data for London at sub-regional ICS geography and borough level</a:t>
            </a:r>
            <a:r>
              <a:rPr lang="en-GB" sz="1600" dirty="0">
                <a:latin typeface="Arial"/>
                <a:cs typeface="Arial"/>
              </a:rPr>
              <a:t>. The data is presented across the three narrative themes of housing </a:t>
            </a:r>
            <a:r>
              <a:rPr lang="en-GB" sz="1600" b="1" dirty="0">
                <a:latin typeface="Arial"/>
                <a:cs typeface="Arial"/>
              </a:rPr>
              <a:t>quality, security, and affordability</a:t>
            </a:r>
            <a:r>
              <a:rPr lang="en-GB" sz="1600" dirty="0">
                <a:latin typeface="Arial"/>
                <a:cs typeface="Arial"/>
              </a:rPr>
              <a:t>.  </a:t>
            </a:r>
          </a:p>
          <a:p>
            <a:pPr marL="0" indent="0">
              <a:buNone/>
            </a:pPr>
            <a:endParaRPr lang="en-GB" sz="1600" dirty="0">
              <a:latin typeface="Arial"/>
              <a:cs typeface="Arial"/>
            </a:endParaRPr>
          </a:p>
          <a:p>
            <a:r>
              <a:rPr lang="en-GB" sz="1600" dirty="0">
                <a:latin typeface="Arial"/>
                <a:cs typeface="Arial"/>
              </a:rPr>
              <a:t>We hope this will</a:t>
            </a:r>
            <a:r>
              <a:rPr lang="en-GB" sz="1600" b="1" dirty="0">
                <a:latin typeface="Arial"/>
                <a:cs typeface="Arial"/>
              </a:rPr>
              <a:t> support your work to understand, mitigate and tackle the key housing-related issues that drive poor health in London. </a:t>
            </a:r>
            <a:endParaRPr lang="en-GB" sz="1600" dirty="0"/>
          </a:p>
          <a:p>
            <a:pPr marL="0" indent="0">
              <a:buNone/>
            </a:pPr>
            <a:endParaRPr lang="en-GB" sz="1600" b="1" dirty="0">
              <a:latin typeface="Arial"/>
              <a:cs typeface="Arial"/>
            </a:endParaRPr>
          </a:p>
          <a:p>
            <a:r>
              <a:rPr lang="en-GB" sz="1600" dirty="0">
                <a:latin typeface="Arial"/>
                <a:cs typeface="Arial"/>
              </a:rPr>
              <a:t>We have made suggestions at the end of each section for how this resource can be </a:t>
            </a:r>
            <a:r>
              <a:rPr lang="en-GB" sz="1600" b="1" dirty="0">
                <a:latin typeface="Arial"/>
                <a:cs typeface="Arial"/>
              </a:rPr>
              <a:t>used both in practice and as a starting point for further action.</a:t>
            </a:r>
          </a:p>
          <a:p>
            <a:endParaRPr lang="en-GB" sz="1600" dirty="0"/>
          </a:p>
          <a:p>
            <a:r>
              <a:rPr lang="en-GB" sz="1600" dirty="0"/>
              <a:t>For more information, please contact </a:t>
            </a:r>
            <a:r>
              <a:rPr lang="en-GB" sz="1600" dirty="0">
                <a:hlinkClick r:id="rId3"/>
              </a:rPr>
              <a:t>SocialEvidence@london.gov.uk</a:t>
            </a:r>
            <a:r>
              <a:rPr lang="en-GB" sz="1600" dirty="0"/>
              <a:t> (Data Analysis) and/or </a:t>
            </a:r>
            <a:r>
              <a:rPr lang="en-GB" sz="1600" dirty="0">
                <a:hlinkClick r:id="rId4"/>
              </a:rPr>
              <a:t>GLAPublicHealthInbox@london.gov.uk </a:t>
            </a:r>
            <a:r>
              <a:rPr lang="en-GB" sz="1600" dirty="0"/>
              <a:t>(Public Health).</a:t>
            </a:r>
          </a:p>
          <a:p>
            <a:pPr marL="0" indent="0">
              <a:buNone/>
            </a:pPr>
            <a:endParaRPr lang="en-GB" sz="1600" dirty="0"/>
          </a:p>
        </p:txBody>
      </p:sp>
    </p:spTree>
    <p:extLst>
      <p:ext uri="{BB962C8B-B14F-4D97-AF65-F5344CB8AC3E}">
        <p14:creationId xmlns:p14="http://schemas.microsoft.com/office/powerpoint/2010/main" val="28786073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CA6142-A140-BD34-1B93-4567EEA5B134}"/>
              </a:ext>
            </a:extLst>
          </p:cNvPr>
          <p:cNvSpPr>
            <a:spLocks noGrp="1"/>
          </p:cNvSpPr>
          <p:nvPr>
            <p:ph type="title"/>
          </p:nvPr>
        </p:nvSpPr>
        <p:spPr>
          <a:xfrm>
            <a:off x="838200" y="404781"/>
            <a:ext cx="10515600" cy="1325563"/>
          </a:xfrm>
        </p:spPr>
        <p:txBody>
          <a:bodyPr>
            <a:normAutofit fontScale="90000"/>
          </a:bodyPr>
          <a:lstStyle/>
          <a:p>
            <a:r>
              <a:rPr lang="en-GB" sz="2800" b="1" dirty="0"/>
              <a:t>The affordability of average private rents (including ongoing and new tenancies) in London compared to average earnings improved between 2020 and 2022 but has since worsened</a:t>
            </a:r>
            <a:br>
              <a:rPr lang="en-GB" sz="2800" b="1" dirty="0"/>
            </a:br>
            <a:endParaRPr lang="en-GB" sz="2800" b="1" dirty="0"/>
          </a:p>
        </p:txBody>
      </p:sp>
      <p:pic>
        <p:nvPicPr>
          <p:cNvPr id="13" name="Picture 12">
            <a:extLst>
              <a:ext uri="{FF2B5EF4-FFF2-40B4-BE49-F238E27FC236}">
                <a16:creationId xmlns:a16="http://schemas.microsoft.com/office/drawing/2014/main" id="{4CB68D03-D3EB-F7CD-2D34-CD3F8604D334}"/>
              </a:ext>
            </a:extLst>
          </p:cNvPr>
          <p:cNvPicPr>
            <a:picLocks noChangeAspect="1"/>
          </p:cNvPicPr>
          <p:nvPr/>
        </p:nvPicPr>
        <p:blipFill>
          <a:blip r:embed="rId2"/>
          <a:stretch>
            <a:fillRect/>
          </a:stretch>
        </p:blipFill>
        <p:spPr>
          <a:xfrm>
            <a:off x="5873262" y="2585404"/>
            <a:ext cx="5610829" cy="3449681"/>
          </a:xfrm>
          <a:prstGeom prst="rect">
            <a:avLst/>
          </a:prstGeom>
        </p:spPr>
      </p:pic>
      <p:sp>
        <p:nvSpPr>
          <p:cNvPr id="19" name="TextBox 18">
            <a:extLst>
              <a:ext uri="{FF2B5EF4-FFF2-40B4-BE49-F238E27FC236}">
                <a16:creationId xmlns:a16="http://schemas.microsoft.com/office/drawing/2014/main" id="{16D3113D-49CC-3746-AD8F-2766052D2530}"/>
              </a:ext>
            </a:extLst>
          </p:cNvPr>
          <p:cNvSpPr txBox="1"/>
          <p:nvPr/>
        </p:nvSpPr>
        <p:spPr>
          <a:xfrm>
            <a:off x="475184" y="1836571"/>
            <a:ext cx="5398078" cy="4185761"/>
          </a:xfrm>
          <a:prstGeom prst="rect">
            <a:avLst/>
          </a:prstGeom>
          <a:noFill/>
        </p:spPr>
        <p:txBody>
          <a:bodyPr wrap="square">
            <a:spAutoFit/>
          </a:bodyPr>
          <a:lstStyle/>
          <a:p>
            <a:r>
              <a:rPr lang="en-GB" sz="1400">
                <a:latin typeface="Arial" panose="020B0604020202020204" pitchFamily="34" charset="0"/>
                <a:cs typeface="Arial" panose="020B0604020202020204" pitchFamily="34" charset="0"/>
              </a:rPr>
              <a:t>This chart shows an ‘affordability’ index, calculated as the cumulative change in earnings divided by the cumulative change in private rents (on all tenancies).</a:t>
            </a:r>
          </a:p>
          <a:p>
            <a:endParaRPr lang="en-GB" sz="14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400">
                <a:latin typeface="Arial" panose="020B0604020202020204" pitchFamily="34" charset="0"/>
                <a:cs typeface="Arial" panose="020B0604020202020204" pitchFamily="34" charset="0"/>
              </a:rPr>
              <a:t>Between 2015 and 2020, rents were relatively stable in nominal terms while earnings increased at a marginally higher rate, maintaining affordability on this measure close to where it was at the start of 2015. Rents then dipped in 2020 and 2021 while earnings rose strongly.</a:t>
            </a:r>
          </a:p>
          <a:p>
            <a:pPr marL="285750" indent="-285750">
              <a:buFont typeface="Arial" panose="020B0604020202020204" pitchFamily="34" charset="0"/>
              <a:buChar char="•"/>
            </a:pPr>
            <a:endParaRPr lang="en-GB" sz="14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400">
                <a:latin typeface="Arial" panose="020B0604020202020204" pitchFamily="34" charset="0"/>
                <a:cs typeface="Arial" panose="020B0604020202020204" pitchFamily="34" charset="0"/>
              </a:rPr>
              <a:t>Rents increased sharply from 2022 onwards and are currently outpacing earnings growth, leading to a deterioration in affordability.</a:t>
            </a:r>
          </a:p>
          <a:p>
            <a:pPr marL="285750" indent="-285750">
              <a:buFont typeface="Arial" panose="020B0604020202020204" pitchFamily="34" charset="0"/>
              <a:buChar char="•"/>
            </a:pPr>
            <a:endParaRPr lang="en-GB" sz="14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400">
                <a:latin typeface="Arial" panose="020B0604020202020204" pitchFamily="34" charset="0"/>
                <a:cs typeface="Arial" panose="020B0604020202020204" pitchFamily="34" charset="0"/>
              </a:rPr>
              <a:t>The ONS rental data shown here reflects rents paid on all tenancies, and therefore reacts more slowly to changes in the market for new tenancies. Another caveat to note is that earnings data only reflects payrolled employees and does not reflect changes in benefits. </a:t>
            </a:r>
          </a:p>
        </p:txBody>
      </p:sp>
      <p:sp>
        <p:nvSpPr>
          <p:cNvPr id="20" name="TextBox 19">
            <a:extLst>
              <a:ext uri="{FF2B5EF4-FFF2-40B4-BE49-F238E27FC236}">
                <a16:creationId xmlns:a16="http://schemas.microsoft.com/office/drawing/2014/main" id="{9858D5D3-E4CA-E1ED-8E14-D8227FE971EB}"/>
              </a:ext>
            </a:extLst>
          </p:cNvPr>
          <p:cNvSpPr txBox="1"/>
          <p:nvPr/>
        </p:nvSpPr>
        <p:spPr>
          <a:xfrm>
            <a:off x="5792164" y="1859493"/>
            <a:ext cx="6037163" cy="738664"/>
          </a:xfrm>
          <a:prstGeom prst="rect">
            <a:avLst/>
          </a:prstGeom>
          <a:noFill/>
        </p:spPr>
        <p:txBody>
          <a:bodyPr wrap="square" lIns="91440" tIns="45720" rIns="91440" bIns="45720" rtlCol="0" anchor="t">
            <a:spAutoFit/>
          </a:bodyPr>
          <a:lstStyle/>
          <a:p>
            <a:r>
              <a:rPr lang="en-GB" sz="1400" b="1">
                <a:latin typeface="Arial"/>
                <a:cs typeface="Arial"/>
              </a:rPr>
              <a:t>Fig 23. Index of cumulative change in private rents (on all tenancies), earnings and implied affordability in London, 2015 to 2024</a:t>
            </a:r>
          </a:p>
          <a:p>
            <a:r>
              <a:rPr lang="en-GB" sz="1400">
                <a:latin typeface="Arial"/>
                <a:cs typeface="Arial"/>
              </a:rPr>
              <a:t>Index January 2015 = 100  </a:t>
            </a:r>
          </a:p>
        </p:txBody>
      </p:sp>
      <p:sp>
        <p:nvSpPr>
          <p:cNvPr id="21" name="TextBox 20">
            <a:extLst>
              <a:ext uri="{FF2B5EF4-FFF2-40B4-BE49-F238E27FC236}">
                <a16:creationId xmlns:a16="http://schemas.microsoft.com/office/drawing/2014/main" id="{08E15E67-4E7C-CE66-6E5B-5F58102ABCDA}"/>
              </a:ext>
            </a:extLst>
          </p:cNvPr>
          <p:cNvSpPr txBox="1"/>
          <p:nvPr/>
        </p:nvSpPr>
        <p:spPr>
          <a:xfrm>
            <a:off x="0" y="6262571"/>
            <a:ext cx="9387068" cy="584775"/>
          </a:xfrm>
          <a:prstGeom prst="rect">
            <a:avLst/>
          </a:prstGeom>
          <a:noFill/>
        </p:spPr>
        <p:txBody>
          <a:bodyPr wrap="square" rtlCol="0">
            <a:spAutoFit/>
          </a:bodyPr>
          <a:lstStyle/>
          <a:p>
            <a:r>
              <a:rPr lang="en-GB" sz="800">
                <a:latin typeface="Arial" panose="020B0604020202020204" pitchFamily="34" charset="0"/>
                <a:cs typeface="Arial" panose="020B0604020202020204" pitchFamily="34" charset="0"/>
              </a:rPr>
              <a:t>Source: </a:t>
            </a:r>
            <a:r>
              <a:rPr lang="en-GB" sz="800">
                <a:latin typeface="Arial"/>
                <a:cs typeface="Arial"/>
              </a:rPr>
              <a:t> Chart and text directly from: </a:t>
            </a:r>
            <a:r>
              <a:rPr lang="en-GB" sz="800">
                <a:latin typeface="Arial"/>
                <a:cs typeface="Arial"/>
                <a:hlinkClick r:id="rId3"/>
              </a:rPr>
              <a:t>Housing in London Annual Report, 2024</a:t>
            </a:r>
            <a:r>
              <a:rPr lang="en-GB" sz="800">
                <a:latin typeface="Arial"/>
                <a:cs typeface="Arial"/>
              </a:rPr>
              <a:t> (3.11). Compiled by GLA from: Housing Finance Review 1995/96; UK Housing Review 2004/05; MHCLG live tables 775 and TA1. The resolution is yearly between 1988 and 2001 inclusive and quarterly 2002 Q1 onwards. </a:t>
            </a:r>
            <a:r>
              <a:rPr lang="en-GB" sz="800">
                <a:latin typeface="Arial" panose="020B0604020202020204" pitchFamily="34" charset="0"/>
                <a:cs typeface="Arial" panose="020B0604020202020204" pitchFamily="34" charset="0"/>
              </a:rPr>
              <a:t>Median full-time weekly earnings by place of work, London. From ONS Pay As You Earn Real Time Information, UK. Rents: ONS Price Index of Private Rents, monthly statistics, UK. Affordability index: Rent index divided by median weekly earnings. </a:t>
            </a:r>
          </a:p>
          <a:p>
            <a:r>
              <a:rPr lang="en-GB" sz="800">
                <a:latin typeface="Arial" panose="020B0604020202020204" pitchFamily="34" charset="0"/>
                <a:cs typeface="Arial" panose="020B0604020202020204" pitchFamily="34" charset="0"/>
              </a:rPr>
              <a:t>Note: The earnings index here is based on place of work rather than residence.</a:t>
            </a:r>
          </a:p>
        </p:txBody>
      </p:sp>
    </p:spTree>
    <p:extLst>
      <p:ext uri="{BB962C8B-B14F-4D97-AF65-F5344CB8AC3E}">
        <p14:creationId xmlns:p14="http://schemas.microsoft.com/office/powerpoint/2010/main" val="24360126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0A6A01-22F4-AAB1-FA8B-31CD7853C3C1}"/>
              </a:ext>
            </a:extLst>
          </p:cNvPr>
          <p:cNvSpPr>
            <a:spLocks noGrp="1"/>
          </p:cNvSpPr>
          <p:nvPr>
            <p:ph type="title"/>
          </p:nvPr>
        </p:nvSpPr>
        <p:spPr/>
        <p:txBody>
          <a:bodyPr>
            <a:normAutofit/>
          </a:bodyPr>
          <a:lstStyle/>
          <a:p>
            <a:r>
              <a:rPr lang="en-GB" sz="2800" b="1"/>
              <a:t>Median monthly private rent for a two-bedroom property is over £2,000 in 9 of the 33 London boroughs</a:t>
            </a:r>
          </a:p>
        </p:txBody>
      </p:sp>
      <p:sp>
        <p:nvSpPr>
          <p:cNvPr id="3" name="TextBox 2">
            <a:extLst>
              <a:ext uri="{FF2B5EF4-FFF2-40B4-BE49-F238E27FC236}">
                <a16:creationId xmlns:a16="http://schemas.microsoft.com/office/drawing/2014/main" id="{32A0D6EB-6427-96E2-6480-24C107356074}"/>
              </a:ext>
            </a:extLst>
          </p:cNvPr>
          <p:cNvSpPr txBox="1"/>
          <p:nvPr/>
        </p:nvSpPr>
        <p:spPr>
          <a:xfrm>
            <a:off x="5995664" y="5328953"/>
            <a:ext cx="4519936" cy="830997"/>
          </a:xfrm>
          <a:prstGeom prst="rect">
            <a:avLst/>
          </a:prstGeom>
          <a:noFill/>
        </p:spPr>
        <p:txBody>
          <a:bodyPr wrap="square" rtlCol="0">
            <a:spAutoFit/>
          </a:bodyPr>
          <a:lstStyle/>
          <a:p>
            <a:r>
              <a:rPr lang="en-GB" sz="800" dirty="0">
                <a:latin typeface="Arial" panose="020B0604020202020204" pitchFamily="34" charset="0"/>
                <a:cs typeface="Arial" panose="020B0604020202020204" pitchFamily="34" charset="0"/>
              </a:rPr>
              <a:t>Source: </a:t>
            </a:r>
            <a:r>
              <a:rPr lang="en-GB" sz="800" dirty="0">
                <a:latin typeface="Arial" panose="020B0604020202020204" pitchFamily="34" charset="0"/>
                <a:cs typeface="Arial" panose="020B0604020202020204" pitchFamily="34" charset="0"/>
                <a:hlinkClick r:id="rId2"/>
              </a:rPr>
              <a:t>Private rental market summary statistics in London: April 2023 to March 2024, ONS</a:t>
            </a:r>
            <a:r>
              <a:rPr lang="en-GB" sz="800" dirty="0">
                <a:latin typeface="Arial" panose="020B0604020202020204" pitchFamily="34" charset="0"/>
                <a:cs typeface="Arial" panose="020B0604020202020204" pitchFamily="34" charset="0"/>
              </a:rPr>
              <a:t>. </a:t>
            </a:r>
          </a:p>
          <a:p>
            <a:r>
              <a:rPr lang="en-GB" sz="800" dirty="0">
                <a:latin typeface="Arial" panose="020B0604020202020204" pitchFamily="34" charset="0"/>
                <a:cs typeface="Arial" panose="020B0604020202020204" pitchFamily="34" charset="0"/>
              </a:rPr>
              <a:t>Note: Housing Benefit claimants are not included in the sample.</a:t>
            </a:r>
          </a:p>
          <a:p>
            <a:r>
              <a:rPr lang="en-GB" sz="800" dirty="0">
                <a:latin typeface="Arial" panose="020B0604020202020204" pitchFamily="34" charset="0"/>
                <a:cs typeface="Arial" panose="020B0604020202020204" pitchFamily="34" charset="0"/>
              </a:rPr>
              <a:t>These statistics are not comparable with the Office for National Statistics' Official Statistics releases on the private rental market (discontinued). Both use the Valuation Office Agency's data collected by Rent Officers from landlords and letting agents, however, the sample and methodology used to produce the figures is not the same.</a:t>
            </a:r>
          </a:p>
        </p:txBody>
      </p:sp>
      <p:sp>
        <p:nvSpPr>
          <p:cNvPr id="8" name="TextBox 7">
            <a:extLst>
              <a:ext uri="{FF2B5EF4-FFF2-40B4-BE49-F238E27FC236}">
                <a16:creationId xmlns:a16="http://schemas.microsoft.com/office/drawing/2014/main" id="{051401C5-F3DE-81DB-7AB1-D4821CA01B3D}"/>
              </a:ext>
            </a:extLst>
          </p:cNvPr>
          <p:cNvSpPr txBox="1"/>
          <p:nvPr/>
        </p:nvSpPr>
        <p:spPr>
          <a:xfrm>
            <a:off x="838200" y="1820347"/>
            <a:ext cx="7604760" cy="307777"/>
          </a:xfrm>
          <a:prstGeom prst="rect">
            <a:avLst/>
          </a:prstGeom>
          <a:noFill/>
        </p:spPr>
        <p:txBody>
          <a:bodyPr wrap="square" lIns="91440" tIns="45720" rIns="91440" bIns="45720" rtlCol="0" anchor="t">
            <a:spAutoFit/>
          </a:bodyPr>
          <a:lstStyle/>
          <a:p>
            <a:r>
              <a:rPr lang="en-GB" sz="1400" b="1">
                <a:latin typeface="Arial"/>
                <a:cs typeface="Arial"/>
              </a:rPr>
              <a:t>Fig 24. Median monthly private rent by number of bedrooms, FY 2023/24</a:t>
            </a:r>
          </a:p>
        </p:txBody>
      </p:sp>
      <p:grpSp>
        <p:nvGrpSpPr>
          <p:cNvPr id="9" name="Group 8">
            <a:extLst>
              <a:ext uri="{FF2B5EF4-FFF2-40B4-BE49-F238E27FC236}">
                <a16:creationId xmlns:a16="http://schemas.microsoft.com/office/drawing/2014/main" id="{50E8461C-99DF-D8A0-81E1-15B3EF30C1F3}"/>
              </a:ext>
            </a:extLst>
          </p:cNvPr>
          <p:cNvGrpSpPr/>
          <p:nvPr/>
        </p:nvGrpSpPr>
        <p:grpSpPr>
          <a:xfrm>
            <a:off x="8700601" y="37380"/>
            <a:ext cx="3566894" cy="433434"/>
            <a:chOff x="8497997" y="254977"/>
            <a:chExt cx="3566894" cy="433434"/>
          </a:xfrm>
        </p:grpSpPr>
        <p:sp>
          <p:nvSpPr>
            <p:cNvPr id="11" name="Rectangle: Rounded Corners 10">
              <a:extLst>
                <a:ext uri="{FF2B5EF4-FFF2-40B4-BE49-F238E27FC236}">
                  <a16:creationId xmlns:a16="http://schemas.microsoft.com/office/drawing/2014/main" id="{E3774BAB-2115-07C3-B562-46EFD8D7275C}"/>
                </a:ext>
              </a:extLst>
            </p:cNvPr>
            <p:cNvSpPr/>
            <p:nvPr/>
          </p:nvSpPr>
          <p:spPr>
            <a:xfrm>
              <a:off x="8497997" y="254977"/>
              <a:ext cx="3451036" cy="422032"/>
            </a:xfrm>
            <a:prstGeom prst="roundRect">
              <a:avLst/>
            </a:prstGeom>
            <a:solidFill>
              <a:srgbClr val="FFF2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bg1"/>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439A8173-45BC-961D-498E-085190A91B69}"/>
                </a:ext>
              </a:extLst>
            </p:cNvPr>
            <p:cNvSpPr txBox="1"/>
            <p:nvPr/>
          </p:nvSpPr>
          <p:spPr>
            <a:xfrm>
              <a:off x="8730889" y="257524"/>
              <a:ext cx="3334002" cy="430887"/>
            </a:xfrm>
            <a:prstGeom prst="rect">
              <a:avLst/>
            </a:prstGeom>
            <a:noFill/>
          </p:spPr>
          <p:txBody>
            <a:bodyPr wrap="square">
              <a:spAutoFit/>
            </a:bodyPr>
            <a:lstStyle/>
            <a:p>
              <a:pPr algn="ctr"/>
              <a:r>
                <a:rPr lang="en-GB" sz="1100">
                  <a:latin typeface="Arial" panose="020B0604020202020204" pitchFamily="34" charset="0"/>
                  <a:cs typeface="Arial" panose="020B0604020202020204" pitchFamily="34" charset="0"/>
                </a:rPr>
                <a:t>Data summary: see sheet </a:t>
              </a:r>
              <a:r>
                <a:rPr lang="en-GB" sz="1100" i="1" err="1">
                  <a:latin typeface="Arial" panose="020B0604020202020204" pitchFamily="34" charset="0"/>
                  <a:cs typeface="Arial" panose="020B0604020202020204" pitchFamily="34" charset="0"/>
                </a:rPr>
                <a:t>rent_type_la</a:t>
              </a:r>
              <a:r>
                <a:rPr lang="en-GB" sz="1100">
                  <a:latin typeface="Arial" panose="020B0604020202020204" pitchFamily="34" charset="0"/>
                  <a:cs typeface="Arial" panose="020B0604020202020204" pitchFamily="34" charset="0"/>
                </a:rPr>
                <a:t> full data including mean rent and quartiles.</a:t>
              </a:r>
            </a:p>
          </p:txBody>
        </p:sp>
        <p:pic>
          <p:nvPicPr>
            <p:cNvPr id="15" name="Graphic 14" descr="Cursor with solid fill">
              <a:extLst>
                <a:ext uri="{FF2B5EF4-FFF2-40B4-BE49-F238E27FC236}">
                  <a16:creationId xmlns:a16="http://schemas.microsoft.com/office/drawing/2014/main" id="{440B76CE-A47E-001E-B0F7-6EC98564685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565078" y="316615"/>
              <a:ext cx="281668" cy="281668"/>
            </a:xfrm>
            <a:prstGeom prst="rect">
              <a:avLst/>
            </a:prstGeom>
          </p:spPr>
        </p:pic>
      </p:grpSp>
      <p:grpSp>
        <p:nvGrpSpPr>
          <p:cNvPr id="12" name="Group 11">
            <a:extLst>
              <a:ext uri="{FF2B5EF4-FFF2-40B4-BE49-F238E27FC236}">
                <a16:creationId xmlns:a16="http://schemas.microsoft.com/office/drawing/2014/main" id="{1638274D-01EE-995E-307E-5E9AED72AA6F}"/>
              </a:ext>
            </a:extLst>
          </p:cNvPr>
          <p:cNvGrpSpPr>
            <a:grpSpLocks noChangeAspect="1"/>
          </p:cNvGrpSpPr>
          <p:nvPr/>
        </p:nvGrpSpPr>
        <p:grpSpPr>
          <a:xfrm>
            <a:off x="895174" y="2220914"/>
            <a:ext cx="9848379" cy="4205285"/>
            <a:chOff x="895174" y="2287590"/>
            <a:chExt cx="9704129" cy="4143690"/>
          </a:xfrm>
        </p:grpSpPr>
        <p:pic>
          <p:nvPicPr>
            <p:cNvPr id="2" name="Picture 1">
              <a:extLst>
                <a:ext uri="{FF2B5EF4-FFF2-40B4-BE49-F238E27FC236}">
                  <a16:creationId xmlns:a16="http://schemas.microsoft.com/office/drawing/2014/main" id="{888C39AD-868F-1BC3-8C9F-4B8398D3CD5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42456"/>
            <a:stretch/>
          </p:blipFill>
          <p:spPr>
            <a:xfrm>
              <a:off x="895174" y="2287590"/>
              <a:ext cx="4674929" cy="4143690"/>
            </a:xfrm>
            <a:prstGeom prst="rect">
              <a:avLst/>
            </a:prstGeom>
          </p:spPr>
        </p:pic>
        <p:pic>
          <p:nvPicPr>
            <p:cNvPr id="10" name="Picture 9">
              <a:extLst>
                <a:ext uri="{FF2B5EF4-FFF2-40B4-BE49-F238E27FC236}">
                  <a16:creationId xmlns:a16="http://schemas.microsoft.com/office/drawing/2014/main" id="{5E293D31-E01C-4372-A7A5-137EA779379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6319" b="3035"/>
            <a:stretch/>
          </p:blipFill>
          <p:spPr>
            <a:xfrm>
              <a:off x="5924374" y="2385060"/>
              <a:ext cx="4674929" cy="2926845"/>
            </a:xfrm>
            <a:prstGeom prst="rect">
              <a:avLst/>
            </a:prstGeom>
          </p:spPr>
        </p:pic>
      </p:grpSp>
    </p:spTree>
    <p:extLst>
      <p:ext uri="{BB962C8B-B14F-4D97-AF65-F5344CB8AC3E}">
        <p14:creationId xmlns:p14="http://schemas.microsoft.com/office/powerpoint/2010/main" val="21392084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0A6A01-22F4-AAB1-FA8B-31CD7853C3C1}"/>
              </a:ext>
            </a:extLst>
          </p:cNvPr>
          <p:cNvSpPr>
            <a:spLocks noGrp="1"/>
          </p:cNvSpPr>
          <p:nvPr>
            <p:ph type="title"/>
          </p:nvPr>
        </p:nvSpPr>
        <p:spPr/>
        <p:txBody>
          <a:bodyPr>
            <a:normAutofit/>
          </a:bodyPr>
          <a:lstStyle/>
          <a:p>
            <a:r>
              <a:rPr lang="en-GB" sz="2800" b="1"/>
              <a:t>Private renting households spend two fifths of their income on rent in London</a:t>
            </a:r>
          </a:p>
        </p:txBody>
      </p:sp>
      <p:grpSp>
        <p:nvGrpSpPr>
          <p:cNvPr id="9" name="Group 8">
            <a:extLst>
              <a:ext uri="{FF2B5EF4-FFF2-40B4-BE49-F238E27FC236}">
                <a16:creationId xmlns:a16="http://schemas.microsoft.com/office/drawing/2014/main" id="{50E8461C-99DF-D8A0-81E1-15B3EF30C1F3}"/>
              </a:ext>
            </a:extLst>
          </p:cNvPr>
          <p:cNvGrpSpPr/>
          <p:nvPr/>
        </p:nvGrpSpPr>
        <p:grpSpPr>
          <a:xfrm>
            <a:off x="8700601" y="37380"/>
            <a:ext cx="3566894" cy="433434"/>
            <a:chOff x="8497997" y="254977"/>
            <a:chExt cx="3566894" cy="433434"/>
          </a:xfrm>
        </p:grpSpPr>
        <p:sp>
          <p:nvSpPr>
            <p:cNvPr id="11" name="Rectangle: Rounded Corners 10">
              <a:extLst>
                <a:ext uri="{FF2B5EF4-FFF2-40B4-BE49-F238E27FC236}">
                  <a16:creationId xmlns:a16="http://schemas.microsoft.com/office/drawing/2014/main" id="{E3774BAB-2115-07C3-B562-46EFD8D7275C}"/>
                </a:ext>
              </a:extLst>
            </p:cNvPr>
            <p:cNvSpPr/>
            <p:nvPr/>
          </p:nvSpPr>
          <p:spPr>
            <a:xfrm>
              <a:off x="8497997" y="254977"/>
              <a:ext cx="3451036" cy="422032"/>
            </a:xfrm>
            <a:prstGeom prst="roundRect">
              <a:avLst/>
            </a:prstGeom>
            <a:solidFill>
              <a:srgbClr val="FFF2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bg1"/>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439A8173-45BC-961D-498E-085190A91B69}"/>
                </a:ext>
              </a:extLst>
            </p:cNvPr>
            <p:cNvSpPr txBox="1"/>
            <p:nvPr/>
          </p:nvSpPr>
          <p:spPr>
            <a:xfrm>
              <a:off x="8730889" y="257524"/>
              <a:ext cx="3334002" cy="430887"/>
            </a:xfrm>
            <a:prstGeom prst="rect">
              <a:avLst/>
            </a:prstGeom>
            <a:noFill/>
          </p:spPr>
          <p:txBody>
            <a:bodyPr wrap="square">
              <a:spAutoFit/>
            </a:bodyPr>
            <a:lstStyle/>
            <a:p>
              <a:pPr algn="ctr"/>
              <a:r>
                <a:rPr lang="en-GB" sz="1100">
                  <a:latin typeface="Arial" panose="020B0604020202020204" pitchFamily="34" charset="0"/>
                  <a:cs typeface="Arial" panose="020B0604020202020204" pitchFamily="34" charset="0"/>
                </a:rPr>
                <a:t>Data summary: see </a:t>
              </a:r>
              <a:r>
                <a:rPr lang="en-GB" sz="1100" i="1" err="1">
                  <a:latin typeface="Arial" panose="020B0604020202020204" pitchFamily="34" charset="0"/>
                  <a:cs typeface="Arial" panose="020B0604020202020204" pitchFamily="34" charset="0"/>
                </a:rPr>
                <a:t>private_rent_la</a:t>
              </a:r>
              <a:r>
                <a:rPr lang="en-GB" sz="1100" i="1">
                  <a:latin typeface="Arial" panose="020B0604020202020204" pitchFamily="34" charset="0"/>
                  <a:cs typeface="Arial" panose="020B0604020202020204" pitchFamily="34" charset="0"/>
                </a:rPr>
                <a:t> </a:t>
              </a:r>
              <a:r>
                <a:rPr lang="en-GB" sz="1100">
                  <a:latin typeface="Arial" panose="020B0604020202020204" pitchFamily="34" charset="0"/>
                  <a:cs typeface="Arial" panose="020B0604020202020204" pitchFamily="34" charset="0"/>
                </a:rPr>
                <a:t>for data on private rent affordability over time from 2014/15.</a:t>
              </a:r>
            </a:p>
          </p:txBody>
        </p:sp>
        <p:pic>
          <p:nvPicPr>
            <p:cNvPr id="15" name="Graphic 14" descr="Cursor with solid fill">
              <a:extLst>
                <a:ext uri="{FF2B5EF4-FFF2-40B4-BE49-F238E27FC236}">
                  <a16:creationId xmlns:a16="http://schemas.microsoft.com/office/drawing/2014/main" id="{440B76CE-A47E-001E-B0F7-6EC98564685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565078" y="316615"/>
              <a:ext cx="281668" cy="281668"/>
            </a:xfrm>
            <a:prstGeom prst="rect">
              <a:avLst/>
            </a:prstGeom>
          </p:spPr>
        </p:pic>
      </p:grpSp>
      <p:sp>
        <p:nvSpPr>
          <p:cNvPr id="16" name="TextBox 15">
            <a:extLst>
              <a:ext uri="{FF2B5EF4-FFF2-40B4-BE49-F238E27FC236}">
                <a16:creationId xmlns:a16="http://schemas.microsoft.com/office/drawing/2014/main" id="{1DBCEE38-64E8-CC5C-48B8-D8870D8CADE2}"/>
              </a:ext>
            </a:extLst>
          </p:cNvPr>
          <p:cNvSpPr txBox="1"/>
          <p:nvPr/>
        </p:nvSpPr>
        <p:spPr>
          <a:xfrm>
            <a:off x="1137568" y="1473211"/>
            <a:ext cx="10673080" cy="307777"/>
          </a:xfrm>
          <a:prstGeom prst="rect">
            <a:avLst/>
          </a:prstGeom>
          <a:noFill/>
        </p:spPr>
        <p:txBody>
          <a:bodyPr wrap="square" lIns="91440" tIns="45720" rIns="91440" bIns="45720" rtlCol="0" anchor="t">
            <a:spAutoFit/>
          </a:bodyPr>
          <a:lstStyle/>
          <a:p>
            <a:r>
              <a:rPr lang="en-GB" sz="1400" b="1">
                <a:latin typeface="Arial"/>
                <a:cs typeface="Arial"/>
              </a:rPr>
              <a:t>Fig 25. Proportion of income of private renting households that is equivalent to rent for London local authorities, FY 2022/23</a:t>
            </a:r>
          </a:p>
        </p:txBody>
      </p:sp>
      <p:sp>
        <p:nvSpPr>
          <p:cNvPr id="17" name="TextBox 16">
            <a:extLst>
              <a:ext uri="{FF2B5EF4-FFF2-40B4-BE49-F238E27FC236}">
                <a16:creationId xmlns:a16="http://schemas.microsoft.com/office/drawing/2014/main" id="{ADDE7AAC-3649-CB4D-CC58-C6CD7EDA68F6}"/>
              </a:ext>
            </a:extLst>
          </p:cNvPr>
          <p:cNvSpPr txBox="1"/>
          <p:nvPr/>
        </p:nvSpPr>
        <p:spPr>
          <a:xfrm>
            <a:off x="5550885" y="6064020"/>
            <a:ext cx="3951291" cy="754053"/>
          </a:xfrm>
          <a:prstGeom prst="rect">
            <a:avLst/>
          </a:prstGeom>
          <a:noFill/>
        </p:spPr>
        <p:txBody>
          <a:bodyPr wrap="square" rtlCol="0">
            <a:spAutoFit/>
          </a:bodyPr>
          <a:lstStyle/>
          <a:p>
            <a:r>
              <a:rPr lang="en-GB" sz="800">
                <a:latin typeface="Arial" panose="020B0604020202020204" pitchFamily="34" charset="0"/>
                <a:cs typeface="Arial" panose="020B0604020202020204" pitchFamily="34" charset="0"/>
              </a:rPr>
              <a:t>Source</a:t>
            </a:r>
            <a:r>
              <a:rPr lang="en-GB" sz="800">
                <a:latin typeface="Arial" panose="020B0604020202020204" pitchFamily="34" charset="0"/>
                <a:cs typeface="Arial" panose="020B0604020202020204" pitchFamily="34" charset="0"/>
                <a:hlinkClick r:id="rId5"/>
              </a:rPr>
              <a:t>: Private rental affordability, England and Wales, ONS (Table 4).</a:t>
            </a:r>
            <a:endParaRPr lang="en-GB" sz="800">
              <a:latin typeface="Arial" panose="020B0604020202020204" pitchFamily="34" charset="0"/>
              <a:cs typeface="Arial" panose="020B0604020202020204" pitchFamily="34" charset="0"/>
            </a:endParaRPr>
          </a:p>
          <a:p>
            <a:r>
              <a:rPr lang="en-GB" sz="700">
                <a:latin typeface="Arial" panose="020B0604020202020204" pitchFamily="34" charset="0"/>
                <a:cs typeface="Arial" panose="020B0604020202020204" pitchFamily="34" charset="0"/>
              </a:rPr>
              <a:t>Note: To create the local authority level versions of these rents the ONS have used an additional administrative data source: the Earnings and employment from Pay As You Earn Real Time Information, UK series, to scale the FRS incomes. These are official statistics under development involving additional uncertainty over and above the use of the FRS incomes, and so caution should be used, especially when looking at year-on-year changes.</a:t>
            </a:r>
          </a:p>
        </p:txBody>
      </p:sp>
      <p:pic>
        <p:nvPicPr>
          <p:cNvPr id="21" name="Picture 20">
            <a:extLst>
              <a:ext uri="{FF2B5EF4-FFF2-40B4-BE49-F238E27FC236}">
                <a16:creationId xmlns:a16="http://schemas.microsoft.com/office/drawing/2014/main" id="{F7A5F6F3-9926-392D-7A18-2FFAB100C03B}"/>
              </a:ext>
            </a:extLst>
          </p:cNvPr>
          <p:cNvPicPr>
            <a:picLocks noChangeAspect="1"/>
          </p:cNvPicPr>
          <p:nvPr/>
        </p:nvPicPr>
        <p:blipFill rotWithShape="1">
          <a:blip r:embed="rId6">
            <a:extLst>
              <a:ext uri="{28A0092B-C50C-407E-A947-70E740481C1C}">
                <a14:useLocalDpi xmlns:a14="http://schemas.microsoft.com/office/drawing/2010/main" val="0"/>
              </a:ext>
            </a:extLst>
          </a:blip>
          <a:srcRect b="49022"/>
          <a:stretch/>
        </p:blipFill>
        <p:spPr>
          <a:xfrm>
            <a:off x="252016" y="1698773"/>
            <a:ext cx="5400000" cy="4869863"/>
          </a:xfrm>
          <a:prstGeom prst="rect">
            <a:avLst/>
          </a:prstGeom>
        </p:spPr>
      </p:pic>
      <p:pic>
        <p:nvPicPr>
          <p:cNvPr id="22" name="Picture 21">
            <a:extLst>
              <a:ext uri="{FF2B5EF4-FFF2-40B4-BE49-F238E27FC236}">
                <a16:creationId xmlns:a16="http://schemas.microsoft.com/office/drawing/2014/main" id="{50D02E05-9602-6ED5-9487-3E581979ECD1}"/>
              </a:ext>
            </a:extLst>
          </p:cNvPr>
          <p:cNvPicPr>
            <a:picLocks noChangeAspect="1"/>
          </p:cNvPicPr>
          <p:nvPr/>
        </p:nvPicPr>
        <p:blipFill rotWithShape="1">
          <a:blip r:embed="rId6">
            <a:extLst>
              <a:ext uri="{28A0092B-C50C-407E-A947-70E740481C1C}">
                <a14:useLocalDpi xmlns:a14="http://schemas.microsoft.com/office/drawing/2010/main" val="0"/>
              </a:ext>
            </a:extLst>
          </a:blip>
          <a:srcRect t="51553" b="3023"/>
          <a:stretch/>
        </p:blipFill>
        <p:spPr>
          <a:xfrm>
            <a:off x="5832822" y="1627101"/>
            <a:ext cx="5400000" cy="4339360"/>
          </a:xfrm>
          <a:prstGeom prst="rect">
            <a:avLst/>
          </a:prstGeom>
        </p:spPr>
      </p:pic>
    </p:spTree>
    <p:extLst>
      <p:ext uri="{BB962C8B-B14F-4D97-AF65-F5344CB8AC3E}">
        <p14:creationId xmlns:p14="http://schemas.microsoft.com/office/powerpoint/2010/main" val="150713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0A6A01-22F4-AAB1-FA8B-31CD7853C3C1}"/>
              </a:ext>
            </a:extLst>
          </p:cNvPr>
          <p:cNvSpPr>
            <a:spLocks noGrp="1"/>
          </p:cNvSpPr>
          <p:nvPr>
            <p:ph type="title"/>
          </p:nvPr>
        </p:nvSpPr>
        <p:spPr/>
        <p:txBody>
          <a:bodyPr>
            <a:normAutofit/>
          </a:bodyPr>
          <a:lstStyle/>
          <a:p>
            <a:r>
              <a:rPr lang="en-GB" sz="2800" b="1"/>
              <a:t>Monthly rent has increased over five years for all local authorities (except City of London), with Bexley showing the greatest percentage increase of 23%</a:t>
            </a:r>
          </a:p>
        </p:txBody>
      </p:sp>
      <p:sp>
        <p:nvSpPr>
          <p:cNvPr id="3" name="TextBox 2">
            <a:extLst>
              <a:ext uri="{FF2B5EF4-FFF2-40B4-BE49-F238E27FC236}">
                <a16:creationId xmlns:a16="http://schemas.microsoft.com/office/drawing/2014/main" id="{32A0D6EB-6427-96E2-6480-24C107356074}"/>
              </a:ext>
            </a:extLst>
          </p:cNvPr>
          <p:cNvSpPr txBox="1"/>
          <p:nvPr/>
        </p:nvSpPr>
        <p:spPr>
          <a:xfrm>
            <a:off x="5741775" y="6051096"/>
            <a:ext cx="3648918" cy="707886"/>
          </a:xfrm>
          <a:prstGeom prst="rect">
            <a:avLst/>
          </a:prstGeom>
          <a:noFill/>
        </p:spPr>
        <p:txBody>
          <a:bodyPr wrap="square" rtlCol="0">
            <a:spAutoFit/>
          </a:bodyPr>
          <a:lstStyle/>
          <a:p>
            <a:r>
              <a:rPr lang="en-GB" sz="800">
                <a:latin typeface="Arial" panose="020B0604020202020204" pitchFamily="34" charset="0"/>
                <a:cs typeface="Arial" panose="020B0604020202020204" pitchFamily="34" charset="0"/>
              </a:rPr>
              <a:t>Source</a:t>
            </a:r>
            <a:r>
              <a:rPr lang="en-GB" sz="800">
                <a:latin typeface="Arial" panose="020B0604020202020204" pitchFamily="34" charset="0"/>
                <a:cs typeface="Arial" panose="020B0604020202020204" pitchFamily="34" charset="0"/>
                <a:hlinkClick r:id="rId3"/>
              </a:rPr>
              <a:t>: Private rental market summary statistics in England, ONS</a:t>
            </a:r>
            <a:r>
              <a:rPr lang="en-GB" sz="800">
                <a:latin typeface="Arial" panose="020B0604020202020204" pitchFamily="34" charset="0"/>
                <a:cs typeface="Arial" panose="020B0604020202020204" pitchFamily="34" charset="0"/>
              </a:rPr>
              <a:t>. </a:t>
            </a:r>
          </a:p>
          <a:p>
            <a:r>
              <a:rPr lang="en-GB" sz="800">
                <a:latin typeface="Arial" panose="020B0604020202020204" pitchFamily="34" charset="0"/>
                <a:cs typeface="Arial" panose="020B0604020202020204" pitchFamily="34" charset="0"/>
              </a:rPr>
              <a:t>Note: Housing benefit claimants are not included in this sample. Figures may not be consistent over time, so caution should be taken when comparing over time or between areas. 2018/19 refers to October 2018 – September 2019, and 2022/23 to October 2022 – September 2023.</a:t>
            </a:r>
          </a:p>
        </p:txBody>
      </p:sp>
      <p:grpSp>
        <p:nvGrpSpPr>
          <p:cNvPr id="14" name="Group 13">
            <a:extLst>
              <a:ext uri="{FF2B5EF4-FFF2-40B4-BE49-F238E27FC236}">
                <a16:creationId xmlns:a16="http://schemas.microsoft.com/office/drawing/2014/main" id="{82DBA249-F0EF-73B9-F640-27B78D382FB5}"/>
              </a:ext>
            </a:extLst>
          </p:cNvPr>
          <p:cNvGrpSpPr/>
          <p:nvPr/>
        </p:nvGrpSpPr>
        <p:grpSpPr>
          <a:xfrm>
            <a:off x="305994" y="1690688"/>
            <a:ext cx="10871561" cy="5260842"/>
            <a:chOff x="3933611" y="1261003"/>
            <a:chExt cx="10871561" cy="5260842"/>
          </a:xfrm>
        </p:grpSpPr>
        <p:sp>
          <p:nvSpPr>
            <p:cNvPr id="8" name="TextBox 7">
              <a:extLst>
                <a:ext uri="{FF2B5EF4-FFF2-40B4-BE49-F238E27FC236}">
                  <a16:creationId xmlns:a16="http://schemas.microsoft.com/office/drawing/2014/main" id="{051401C5-F3DE-81DB-7AB1-D4821CA01B3D}"/>
                </a:ext>
              </a:extLst>
            </p:cNvPr>
            <p:cNvSpPr txBox="1"/>
            <p:nvPr/>
          </p:nvSpPr>
          <p:spPr>
            <a:xfrm>
              <a:off x="4855327" y="1261003"/>
              <a:ext cx="9949845" cy="477054"/>
            </a:xfrm>
            <a:prstGeom prst="rect">
              <a:avLst/>
            </a:prstGeom>
            <a:noFill/>
          </p:spPr>
          <p:txBody>
            <a:bodyPr wrap="square" rtlCol="0">
              <a:spAutoFit/>
            </a:bodyPr>
            <a:lstStyle/>
            <a:p>
              <a:r>
                <a:rPr lang="en-GB" sz="1400" b="1">
                  <a:latin typeface="Arial" panose="020B0604020202020204" pitchFamily="34" charset="0"/>
                  <a:cs typeface="Arial" panose="020B0604020202020204" pitchFamily="34" charset="0"/>
                </a:rPr>
                <a:t>Fig 26. Change in monthly rent (all property types) 2018/19 to 2022/23</a:t>
              </a:r>
            </a:p>
            <a:p>
              <a:r>
                <a:rPr lang="en-GB" sz="1100">
                  <a:latin typeface="Arial" panose="020B0604020202020204" pitchFamily="34" charset="0"/>
                  <a:cs typeface="Arial" panose="020B0604020202020204" pitchFamily="34" charset="0"/>
                </a:rPr>
                <a:t>Arrow shows rent from 2018/19 (Oct 2018 – Sept 2019) to 2022/23 (Oct 2022 – Sept 2023) and the with percentage change over this period</a:t>
              </a:r>
            </a:p>
          </p:txBody>
        </p:sp>
        <p:grpSp>
          <p:nvGrpSpPr>
            <p:cNvPr id="13" name="Group 12">
              <a:extLst>
                <a:ext uri="{FF2B5EF4-FFF2-40B4-BE49-F238E27FC236}">
                  <a16:creationId xmlns:a16="http://schemas.microsoft.com/office/drawing/2014/main" id="{59FE9FC0-8E36-B372-3948-CB00DFCCFFEF}"/>
                </a:ext>
              </a:extLst>
            </p:cNvPr>
            <p:cNvGrpSpPr/>
            <p:nvPr/>
          </p:nvGrpSpPr>
          <p:grpSpPr>
            <a:xfrm>
              <a:off x="3933611" y="1655533"/>
              <a:ext cx="9699189" cy="4866312"/>
              <a:chOff x="4719996" y="1733088"/>
              <a:chExt cx="9699189" cy="4866312"/>
            </a:xfrm>
          </p:grpSpPr>
          <p:pic>
            <p:nvPicPr>
              <p:cNvPr id="10" name="Picture 9" descr="A screenshot of a computer screen&#10;&#10;Description automatically generated">
                <a:extLst>
                  <a:ext uri="{FF2B5EF4-FFF2-40B4-BE49-F238E27FC236}">
                    <a16:creationId xmlns:a16="http://schemas.microsoft.com/office/drawing/2014/main" id="{BB6DC5A4-D86E-00DC-3FBD-C437C306926D}"/>
                  </a:ext>
                </a:extLst>
              </p:cNvPr>
              <p:cNvPicPr>
                <a:picLocks noChangeAspect="1"/>
              </p:cNvPicPr>
              <p:nvPr/>
            </p:nvPicPr>
            <p:blipFill rotWithShape="1">
              <a:blip r:embed="rId4">
                <a:extLst>
                  <a:ext uri="{28A0092B-C50C-407E-A947-70E740481C1C}">
                    <a14:useLocalDpi xmlns:a14="http://schemas.microsoft.com/office/drawing/2010/main" val="0"/>
                  </a:ext>
                </a:extLst>
              </a:blip>
              <a:srcRect l="1649" t="3005" r="1998" b="36722"/>
              <a:stretch/>
            </p:blipFill>
            <p:spPr>
              <a:xfrm>
                <a:off x="4719996" y="1733088"/>
                <a:ext cx="4951885" cy="4866312"/>
              </a:xfrm>
              <a:prstGeom prst="rect">
                <a:avLst/>
              </a:prstGeom>
            </p:spPr>
          </p:pic>
          <p:pic>
            <p:nvPicPr>
              <p:cNvPr id="12" name="Picture 11" descr="A screenshot of a computer screen&#10;&#10;Description automatically generated">
                <a:extLst>
                  <a:ext uri="{FF2B5EF4-FFF2-40B4-BE49-F238E27FC236}">
                    <a16:creationId xmlns:a16="http://schemas.microsoft.com/office/drawing/2014/main" id="{8160D086-F14C-129C-DD64-C31FFB998979}"/>
                  </a:ext>
                </a:extLst>
              </p:cNvPr>
              <p:cNvPicPr>
                <a:picLocks noChangeAspect="1"/>
              </p:cNvPicPr>
              <p:nvPr/>
            </p:nvPicPr>
            <p:blipFill rotWithShape="1">
              <a:blip r:embed="rId4">
                <a:extLst>
                  <a:ext uri="{28A0092B-C50C-407E-A947-70E740481C1C}">
                    <a14:useLocalDpi xmlns:a14="http://schemas.microsoft.com/office/drawing/2010/main" val="0"/>
                  </a:ext>
                </a:extLst>
              </a:blip>
              <a:srcRect l="3228" t="63204" r="1859" b="3437"/>
              <a:stretch/>
            </p:blipFill>
            <p:spPr>
              <a:xfrm>
                <a:off x="9541286" y="1815612"/>
                <a:ext cx="4877899" cy="2693280"/>
              </a:xfrm>
              <a:prstGeom prst="rect">
                <a:avLst/>
              </a:prstGeom>
            </p:spPr>
          </p:pic>
        </p:grpSp>
      </p:grpSp>
      <p:grpSp>
        <p:nvGrpSpPr>
          <p:cNvPr id="9" name="Group 8">
            <a:extLst>
              <a:ext uri="{FF2B5EF4-FFF2-40B4-BE49-F238E27FC236}">
                <a16:creationId xmlns:a16="http://schemas.microsoft.com/office/drawing/2014/main" id="{9022CCF5-9FDE-09B6-39DB-60DDDD63497C}"/>
              </a:ext>
            </a:extLst>
          </p:cNvPr>
          <p:cNvGrpSpPr/>
          <p:nvPr/>
        </p:nvGrpSpPr>
        <p:grpSpPr>
          <a:xfrm>
            <a:off x="8700601" y="37380"/>
            <a:ext cx="3566894" cy="433434"/>
            <a:chOff x="8497997" y="254977"/>
            <a:chExt cx="3566894" cy="433434"/>
          </a:xfrm>
        </p:grpSpPr>
        <p:sp>
          <p:nvSpPr>
            <p:cNvPr id="11" name="Rectangle: Rounded Corners 10">
              <a:extLst>
                <a:ext uri="{FF2B5EF4-FFF2-40B4-BE49-F238E27FC236}">
                  <a16:creationId xmlns:a16="http://schemas.microsoft.com/office/drawing/2014/main" id="{A1E138FD-C53A-F9C5-1040-A1BE7DF39FFB}"/>
                </a:ext>
              </a:extLst>
            </p:cNvPr>
            <p:cNvSpPr/>
            <p:nvPr/>
          </p:nvSpPr>
          <p:spPr>
            <a:xfrm>
              <a:off x="8497997" y="254977"/>
              <a:ext cx="3451036" cy="422032"/>
            </a:xfrm>
            <a:prstGeom prst="roundRect">
              <a:avLst/>
            </a:prstGeom>
            <a:solidFill>
              <a:srgbClr val="FFF2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bg1"/>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1CF35A2A-7FA0-31EE-F78A-9771340D33B6}"/>
                </a:ext>
              </a:extLst>
            </p:cNvPr>
            <p:cNvSpPr txBox="1"/>
            <p:nvPr/>
          </p:nvSpPr>
          <p:spPr>
            <a:xfrm>
              <a:off x="8730889" y="257524"/>
              <a:ext cx="3334002" cy="430887"/>
            </a:xfrm>
            <a:prstGeom prst="rect">
              <a:avLst/>
            </a:prstGeom>
            <a:noFill/>
          </p:spPr>
          <p:txBody>
            <a:bodyPr wrap="square">
              <a:spAutoFit/>
            </a:bodyPr>
            <a:lstStyle/>
            <a:p>
              <a:pPr algn="ctr"/>
              <a:r>
                <a:rPr lang="en-GB" sz="1100">
                  <a:latin typeface="Arial" panose="020B0604020202020204" pitchFamily="34" charset="0"/>
                  <a:cs typeface="Arial" panose="020B0604020202020204" pitchFamily="34" charset="0"/>
                </a:rPr>
                <a:t>Data summary: see sheet </a:t>
              </a:r>
              <a:r>
                <a:rPr lang="en-GB" sz="1100" i="1" err="1">
                  <a:latin typeface="Arial" panose="020B0604020202020204" pitchFamily="34" charset="0"/>
                  <a:cs typeface="Arial" panose="020B0604020202020204" pitchFamily="34" charset="0"/>
                </a:rPr>
                <a:t>rent_type_la</a:t>
              </a:r>
              <a:r>
                <a:rPr lang="en-GB" sz="1100">
                  <a:latin typeface="Arial" panose="020B0604020202020204" pitchFamily="34" charset="0"/>
                  <a:cs typeface="Arial" panose="020B0604020202020204" pitchFamily="34" charset="0"/>
                </a:rPr>
                <a:t> for further breakdowns by local authorities over time </a:t>
              </a:r>
            </a:p>
          </p:txBody>
        </p:sp>
        <p:pic>
          <p:nvPicPr>
            <p:cNvPr id="16" name="Graphic 15" descr="Cursor with solid fill">
              <a:extLst>
                <a:ext uri="{FF2B5EF4-FFF2-40B4-BE49-F238E27FC236}">
                  <a16:creationId xmlns:a16="http://schemas.microsoft.com/office/drawing/2014/main" id="{C1D849FD-5B77-21BA-D902-BB3BC42937D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565078" y="316615"/>
              <a:ext cx="281668" cy="281668"/>
            </a:xfrm>
            <a:prstGeom prst="rect">
              <a:avLst/>
            </a:prstGeom>
          </p:spPr>
        </p:pic>
      </p:grpSp>
    </p:spTree>
    <p:extLst>
      <p:ext uri="{BB962C8B-B14F-4D97-AF65-F5344CB8AC3E}">
        <p14:creationId xmlns:p14="http://schemas.microsoft.com/office/powerpoint/2010/main" val="2492334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83C839EB-674A-5CF5-933E-82D77A71385A}"/>
              </a:ext>
            </a:extLst>
          </p:cNvPr>
          <p:cNvSpPr txBox="1"/>
          <p:nvPr/>
        </p:nvSpPr>
        <p:spPr>
          <a:xfrm>
            <a:off x="328717" y="1712282"/>
            <a:ext cx="4841631" cy="5047536"/>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GB" sz="1400" dirty="0">
                <a:latin typeface="Arial"/>
                <a:cs typeface="Arial"/>
              </a:rPr>
              <a:t>The relationship between poverty and ill health and lower life expectancy in London is well established. Children are more likely to be living in poverty than adults overall, with the latest estimate of 32% of London’s children in poverty for 2020/21-2022/23* using the relative poverty after housing costs measure.</a:t>
            </a:r>
            <a:r>
              <a:rPr lang="en-GB" sz="1400" baseline="30000" dirty="0">
                <a:latin typeface="Arial"/>
                <a:cs typeface="Arial"/>
              </a:rPr>
              <a:t>1</a:t>
            </a:r>
            <a:endParaRPr lang="en-GB" dirty="0">
              <a:latin typeface="Arial"/>
              <a:cs typeface="Arial"/>
            </a:endParaRPr>
          </a:p>
          <a:p>
            <a:endParaRPr lang="en-GB"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400" dirty="0">
                <a:latin typeface="Arial"/>
                <a:cs typeface="Arial"/>
              </a:rPr>
              <a:t>Whilst there appears to be a substantial decrease since pre-pandemic (38% of London’s children in 2017/18-2019/20) and below the rates given for two other regions, it is still well above national levels (30% of children and 24% for the population as a whole).</a:t>
            </a:r>
            <a:r>
              <a:rPr lang="en-GB" sz="1400" baseline="30000" dirty="0">
                <a:latin typeface="Arial"/>
                <a:cs typeface="Arial"/>
              </a:rPr>
              <a:t>1</a:t>
            </a:r>
            <a:r>
              <a:rPr lang="en-GB" sz="1400" dirty="0">
                <a:latin typeface="Arial"/>
                <a:cs typeface="Arial"/>
              </a:rPr>
              <a:t> </a:t>
            </a:r>
          </a:p>
          <a:p>
            <a:pPr marL="285750" indent="-285750">
              <a:buFont typeface="Arial" panose="020B0604020202020204" pitchFamily="34" charset="0"/>
              <a:buChar char="•"/>
            </a:pPr>
            <a:endParaRPr lang="en-GB"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400" dirty="0">
                <a:latin typeface="Arial"/>
                <a:cs typeface="Arial"/>
              </a:rPr>
              <a:t>As shown in Fig 29, the cost of housing has a large impact on poverty; the child poverty rate at least doubles when housing costs are accounted for in 20 of the 33 boroughs.</a:t>
            </a:r>
          </a:p>
          <a:p>
            <a:pPr marL="742950" lvl="1" indent="-285750">
              <a:buFont typeface="Courier New" panose="02070309020205020404" pitchFamily="49" charset="0"/>
              <a:buChar char="o"/>
            </a:pPr>
            <a:r>
              <a:rPr lang="en-GB" sz="1400" dirty="0">
                <a:latin typeface="Arial"/>
                <a:cs typeface="Arial"/>
              </a:rPr>
              <a:t>Tower Hamlets has the greatest different before and after housing costs at an increase of 21pp.</a:t>
            </a:r>
          </a:p>
          <a:p>
            <a:pPr marL="742950" lvl="1" indent="-285750">
              <a:buFont typeface="Courier New" panose="02070309020205020404" pitchFamily="49" charset="0"/>
              <a:buChar char="o"/>
            </a:pPr>
            <a:r>
              <a:rPr lang="en-GB" sz="1400" dirty="0">
                <a:latin typeface="Arial"/>
                <a:cs typeface="Arial"/>
              </a:rPr>
              <a:t>This compares to an increase of 7pp for Richmond Upon Thames which has the lowest poverty rate BHC and AHC.</a:t>
            </a:r>
          </a:p>
          <a:p>
            <a:pPr marL="742950" lvl="1" indent="-285750">
              <a:buFont typeface="Arial" panose="020B0604020202020204" pitchFamily="34" charset="0"/>
              <a:buChar char="•"/>
            </a:pPr>
            <a:endParaRPr lang="en-GB" sz="1400" dirty="0">
              <a:latin typeface="Arial" panose="020B0604020202020204" pitchFamily="34" charset="0"/>
              <a:cs typeface="Arial" panose="020B0604020202020204" pitchFamily="34" charset="0"/>
            </a:endParaRPr>
          </a:p>
        </p:txBody>
      </p:sp>
      <p:sp>
        <p:nvSpPr>
          <p:cNvPr id="4" name="Title 3">
            <a:extLst>
              <a:ext uri="{FF2B5EF4-FFF2-40B4-BE49-F238E27FC236}">
                <a16:creationId xmlns:a16="http://schemas.microsoft.com/office/drawing/2014/main" id="{AB0A6A01-22F4-AAB1-FA8B-31CD7853C3C1}"/>
              </a:ext>
            </a:extLst>
          </p:cNvPr>
          <p:cNvSpPr>
            <a:spLocks noGrp="1"/>
          </p:cNvSpPr>
          <p:nvPr>
            <p:ph type="title"/>
          </p:nvPr>
        </p:nvSpPr>
        <p:spPr>
          <a:xfrm>
            <a:off x="838200" y="365125"/>
            <a:ext cx="10419080" cy="1325563"/>
          </a:xfrm>
        </p:spPr>
        <p:txBody>
          <a:bodyPr>
            <a:normAutofit/>
          </a:bodyPr>
          <a:lstStyle/>
          <a:p>
            <a:r>
              <a:rPr lang="en-GB" sz="2800" b="1" dirty="0"/>
              <a:t>The child poverty rate at least doubles when housing costs are accounted for in 20 of the 33 boroughs</a:t>
            </a:r>
          </a:p>
        </p:txBody>
      </p:sp>
      <p:sp>
        <p:nvSpPr>
          <p:cNvPr id="2" name="TextBox 1">
            <a:extLst>
              <a:ext uri="{FF2B5EF4-FFF2-40B4-BE49-F238E27FC236}">
                <a16:creationId xmlns:a16="http://schemas.microsoft.com/office/drawing/2014/main" id="{0462367D-E859-C808-7606-16563460C7B8}"/>
              </a:ext>
            </a:extLst>
          </p:cNvPr>
          <p:cNvSpPr txBox="1"/>
          <p:nvPr/>
        </p:nvSpPr>
        <p:spPr>
          <a:xfrm>
            <a:off x="328717" y="6516025"/>
            <a:ext cx="7083991" cy="369332"/>
          </a:xfrm>
          <a:prstGeom prst="rect">
            <a:avLst/>
          </a:prstGeom>
          <a:noFill/>
        </p:spPr>
        <p:txBody>
          <a:bodyPr wrap="none" rtlCol="0">
            <a:spAutoFit/>
          </a:bodyPr>
          <a:lstStyle/>
          <a:p>
            <a:r>
              <a:rPr lang="en-GB" sz="900">
                <a:latin typeface="Arial" panose="020B0604020202020204" pitchFamily="34" charset="0"/>
                <a:cs typeface="Arial" panose="020B0604020202020204" pitchFamily="34" charset="0"/>
              </a:rPr>
              <a:t>Sources: (1)  </a:t>
            </a:r>
            <a:r>
              <a:rPr lang="en-GB" sz="900">
                <a:latin typeface="Arial" panose="020B0604020202020204" pitchFamily="34" charset="0"/>
                <a:cs typeface="Arial" panose="020B0604020202020204" pitchFamily="34" charset="0"/>
                <a:hlinkClick r:id="rId2"/>
              </a:rPr>
              <a:t>London Datastore – Poverty</a:t>
            </a:r>
            <a:endParaRPr lang="en-GB" sz="900">
              <a:latin typeface="Arial" panose="020B0604020202020204" pitchFamily="34" charset="0"/>
              <a:cs typeface="Arial" panose="020B0604020202020204" pitchFamily="34" charset="0"/>
            </a:endParaRPr>
          </a:p>
          <a:p>
            <a:r>
              <a:rPr lang="en-GB" sz="900">
                <a:latin typeface="Arial" panose="020B0604020202020204" pitchFamily="34" charset="0"/>
                <a:cs typeface="Arial" panose="020B0604020202020204" pitchFamily="34" charset="0"/>
              </a:rPr>
              <a:t>* No data available for 2020/21, so dates including 2020/21 are two-year averages for the remaining two years (see London Datastore).</a:t>
            </a:r>
          </a:p>
        </p:txBody>
      </p:sp>
      <p:sp>
        <p:nvSpPr>
          <p:cNvPr id="3" name="TextBox 2">
            <a:extLst>
              <a:ext uri="{FF2B5EF4-FFF2-40B4-BE49-F238E27FC236}">
                <a16:creationId xmlns:a16="http://schemas.microsoft.com/office/drawing/2014/main" id="{32A0D6EB-6427-96E2-6480-24C107356074}"/>
              </a:ext>
            </a:extLst>
          </p:cNvPr>
          <p:cNvSpPr txBox="1"/>
          <p:nvPr/>
        </p:nvSpPr>
        <p:spPr>
          <a:xfrm>
            <a:off x="5375959" y="6031210"/>
            <a:ext cx="5447372" cy="461665"/>
          </a:xfrm>
          <a:prstGeom prst="rect">
            <a:avLst/>
          </a:prstGeom>
          <a:noFill/>
        </p:spPr>
        <p:txBody>
          <a:bodyPr wrap="square" rtlCol="0">
            <a:spAutoFit/>
          </a:bodyPr>
          <a:lstStyle/>
          <a:p>
            <a:r>
              <a:rPr lang="en-GB" sz="800">
                <a:latin typeface="Arial" panose="020B0604020202020204" pitchFamily="34" charset="0"/>
                <a:cs typeface="Arial" panose="020B0604020202020204" pitchFamily="34" charset="0"/>
              </a:rPr>
              <a:t>Source: Local indicators of child poverty, Centre for Research in Social Policy, Loughborough University for End Child Poverty; Children in low-income families: local area statistics, </a:t>
            </a:r>
            <a:r>
              <a:rPr lang="en-GB" sz="800">
                <a:latin typeface="Arial" panose="020B0604020202020204" pitchFamily="34" charset="0"/>
                <a:cs typeface="Arial" panose="020B0604020202020204" pitchFamily="34" charset="0"/>
                <a:hlinkClick r:id="rId3"/>
              </a:rPr>
              <a:t>DWP via Trust for London</a:t>
            </a:r>
            <a:endParaRPr lang="en-GB" sz="800">
              <a:latin typeface="Arial" panose="020B0604020202020204" pitchFamily="34" charset="0"/>
              <a:cs typeface="Arial" panose="020B0604020202020204" pitchFamily="34" charset="0"/>
            </a:endParaRPr>
          </a:p>
          <a:p>
            <a:r>
              <a:rPr lang="en-GB" sz="800">
                <a:latin typeface="Arial" panose="020B0604020202020204" pitchFamily="34" charset="0"/>
                <a:cs typeface="Arial" panose="020B0604020202020204" pitchFamily="34" charset="0"/>
              </a:rPr>
              <a:t>Note: Figure adapted directly from Trust for London.</a:t>
            </a:r>
          </a:p>
        </p:txBody>
      </p:sp>
      <p:sp>
        <p:nvSpPr>
          <p:cNvPr id="8" name="TextBox 7">
            <a:extLst>
              <a:ext uri="{FF2B5EF4-FFF2-40B4-BE49-F238E27FC236}">
                <a16:creationId xmlns:a16="http://schemas.microsoft.com/office/drawing/2014/main" id="{051401C5-F3DE-81DB-7AB1-D4821CA01B3D}"/>
              </a:ext>
            </a:extLst>
          </p:cNvPr>
          <p:cNvSpPr txBox="1"/>
          <p:nvPr/>
        </p:nvSpPr>
        <p:spPr>
          <a:xfrm>
            <a:off x="5275385" y="1948964"/>
            <a:ext cx="6533159" cy="523220"/>
          </a:xfrm>
          <a:prstGeom prst="rect">
            <a:avLst/>
          </a:prstGeom>
          <a:noFill/>
        </p:spPr>
        <p:txBody>
          <a:bodyPr wrap="square" rtlCol="0">
            <a:spAutoFit/>
          </a:bodyPr>
          <a:lstStyle/>
          <a:p>
            <a:r>
              <a:rPr lang="en-GB" sz="1400" b="1">
                <a:latin typeface="Arial" panose="020B0604020202020204" pitchFamily="34" charset="0"/>
                <a:cs typeface="Arial" panose="020B0604020202020204" pitchFamily="34" charset="0"/>
              </a:rPr>
              <a:t>Fig 27. Proportion of children in poverty before and after housing costs by local authority, 2021/22 </a:t>
            </a:r>
          </a:p>
        </p:txBody>
      </p:sp>
      <p:grpSp>
        <p:nvGrpSpPr>
          <p:cNvPr id="15" name="Group 14">
            <a:extLst>
              <a:ext uri="{FF2B5EF4-FFF2-40B4-BE49-F238E27FC236}">
                <a16:creationId xmlns:a16="http://schemas.microsoft.com/office/drawing/2014/main" id="{054F2F22-EFD5-EADE-4FE2-21775E0BCCA6}"/>
              </a:ext>
            </a:extLst>
          </p:cNvPr>
          <p:cNvGrpSpPr/>
          <p:nvPr/>
        </p:nvGrpSpPr>
        <p:grpSpPr>
          <a:xfrm>
            <a:off x="8700601" y="37380"/>
            <a:ext cx="3566894" cy="433434"/>
            <a:chOff x="8497997" y="254977"/>
            <a:chExt cx="3566894" cy="433434"/>
          </a:xfrm>
        </p:grpSpPr>
        <p:sp>
          <p:nvSpPr>
            <p:cNvPr id="16" name="Rectangle: Rounded Corners 15">
              <a:extLst>
                <a:ext uri="{FF2B5EF4-FFF2-40B4-BE49-F238E27FC236}">
                  <a16:creationId xmlns:a16="http://schemas.microsoft.com/office/drawing/2014/main" id="{D389437A-DB5B-E75F-4DEA-1C91716582AC}"/>
                </a:ext>
              </a:extLst>
            </p:cNvPr>
            <p:cNvSpPr/>
            <p:nvPr/>
          </p:nvSpPr>
          <p:spPr>
            <a:xfrm>
              <a:off x="8497997" y="254977"/>
              <a:ext cx="3451036" cy="422032"/>
            </a:xfrm>
            <a:prstGeom prst="roundRect">
              <a:avLst/>
            </a:prstGeom>
            <a:solidFill>
              <a:srgbClr val="FFF2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bg1"/>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23650690-AA83-ED87-B067-AC6BE0BB4C9F}"/>
                </a:ext>
              </a:extLst>
            </p:cNvPr>
            <p:cNvSpPr txBox="1"/>
            <p:nvPr/>
          </p:nvSpPr>
          <p:spPr>
            <a:xfrm>
              <a:off x="8730889" y="257524"/>
              <a:ext cx="3334002" cy="430887"/>
            </a:xfrm>
            <a:prstGeom prst="rect">
              <a:avLst/>
            </a:prstGeom>
            <a:noFill/>
          </p:spPr>
          <p:txBody>
            <a:bodyPr wrap="square">
              <a:spAutoFit/>
            </a:bodyPr>
            <a:lstStyle/>
            <a:p>
              <a:pPr algn="ctr"/>
              <a:r>
                <a:rPr lang="en-GB" sz="1100">
                  <a:latin typeface="Arial" panose="020B0604020202020204" pitchFamily="34" charset="0"/>
                  <a:cs typeface="Arial" panose="020B0604020202020204" pitchFamily="34" charset="0"/>
                </a:rPr>
                <a:t>Data summary: see sheets </a:t>
              </a:r>
              <a:r>
                <a:rPr lang="en-GB" sz="1100" i="1" err="1">
                  <a:latin typeface="Arial" panose="020B0604020202020204" pitchFamily="34" charset="0"/>
                  <a:cs typeface="Arial" panose="020B0604020202020204" pitchFamily="34" charset="0"/>
                </a:rPr>
                <a:t>childpov_la</a:t>
              </a:r>
              <a:r>
                <a:rPr lang="en-GB" sz="1100" i="1">
                  <a:latin typeface="Arial" panose="020B0604020202020204" pitchFamily="34" charset="0"/>
                  <a:cs typeface="Arial" panose="020B0604020202020204" pitchFamily="34" charset="0"/>
                </a:rPr>
                <a:t> </a:t>
              </a:r>
              <a:r>
                <a:rPr lang="en-GB" sz="1100">
                  <a:latin typeface="Arial" panose="020B0604020202020204" pitchFamily="34" charset="0"/>
                  <a:cs typeface="Arial" panose="020B0604020202020204" pitchFamily="34" charset="0"/>
                </a:rPr>
                <a:t>and</a:t>
              </a:r>
              <a:r>
                <a:rPr lang="en-GB" sz="1100" i="1">
                  <a:latin typeface="Arial" panose="020B0604020202020204" pitchFamily="34" charset="0"/>
                  <a:cs typeface="Arial" panose="020B0604020202020204" pitchFamily="34" charset="0"/>
                </a:rPr>
                <a:t> </a:t>
              </a:r>
              <a:r>
                <a:rPr lang="en-GB" sz="1100" i="1" err="1">
                  <a:latin typeface="Arial" panose="020B0604020202020204" pitchFamily="34" charset="0"/>
                  <a:cs typeface="Arial" panose="020B0604020202020204" pitchFamily="34" charset="0"/>
                </a:rPr>
                <a:t>povahc_la</a:t>
              </a:r>
              <a:r>
                <a:rPr lang="en-GB" sz="1100">
                  <a:latin typeface="Arial" panose="020B0604020202020204" pitchFamily="34" charset="0"/>
                  <a:cs typeface="Arial" panose="020B0604020202020204" pitchFamily="34" charset="0"/>
                </a:rPr>
                <a:t> for further breakdowns on poverty</a:t>
              </a:r>
            </a:p>
          </p:txBody>
        </p:sp>
        <p:pic>
          <p:nvPicPr>
            <p:cNvPr id="18" name="Graphic 17" descr="Cursor with solid fill">
              <a:extLst>
                <a:ext uri="{FF2B5EF4-FFF2-40B4-BE49-F238E27FC236}">
                  <a16:creationId xmlns:a16="http://schemas.microsoft.com/office/drawing/2014/main" id="{B19B42F5-D91B-9EF9-6F52-4F025BDCB03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65078" y="316615"/>
              <a:ext cx="281668" cy="281668"/>
            </a:xfrm>
            <a:prstGeom prst="rect">
              <a:avLst/>
            </a:prstGeom>
          </p:spPr>
        </p:pic>
      </p:grpSp>
      <p:grpSp>
        <p:nvGrpSpPr>
          <p:cNvPr id="7" name="Group 6">
            <a:extLst>
              <a:ext uri="{FF2B5EF4-FFF2-40B4-BE49-F238E27FC236}">
                <a16:creationId xmlns:a16="http://schemas.microsoft.com/office/drawing/2014/main" id="{99B60A0E-7F75-A92B-673B-7DD651F3A31B}"/>
              </a:ext>
            </a:extLst>
          </p:cNvPr>
          <p:cNvGrpSpPr>
            <a:grpSpLocks noChangeAspect="1"/>
          </p:cNvGrpSpPr>
          <p:nvPr/>
        </p:nvGrpSpPr>
        <p:grpSpPr>
          <a:xfrm>
            <a:off x="5375959" y="2364940"/>
            <a:ext cx="6951079" cy="3564283"/>
            <a:chOff x="5375959" y="2364941"/>
            <a:chExt cx="6816041" cy="3495040"/>
          </a:xfrm>
        </p:grpSpPr>
        <p:pic>
          <p:nvPicPr>
            <p:cNvPr id="5" name="Picture 4">
              <a:extLst>
                <a:ext uri="{FF2B5EF4-FFF2-40B4-BE49-F238E27FC236}">
                  <a16:creationId xmlns:a16="http://schemas.microsoft.com/office/drawing/2014/main" id="{4068ACD5-1CDC-6C13-ADE1-ADFF105C23A6}"/>
                </a:ext>
              </a:extLst>
            </p:cNvPr>
            <p:cNvPicPr>
              <a:picLocks noChangeAspect="1"/>
            </p:cNvPicPr>
            <p:nvPr/>
          </p:nvPicPr>
          <p:blipFill rotWithShape="1">
            <a:blip r:embed="rId6">
              <a:extLst>
                <a:ext uri="{28A0092B-C50C-407E-A947-70E740481C1C}">
                  <a14:useLocalDpi xmlns:a14="http://schemas.microsoft.com/office/drawing/2010/main" val="0"/>
                </a:ext>
              </a:extLst>
            </a:blip>
            <a:srcRect b="54944"/>
            <a:stretch/>
          </p:blipFill>
          <p:spPr>
            <a:xfrm>
              <a:off x="5375959" y="2472184"/>
              <a:ext cx="3396322" cy="3004056"/>
            </a:xfrm>
            <a:prstGeom prst="rect">
              <a:avLst/>
            </a:prstGeom>
          </p:spPr>
        </p:pic>
        <p:pic>
          <p:nvPicPr>
            <p:cNvPr id="6" name="Picture 5">
              <a:extLst>
                <a:ext uri="{FF2B5EF4-FFF2-40B4-BE49-F238E27FC236}">
                  <a16:creationId xmlns:a16="http://schemas.microsoft.com/office/drawing/2014/main" id="{2CE1D6A0-1EA5-BDE8-9424-C99BF070CD4C}"/>
                </a:ext>
              </a:extLst>
            </p:cNvPr>
            <p:cNvPicPr>
              <a:picLocks noChangeAspect="1"/>
            </p:cNvPicPr>
            <p:nvPr/>
          </p:nvPicPr>
          <p:blipFill rotWithShape="1">
            <a:blip r:embed="rId6">
              <a:extLst>
                <a:ext uri="{28A0092B-C50C-407E-A947-70E740481C1C}">
                  <a14:useLocalDpi xmlns:a14="http://schemas.microsoft.com/office/drawing/2010/main" val="0"/>
                </a:ext>
              </a:extLst>
            </a:blip>
            <a:srcRect t="45457" b="2123"/>
            <a:stretch/>
          </p:blipFill>
          <p:spPr>
            <a:xfrm>
              <a:off x="8795678" y="2364941"/>
              <a:ext cx="3396322" cy="3495040"/>
            </a:xfrm>
            <a:prstGeom prst="rect">
              <a:avLst/>
            </a:prstGeom>
          </p:spPr>
        </p:pic>
      </p:grpSp>
    </p:spTree>
    <p:extLst>
      <p:ext uri="{BB962C8B-B14F-4D97-AF65-F5344CB8AC3E}">
        <p14:creationId xmlns:p14="http://schemas.microsoft.com/office/powerpoint/2010/main" val="22636448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FFCDE6A8-5D05-8F5F-53B1-455ACE7A770D}"/>
              </a:ext>
            </a:extLst>
          </p:cNvPr>
          <p:cNvGrpSpPr/>
          <p:nvPr/>
        </p:nvGrpSpPr>
        <p:grpSpPr>
          <a:xfrm>
            <a:off x="848198" y="2409438"/>
            <a:ext cx="9731675" cy="3600601"/>
            <a:chOff x="962494" y="2409438"/>
            <a:chExt cx="9731675" cy="3600601"/>
          </a:xfrm>
        </p:grpSpPr>
        <p:pic>
          <p:nvPicPr>
            <p:cNvPr id="5" name="Picture 4" descr="A white line drawing of a coin and a calculator&#10;&#10;Description automatically generated">
              <a:extLst>
                <a:ext uri="{FF2B5EF4-FFF2-40B4-BE49-F238E27FC236}">
                  <a16:creationId xmlns:a16="http://schemas.microsoft.com/office/drawing/2014/main" id="{D95B5D25-995E-6AC4-B5A8-6FAB68E88737}"/>
                </a:ext>
              </a:extLst>
            </p:cNvPr>
            <p:cNvPicPr>
              <a:picLocks noChangeAspect="1"/>
            </p:cNvPicPr>
            <p:nvPr/>
          </p:nvPicPr>
          <p:blipFill>
            <a:blip r:embed="rId3"/>
            <a:stretch>
              <a:fillRect/>
            </a:stretch>
          </p:blipFill>
          <p:spPr>
            <a:xfrm>
              <a:off x="3775865" y="2890301"/>
              <a:ext cx="1759727" cy="964664"/>
            </a:xfrm>
            <a:prstGeom prst="rect">
              <a:avLst/>
            </a:prstGeom>
          </p:spPr>
        </p:pic>
        <p:pic>
          <p:nvPicPr>
            <p:cNvPr id="9" name="Picture 8" descr="A low angle view of a building&#10;&#10;Description automatically generated">
              <a:extLst>
                <a:ext uri="{FF2B5EF4-FFF2-40B4-BE49-F238E27FC236}">
                  <a16:creationId xmlns:a16="http://schemas.microsoft.com/office/drawing/2014/main" id="{8E55DD4D-2DDB-180E-37F2-F63033F0F30D}"/>
                </a:ext>
              </a:extLst>
            </p:cNvPr>
            <p:cNvPicPr>
              <a:picLocks noChangeAspect="1"/>
            </p:cNvPicPr>
            <p:nvPr/>
          </p:nvPicPr>
          <p:blipFill>
            <a:blip r:embed="rId4"/>
            <a:stretch>
              <a:fillRect/>
            </a:stretch>
          </p:blipFill>
          <p:spPr>
            <a:xfrm>
              <a:off x="3704599" y="4868032"/>
              <a:ext cx="1792619" cy="1038483"/>
            </a:xfrm>
            <a:prstGeom prst="rect">
              <a:avLst/>
            </a:prstGeom>
          </p:spPr>
        </p:pic>
        <p:pic>
          <p:nvPicPr>
            <p:cNvPr id="10" name="Picture 9" descr="A aerial view of a city&#10;&#10;Description automatically generated">
              <a:extLst>
                <a:ext uri="{FF2B5EF4-FFF2-40B4-BE49-F238E27FC236}">
                  <a16:creationId xmlns:a16="http://schemas.microsoft.com/office/drawing/2014/main" id="{2F696C4E-9FED-BF5A-4367-24E40D34C121}"/>
                </a:ext>
              </a:extLst>
            </p:cNvPr>
            <p:cNvPicPr>
              <a:picLocks noChangeAspect="1"/>
            </p:cNvPicPr>
            <p:nvPr/>
          </p:nvPicPr>
          <p:blipFill>
            <a:blip r:embed="rId5"/>
            <a:stretch>
              <a:fillRect/>
            </a:stretch>
          </p:blipFill>
          <p:spPr>
            <a:xfrm>
              <a:off x="8879621" y="4961856"/>
              <a:ext cx="1814548" cy="1048183"/>
            </a:xfrm>
            <a:prstGeom prst="rect">
              <a:avLst/>
            </a:prstGeom>
          </p:spPr>
        </p:pic>
        <p:pic>
          <p:nvPicPr>
            <p:cNvPr id="11" name="Picture 10" descr="A map of cities with blue lines&#10;&#10;Description automatically generated">
              <a:extLst>
                <a:ext uri="{FF2B5EF4-FFF2-40B4-BE49-F238E27FC236}">
                  <a16:creationId xmlns:a16="http://schemas.microsoft.com/office/drawing/2014/main" id="{795DF86E-2AB5-D4E0-BF1A-246D4F253A93}"/>
                </a:ext>
              </a:extLst>
            </p:cNvPr>
            <p:cNvPicPr>
              <a:picLocks noChangeAspect="1"/>
            </p:cNvPicPr>
            <p:nvPr/>
          </p:nvPicPr>
          <p:blipFill>
            <a:blip r:embed="rId6"/>
            <a:stretch>
              <a:fillRect/>
            </a:stretch>
          </p:blipFill>
          <p:spPr>
            <a:xfrm>
              <a:off x="8854472" y="2847147"/>
              <a:ext cx="1837435" cy="1050972"/>
            </a:xfrm>
            <a:prstGeom prst="rect">
              <a:avLst/>
            </a:prstGeom>
          </p:spPr>
        </p:pic>
        <p:sp>
          <p:nvSpPr>
            <p:cNvPr id="12" name="TextBox 11">
              <a:extLst>
                <a:ext uri="{FF2B5EF4-FFF2-40B4-BE49-F238E27FC236}">
                  <a16:creationId xmlns:a16="http://schemas.microsoft.com/office/drawing/2014/main" id="{448D909D-E037-B3EE-20B4-5635B1D14356}"/>
                </a:ext>
              </a:extLst>
            </p:cNvPr>
            <p:cNvSpPr txBox="1"/>
            <p:nvPr/>
          </p:nvSpPr>
          <p:spPr>
            <a:xfrm>
              <a:off x="962495" y="2804147"/>
              <a:ext cx="2743200"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Arial"/>
                  <a:cs typeface="Arial"/>
                </a:rPr>
                <a:t>Find information about benefits, grants and discounts you can get if you’re in financial difficulty, from Greater London Authority, the government, your local council, charities and advice </a:t>
              </a:r>
              <a:r>
                <a:rPr lang="en-US" sz="1400" dirty="0" err="1">
                  <a:latin typeface="Arial"/>
                  <a:cs typeface="Arial"/>
                </a:rPr>
                <a:t>centres</a:t>
              </a:r>
              <a:r>
                <a:rPr lang="en-US" sz="1400" dirty="0">
                  <a:latin typeface="Arial"/>
                  <a:cs typeface="Arial"/>
                </a:rPr>
                <a:t>.</a:t>
              </a:r>
            </a:p>
          </p:txBody>
        </p:sp>
        <p:sp>
          <p:nvSpPr>
            <p:cNvPr id="15" name="TextBox 14">
              <a:extLst>
                <a:ext uri="{FF2B5EF4-FFF2-40B4-BE49-F238E27FC236}">
                  <a16:creationId xmlns:a16="http://schemas.microsoft.com/office/drawing/2014/main" id="{02E74228-93DB-9F08-01AF-3ABDF3883A2D}"/>
                </a:ext>
              </a:extLst>
            </p:cNvPr>
            <p:cNvSpPr txBox="1"/>
            <p:nvPr/>
          </p:nvSpPr>
          <p:spPr>
            <a:xfrm>
              <a:off x="965654" y="2409438"/>
              <a:ext cx="415704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latin typeface="Arial"/>
                  <a:cs typeface="Calibri"/>
                  <a:hlinkClick r:id="rId7"/>
                </a:rPr>
                <a:t>Help with the cost of living</a:t>
              </a:r>
              <a:endParaRPr lang="en-US"/>
            </a:p>
          </p:txBody>
        </p:sp>
        <p:sp>
          <p:nvSpPr>
            <p:cNvPr id="16" name="TextBox 15">
              <a:extLst>
                <a:ext uri="{FF2B5EF4-FFF2-40B4-BE49-F238E27FC236}">
                  <a16:creationId xmlns:a16="http://schemas.microsoft.com/office/drawing/2014/main" id="{77E24D36-AED6-50BE-8E2F-4C441CEC2617}"/>
                </a:ext>
              </a:extLst>
            </p:cNvPr>
            <p:cNvSpPr txBox="1"/>
            <p:nvPr/>
          </p:nvSpPr>
          <p:spPr>
            <a:xfrm>
              <a:off x="6113265" y="2409438"/>
              <a:ext cx="415704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latin typeface="Arial"/>
                  <a:cs typeface="Calibri"/>
                  <a:hlinkClick r:id="rId8"/>
                </a:rPr>
                <a:t>Help for Renters</a:t>
              </a:r>
              <a:endParaRPr lang="en-US"/>
            </a:p>
          </p:txBody>
        </p:sp>
        <p:sp>
          <p:nvSpPr>
            <p:cNvPr id="17" name="TextBox 16">
              <a:extLst>
                <a:ext uri="{FF2B5EF4-FFF2-40B4-BE49-F238E27FC236}">
                  <a16:creationId xmlns:a16="http://schemas.microsoft.com/office/drawing/2014/main" id="{8CD1A1A1-C593-81EF-71D8-412B683C8C8F}"/>
                </a:ext>
              </a:extLst>
            </p:cNvPr>
            <p:cNvSpPr txBox="1"/>
            <p:nvPr/>
          </p:nvSpPr>
          <p:spPr>
            <a:xfrm>
              <a:off x="965653" y="4640617"/>
              <a:ext cx="415704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latin typeface="Arial"/>
                  <a:cs typeface="Calibri"/>
                  <a:hlinkClick r:id="rId9"/>
                </a:rPr>
                <a:t>Help for Homeowners</a:t>
              </a:r>
              <a:endParaRPr lang="en-US"/>
            </a:p>
          </p:txBody>
        </p:sp>
        <p:sp>
          <p:nvSpPr>
            <p:cNvPr id="18" name="TextBox 17">
              <a:extLst>
                <a:ext uri="{FF2B5EF4-FFF2-40B4-BE49-F238E27FC236}">
                  <a16:creationId xmlns:a16="http://schemas.microsoft.com/office/drawing/2014/main" id="{85D724FB-86C5-F116-DCD3-BD14A0CA527A}"/>
                </a:ext>
              </a:extLst>
            </p:cNvPr>
            <p:cNvSpPr txBox="1"/>
            <p:nvPr/>
          </p:nvSpPr>
          <p:spPr>
            <a:xfrm>
              <a:off x="6113264" y="4640616"/>
              <a:ext cx="415704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latin typeface="Arial"/>
                  <a:cs typeface="Calibri"/>
                  <a:hlinkClick r:id="rId10"/>
                </a:rPr>
                <a:t>Help for Buyers</a:t>
              </a:r>
              <a:endParaRPr lang="en-US"/>
            </a:p>
          </p:txBody>
        </p:sp>
        <p:sp>
          <p:nvSpPr>
            <p:cNvPr id="19" name="TextBox 18">
              <a:extLst>
                <a:ext uri="{FF2B5EF4-FFF2-40B4-BE49-F238E27FC236}">
                  <a16:creationId xmlns:a16="http://schemas.microsoft.com/office/drawing/2014/main" id="{4A849EA3-D7D6-E502-1B3C-3F75B03A6B45}"/>
                </a:ext>
              </a:extLst>
            </p:cNvPr>
            <p:cNvSpPr txBox="1"/>
            <p:nvPr/>
          </p:nvSpPr>
          <p:spPr>
            <a:xfrm>
              <a:off x="6115588" y="2804147"/>
              <a:ext cx="2743200"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Arial"/>
                  <a:cs typeface="Arial"/>
                </a:rPr>
                <a:t>Renters deserve protection from rogue landlords and agents, as well as a more secure and affordable private rented sector. See available guidance, resources, and support. </a:t>
              </a:r>
              <a:endParaRPr lang="en-US" sz="1400">
                <a:latin typeface="Arial"/>
                <a:ea typeface="Calibri"/>
                <a:cs typeface="Arial"/>
              </a:endParaRPr>
            </a:p>
          </p:txBody>
        </p:sp>
        <p:sp>
          <p:nvSpPr>
            <p:cNvPr id="20" name="TextBox 19">
              <a:extLst>
                <a:ext uri="{FF2B5EF4-FFF2-40B4-BE49-F238E27FC236}">
                  <a16:creationId xmlns:a16="http://schemas.microsoft.com/office/drawing/2014/main" id="{45CCD217-CA41-9AF3-AE8C-12CDCF154A90}"/>
                </a:ext>
              </a:extLst>
            </p:cNvPr>
            <p:cNvSpPr txBox="1"/>
            <p:nvPr/>
          </p:nvSpPr>
          <p:spPr>
            <a:xfrm>
              <a:off x="962494" y="5051773"/>
              <a:ext cx="2743200"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Arial"/>
                  <a:cs typeface="Arial"/>
                </a:rPr>
                <a:t>Explore available help and support for managing mortgages. </a:t>
              </a:r>
              <a:endParaRPr lang="en-US"/>
            </a:p>
          </p:txBody>
        </p:sp>
        <p:sp>
          <p:nvSpPr>
            <p:cNvPr id="21" name="TextBox 20">
              <a:extLst>
                <a:ext uri="{FF2B5EF4-FFF2-40B4-BE49-F238E27FC236}">
                  <a16:creationId xmlns:a16="http://schemas.microsoft.com/office/drawing/2014/main" id="{716B0AD4-DDF5-15D1-8D44-5F94D8E047CC}"/>
                </a:ext>
              </a:extLst>
            </p:cNvPr>
            <p:cNvSpPr txBox="1"/>
            <p:nvPr/>
          </p:nvSpPr>
          <p:spPr>
            <a:xfrm>
              <a:off x="6115587" y="4947614"/>
              <a:ext cx="2743200"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Arial"/>
                  <a:cs typeface="Arial"/>
                </a:rPr>
                <a:t>Explore tips and resources to help people onto the property ladder. </a:t>
              </a:r>
            </a:p>
          </p:txBody>
        </p:sp>
      </p:grpSp>
      <p:sp>
        <p:nvSpPr>
          <p:cNvPr id="22" name="Title 3">
            <a:extLst>
              <a:ext uri="{FF2B5EF4-FFF2-40B4-BE49-F238E27FC236}">
                <a16:creationId xmlns:a16="http://schemas.microsoft.com/office/drawing/2014/main" id="{2F92F8DF-1016-D7C8-352F-33E409611BF2}"/>
              </a:ext>
            </a:extLst>
          </p:cNvPr>
          <p:cNvSpPr>
            <a:spLocks noGrp="1"/>
          </p:cNvSpPr>
          <p:nvPr>
            <p:ph type="title"/>
          </p:nvPr>
        </p:nvSpPr>
        <p:spPr>
          <a:xfrm>
            <a:off x="838200" y="365125"/>
            <a:ext cx="10515600" cy="1325563"/>
          </a:xfrm>
        </p:spPr>
        <p:txBody>
          <a:bodyPr>
            <a:normAutofit/>
          </a:bodyPr>
          <a:lstStyle/>
          <a:p>
            <a:r>
              <a:rPr lang="en-GB" sz="2800" dirty="0">
                <a:latin typeface="Arial"/>
                <a:cs typeface="Arial"/>
              </a:rPr>
              <a:t>For front-line professionals:</a:t>
            </a:r>
            <a:br>
              <a:rPr lang="en-GB" sz="2800" dirty="0">
                <a:latin typeface="Arial"/>
                <a:cs typeface="Arial"/>
              </a:rPr>
            </a:br>
            <a:r>
              <a:rPr lang="en-GB" sz="2800" b="1" dirty="0">
                <a:latin typeface="Arial"/>
                <a:cs typeface="Arial"/>
              </a:rPr>
              <a:t>How can we tackle the impacts of housing affordability on health?</a:t>
            </a:r>
            <a:endParaRPr lang="en-US" dirty="0"/>
          </a:p>
        </p:txBody>
      </p:sp>
      <p:sp>
        <p:nvSpPr>
          <p:cNvPr id="23" name="TextBox 22">
            <a:extLst>
              <a:ext uri="{FF2B5EF4-FFF2-40B4-BE49-F238E27FC236}">
                <a16:creationId xmlns:a16="http://schemas.microsoft.com/office/drawing/2014/main" id="{A0D2DEB0-B351-EDBA-0E93-53F073374757}"/>
              </a:ext>
            </a:extLst>
          </p:cNvPr>
          <p:cNvSpPr txBox="1"/>
          <p:nvPr/>
        </p:nvSpPr>
        <p:spPr>
          <a:xfrm>
            <a:off x="838200" y="1860393"/>
            <a:ext cx="10219979" cy="307777"/>
          </a:xfrm>
          <a:prstGeom prst="rect">
            <a:avLst/>
          </a:prstGeom>
          <a:noFill/>
        </p:spPr>
        <p:txBody>
          <a:bodyPr wrap="square" rtlCol="0">
            <a:spAutoFit/>
          </a:bodyPr>
          <a:lstStyle/>
          <a:p>
            <a:r>
              <a:rPr lang="en-GB" sz="1400" dirty="0">
                <a:latin typeface="Arial" panose="020B0604020202020204" pitchFamily="34" charset="0"/>
                <a:cs typeface="Arial" panose="020B0604020202020204" pitchFamily="34" charset="0"/>
              </a:rPr>
              <a:t>Here are some examples that could apply to your work: </a:t>
            </a:r>
          </a:p>
        </p:txBody>
      </p:sp>
    </p:spTree>
    <p:extLst>
      <p:ext uri="{BB962C8B-B14F-4D97-AF65-F5344CB8AC3E}">
        <p14:creationId xmlns:p14="http://schemas.microsoft.com/office/powerpoint/2010/main" val="12205289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87257239-46EB-ACEF-52A4-3F7B594B084E}"/>
              </a:ext>
            </a:extLst>
          </p:cNvPr>
          <p:cNvSpPr/>
          <p:nvPr/>
        </p:nvSpPr>
        <p:spPr>
          <a:xfrm>
            <a:off x="6805444" y="2112926"/>
            <a:ext cx="4979279" cy="4162657"/>
          </a:xfrm>
          <a:prstGeom prst="rect">
            <a:avLst/>
          </a:prstGeom>
          <a:ln w="19050">
            <a:solidFill>
              <a:srgbClr val="5EA15D"/>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969F6100-DA04-8471-17F6-45F4592EF0A7}"/>
              </a:ext>
            </a:extLst>
          </p:cNvPr>
          <p:cNvSpPr txBox="1"/>
          <p:nvPr/>
        </p:nvSpPr>
        <p:spPr>
          <a:xfrm>
            <a:off x="6872637" y="3055085"/>
            <a:ext cx="4744944"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just">
              <a:spcAft>
                <a:spcPts val="600"/>
              </a:spcAft>
              <a:buFont typeface="Arial" panose="020B0604020202020204" pitchFamily="34" charset="0"/>
              <a:buChar char="•"/>
            </a:pPr>
            <a:r>
              <a:rPr lang="en-US" sz="1400" dirty="0">
                <a:latin typeface="Arial" panose="020B0604020202020204" pitchFamily="34" charset="0"/>
                <a:cs typeface="Arial" panose="020B0604020202020204" pitchFamily="34" charset="0"/>
              </a:rPr>
              <a:t>The Hampshire and Isle of Wight ICS commissioned the Keep Well Collaborative to support integration on homes and health, with a focus on enabling cross-sector risk-sharing, sustaining vulnerable tenancies and maximising collective resource use.</a:t>
            </a:r>
          </a:p>
          <a:p>
            <a:pPr marL="285750" indent="-285750" algn="just">
              <a:spcAft>
                <a:spcPts val="600"/>
              </a:spcAft>
              <a:buFont typeface="Arial" panose="020B0604020202020204" pitchFamily="34" charset="0"/>
              <a:buChar char="•"/>
            </a:pPr>
            <a:r>
              <a:rPr lang="en-US" sz="1400" dirty="0">
                <a:latin typeface="Arial" panose="020B0604020202020204" pitchFamily="34" charset="0"/>
                <a:cs typeface="Arial" panose="020B0604020202020204" pitchFamily="34" charset="0"/>
              </a:rPr>
              <a:t>Keep Well help to identify opportunities, build relationships, and develop infrastructure for joint programmes and collective use of workforce and property.</a:t>
            </a:r>
          </a:p>
          <a:p>
            <a:pPr marL="285750" indent="-285750" algn="just">
              <a:spcAft>
                <a:spcPts val="600"/>
              </a:spcAft>
              <a:buFont typeface="Arial" panose="020B0604020202020204" pitchFamily="34" charset="0"/>
              <a:buChar char="•"/>
            </a:pPr>
            <a:r>
              <a:rPr lang="en-US" sz="1400" dirty="0">
                <a:latin typeface="Arial" panose="020B0604020202020204" pitchFamily="34" charset="0"/>
                <a:cs typeface="Arial" panose="020B0604020202020204" pitchFamily="34" charset="0"/>
              </a:rPr>
              <a:t>Keep Well supported the mental health trust Southern Health NHS FT and Abri, a housing association, to develop a step-out pathway with 15 homes that have mental health support and long-term leases. </a:t>
            </a:r>
          </a:p>
        </p:txBody>
      </p:sp>
      <p:pic>
        <p:nvPicPr>
          <p:cNvPr id="20" name="Graphic 19" descr="Flashlight with solid fill">
            <a:extLst>
              <a:ext uri="{FF2B5EF4-FFF2-40B4-BE49-F238E27FC236}">
                <a16:creationId xmlns:a16="http://schemas.microsoft.com/office/drawing/2014/main" id="{0F9881DE-F33A-7886-DA44-38A3FF3036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76794" y="2247841"/>
            <a:ext cx="651642" cy="671348"/>
          </a:xfrm>
          <a:prstGeom prst="rect">
            <a:avLst/>
          </a:prstGeom>
        </p:spPr>
      </p:pic>
      <p:sp>
        <p:nvSpPr>
          <p:cNvPr id="21" name="TextBox 20">
            <a:extLst>
              <a:ext uri="{FF2B5EF4-FFF2-40B4-BE49-F238E27FC236}">
                <a16:creationId xmlns:a16="http://schemas.microsoft.com/office/drawing/2014/main" id="{4DF93F21-CDE5-66C1-E679-695F854260B9}"/>
              </a:ext>
            </a:extLst>
          </p:cNvPr>
          <p:cNvSpPr txBox="1"/>
          <p:nvPr/>
        </p:nvSpPr>
        <p:spPr>
          <a:xfrm>
            <a:off x="7528436" y="2247841"/>
            <a:ext cx="4012723"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Arial" panose="020B0604020202020204" pitchFamily="34" charset="0"/>
                <a:cs typeface="Arial" panose="020B0604020202020204" pitchFamily="34" charset="0"/>
              </a:rPr>
              <a:t>Spotlight on: </a:t>
            </a:r>
          </a:p>
          <a:p>
            <a:r>
              <a:rPr lang="en-US" sz="1400" b="1" dirty="0">
                <a:solidFill>
                  <a:srgbClr val="000000"/>
                </a:solidFill>
                <a:latin typeface="Arial" panose="020B0604020202020204" pitchFamily="34" charset="0"/>
                <a:ea typeface="Calibri"/>
                <a:cs typeface="Arial" panose="020B0604020202020204" pitchFamily="34" charset="0"/>
                <a:hlinkClick r:id="rId5"/>
              </a:rPr>
              <a:t>Hampshire and Isle </a:t>
            </a:r>
            <a:r>
              <a:rPr lang="en-US" sz="1400" b="1" dirty="0">
                <a:latin typeface="Arial" panose="020B0604020202020204" pitchFamily="34" charset="0"/>
                <a:ea typeface="Calibri"/>
                <a:cs typeface="Arial" panose="020B0604020202020204" pitchFamily="34" charset="0"/>
                <a:hlinkClick r:id="rId5"/>
              </a:rPr>
              <a:t>of Wight</a:t>
            </a:r>
            <a:r>
              <a:rPr lang="en-US" sz="1400" dirty="0">
                <a:solidFill>
                  <a:srgbClr val="000000"/>
                </a:solidFill>
                <a:latin typeface="Arial" panose="020B0604020202020204" pitchFamily="34" charset="0"/>
                <a:ea typeface="Calibri"/>
                <a:cs typeface="Arial" panose="020B0604020202020204" pitchFamily="34" charset="0"/>
                <a:hlinkClick r:id="rId5"/>
              </a:rPr>
              <a:t> </a:t>
            </a:r>
            <a:r>
              <a:rPr lang="en-US" sz="1400" dirty="0">
                <a:latin typeface="Arial" panose="020B0604020202020204" pitchFamily="34" charset="0"/>
                <a:ea typeface="Calibri"/>
                <a:cs typeface="Arial" panose="020B0604020202020204" pitchFamily="34" charset="0"/>
                <a:hlinkClick r:id="rId5"/>
              </a:rPr>
              <a:t>Keep Well Collaborative</a:t>
            </a:r>
            <a:endParaRPr lang="en-US" sz="1400" dirty="0">
              <a:solidFill>
                <a:srgbClr val="0B0C0C"/>
              </a:solidFill>
              <a:latin typeface="Arial" panose="020B0604020202020204" pitchFamily="34" charset="0"/>
              <a:ea typeface="Calibri"/>
              <a:cs typeface="Arial" panose="020B0604020202020204" pitchFamily="34" charset="0"/>
            </a:endParaRPr>
          </a:p>
        </p:txBody>
      </p:sp>
      <p:grpSp>
        <p:nvGrpSpPr>
          <p:cNvPr id="11" name="Group 10">
            <a:extLst>
              <a:ext uri="{FF2B5EF4-FFF2-40B4-BE49-F238E27FC236}">
                <a16:creationId xmlns:a16="http://schemas.microsoft.com/office/drawing/2014/main" id="{408152EE-4894-0460-D154-A098AFDD287F}"/>
              </a:ext>
            </a:extLst>
          </p:cNvPr>
          <p:cNvGrpSpPr/>
          <p:nvPr/>
        </p:nvGrpSpPr>
        <p:grpSpPr>
          <a:xfrm>
            <a:off x="765372" y="2362983"/>
            <a:ext cx="5592434" cy="3662541"/>
            <a:chOff x="650307" y="1796404"/>
            <a:chExt cx="5592434" cy="3662541"/>
          </a:xfrm>
        </p:grpSpPr>
        <p:sp>
          <p:nvSpPr>
            <p:cNvPr id="7" name="TextBox 6">
              <a:extLst>
                <a:ext uri="{FF2B5EF4-FFF2-40B4-BE49-F238E27FC236}">
                  <a16:creationId xmlns:a16="http://schemas.microsoft.com/office/drawing/2014/main" id="{BAF942EA-9E75-593C-852B-3F1B89B65DBC}"/>
                </a:ext>
              </a:extLst>
            </p:cNvPr>
            <p:cNvSpPr txBox="1"/>
            <p:nvPr/>
          </p:nvSpPr>
          <p:spPr>
            <a:xfrm>
              <a:off x="1468096" y="1796404"/>
              <a:ext cx="4774645" cy="36625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600" b="1"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Consider opportunities for co-location and integration of advice and welfare services into health care services, pathways and settings to improve access and take up of housing-related benefits, support and energy measures.</a:t>
              </a:r>
              <a:endParaRPr lang="en-US"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Consider how best to ensure patient and client facing staff are aware of local and regional sources of information, advice and support and know how to signpost and refer, for example through staff training or local MECC programmes.</a:t>
              </a:r>
              <a:endParaRPr lang="en-US"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pPr marL="285750" indent="-285750">
                <a:buFont typeface="Arial"/>
                <a:buChar char="•"/>
              </a:pPr>
              <a:endParaRPr lang="en-US" sz="1400" dirty="0">
                <a:latin typeface="Arial" panose="020B0604020202020204" pitchFamily="34" charset="0"/>
                <a:cs typeface="Arial" panose="020B0604020202020204" pitchFamily="34" charset="0"/>
              </a:endParaRPr>
            </a:p>
            <a:p>
              <a:endParaRPr lang="en-US" sz="1600" b="1" dirty="0">
                <a:latin typeface="Arial" panose="020B0604020202020204" pitchFamily="34" charset="0"/>
                <a:cs typeface="Arial" panose="020B0604020202020204" pitchFamily="34" charset="0"/>
              </a:endParaRPr>
            </a:p>
            <a:p>
              <a:pPr marL="285750" indent="-285750">
                <a:buFont typeface="Arial"/>
                <a:buChar char="•"/>
              </a:pPr>
              <a:endParaRPr lang="en-US" dirty="0">
                <a:latin typeface="Arial" panose="020B0604020202020204" pitchFamily="34" charset="0"/>
                <a:cs typeface="Arial" panose="020B0604020202020204" pitchFamily="34" charset="0"/>
              </a:endParaRPr>
            </a:p>
          </p:txBody>
        </p:sp>
        <p:pic>
          <p:nvPicPr>
            <p:cNvPr id="12" name="Graphic 11" descr="Coins with solid fill">
              <a:extLst>
                <a:ext uri="{FF2B5EF4-FFF2-40B4-BE49-F238E27FC236}">
                  <a16:creationId xmlns:a16="http://schemas.microsoft.com/office/drawing/2014/main" id="{7357D2F1-C0B2-3700-89A5-B3F8729DECD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69598" y="2140511"/>
              <a:ext cx="750426" cy="731135"/>
            </a:xfrm>
            <a:prstGeom prst="rect">
              <a:avLst/>
            </a:prstGeom>
          </p:spPr>
        </p:pic>
        <p:pic>
          <p:nvPicPr>
            <p:cNvPr id="15" name="Graphic 14" descr="Signpost with solid fill">
              <a:extLst>
                <a:ext uri="{FF2B5EF4-FFF2-40B4-BE49-F238E27FC236}">
                  <a16:creationId xmlns:a16="http://schemas.microsoft.com/office/drawing/2014/main" id="{BAC148C0-2F95-7F4E-E66C-1562368B6CD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50307" y="3429000"/>
              <a:ext cx="769717" cy="731135"/>
            </a:xfrm>
            <a:prstGeom prst="rect">
              <a:avLst/>
            </a:prstGeom>
          </p:spPr>
        </p:pic>
      </p:grpSp>
      <p:sp>
        <p:nvSpPr>
          <p:cNvPr id="10" name="Title 3">
            <a:extLst>
              <a:ext uri="{FF2B5EF4-FFF2-40B4-BE49-F238E27FC236}">
                <a16:creationId xmlns:a16="http://schemas.microsoft.com/office/drawing/2014/main" id="{AD015AB7-CABD-5CD1-DC47-BA56F141E660}"/>
              </a:ext>
            </a:extLst>
          </p:cNvPr>
          <p:cNvSpPr>
            <a:spLocks noGrp="1"/>
          </p:cNvSpPr>
          <p:nvPr>
            <p:ph type="title"/>
          </p:nvPr>
        </p:nvSpPr>
        <p:spPr>
          <a:xfrm>
            <a:off x="846992" y="365125"/>
            <a:ext cx="10515600" cy="1325563"/>
          </a:xfrm>
        </p:spPr>
        <p:txBody>
          <a:bodyPr>
            <a:normAutofit/>
          </a:bodyPr>
          <a:lstStyle/>
          <a:p>
            <a:r>
              <a:rPr lang="en-GB" sz="2800" dirty="0"/>
              <a:t>For those in strategy roles:</a:t>
            </a:r>
            <a:br>
              <a:rPr lang="en-GB" sz="2800" dirty="0"/>
            </a:br>
            <a:r>
              <a:rPr lang="en-GB" sz="2800" b="1" dirty="0"/>
              <a:t>How can we tackle the impacts of housing affordability on health?</a:t>
            </a:r>
            <a:endParaRPr lang="en-US" dirty="0"/>
          </a:p>
        </p:txBody>
      </p:sp>
      <p:sp>
        <p:nvSpPr>
          <p:cNvPr id="14" name="TextBox 13">
            <a:extLst>
              <a:ext uri="{FF2B5EF4-FFF2-40B4-BE49-F238E27FC236}">
                <a16:creationId xmlns:a16="http://schemas.microsoft.com/office/drawing/2014/main" id="{D4B67373-8B62-7C2D-01A5-7C0F5EFC4E63}"/>
              </a:ext>
            </a:extLst>
          </p:cNvPr>
          <p:cNvSpPr txBox="1"/>
          <p:nvPr/>
        </p:nvSpPr>
        <p:spPr>
          <a:xfrm>
            <a:off x="838200" y="1860393"/>
            <a:ext cx="10219979" cy="307777"/>
          </a:xfrm>
          <a:prstGeom prst="rect">
            <a:avLst/>
          </a:prstGeom>
          <a:noFill/>
        </p:spPr>
        <p:txBody>
          <a:bodyPr wrap="square" rtlCol="0">
            <a:spAutoFit/>
          </a:bodyPr>
          <a:lstStyle/>
          <a:p>
            <a:r>
              <a:rPr lang="en-GB" sz="1400" dirty="0">
                <a:latin typeface="Arial" panose="020B0604020202020204" pitchFamily="34" charset="0"/>
                <a:cs typeface="Arial" panose="020B0604020202020204" pitchFamily="34" charset="0"/>
              </a:rPr>
              <a:t>Here are some examples that could apply to your work: </a:t>
            </a:r>
          </a:p>
        </p:txBody>
      </p:sp>
    </p:spTree>
    <p:extLst>
      <p:ext uri="{BB962C8B-B14F-4D97-AF65-F5344CB8AC3E}">
        <p14:creationId xmlns:p14="http://schemas.microsoft.com/office/powerpoint/2010/main" val="32319697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A6EDF9D-F261-197A-250E-43690CAE9578}"/>
              </a:ext>
            </a:extLst>
          </p:cNvPr>
          <p:cNvSpPr>
            <a:spLocks noGrp="1"/>
          </p:cNvSpPr>
          <p:nvPr>
            <p:ph type="title"/>
          </p:nvPr>
        </p:nvSpPr>
        <p:spPr/>
        <p:txBody>
          <a:bodyPr/>
          <a:lstStyle/>
          <a:p>
            <a:r>
              <a:rPr lang="en-GB"/>
              <a:t>Annex</a:t>
            </a:r>
          </a:p>
        </p:txBody>
      </p:sp>
    </p:spTree>
    <p:extLst>
      <p:ext uri="{BB962C8B-B14F-4D97-AF65-F5344CB8AC3E}">
        <p14:creationId xmlns:p14="http://schemas.microsoft.com/office/powerpoint/2010/main" val="19990310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3">
            <a:extLst>
              <a:ext uri="{FF2B5EF4-FFF2-40B4-BE49-F238E27FC236}">
                <a16:creationId xmlns:a16="http://schemas.microsoft.com/office/drawing/2014/main" id="{32A32635-062A-6D15-3FB8-27A1035B1354}"/>
              </a:ext>
            </a:extLst>
          </p:cNvPr>
          <p:cNvSpPr>
            <a:spLocks noGrp="1"/>
          </p:cNvSpPr>
          <p:nvPr>
            <p:ph type="title"/>
          </p:nvPr>
        </p:nvSpPr>
        <p:spPr/>
        <p:txBody>
          <a:bodyPr>
            <a:normAutofit/>
          </a:bodyPr>
          <a:lstStyle/>
          <a:p>
            <a:r>
              <a:rPr lang="en-GB" sz="2800" b="1"/>
              <a:t>Data summary (1/2)</a:t>
            </a:r>
          </a:p>
        </p:txBody>
      </p:sp>
      <p:sp>
        <p:nvSpPr>
          <p:cNvPr id="5" name="Content Placeholder 4">
            <a:extLst>
              <a:ext uri="{FF2B5EF4-FFF2-40B4-BE49-F238E27FC236}">
                <a16:creationId xmlns:a16="http://schemas.microsoft.com/office/drawing/2014/main" id="{8DCE079C-86D0-E18F-5D7B-6AE84766C648}"/>
              </a:ext>
            </a:extLst>
          </p:cNvPr>
          <p:cNvSpPr>
            <a:spLocks noGrp="1"/>
          </p:cNvSpPr>
          <p:nvPr>
            <p:ph idx="1"/>
          </p:nvPr>
        </p:nvSpPr>
        <p:spPr/>
        <p:txBody>
          <a:bodyPr vert="horz" lIns="91440" tIns="45720" rIns="91440" bIns="45720" rtlCol="0" anchor="t">
            <a:normAutofit/>
          </a:bodyPr>
          <a:lstStyle/>
          <a:p>
            <a:pPr marL="0" indent="0">
              <a:buNone/>
            </a:pPr>
            <a:endParaRPr lang="en-GB" sz="1600"/>
          </a:p>
          <a:p>
            <a:pPr marL="0" indent="0">
              <a:buNone/>
            </a:pPr>
            <a:endParaRPr lang="en-GB" sz="1600"/>
          </a:p>
          <a:p>
            <a:pPr marL="0" indent="0">
              <a:buNone/>
            </a:pPr>
            <a:endParaRPr lang="en-GB" sz="1600"/>
          </a:p>
          <a:p>
            <a:pPr marL="0" indent="0">
              <a:buNone/>
            </a:pPr>
            <a:endParaRPr lang="en-GB" sz="1600"/>
          </a:p>
          <a:p>
            <a:pPr marL="0" indent="0">
              <a:buNone/>
            </a:pPr>
            <a:endParaRPr lang="en-GB" sz="1600"/>
          </a:p>
          <a:p>
            <a:pPr marL="0" indent="0">
              <a:buNone/>
            </a:pPr>
            <a:endParaRPr lang="en-GB" sz="1600"/>
          </a:p>
        </p:txBody>
      </p:sp>
      <p:sp>
        <p:nvSpPr>
          <p:cNvPr id="2" name="Content Placeholder 4">
            <a:extLst>
              <a:ext uri="{FF2B5EF4-FFF2-40B4-BE49-F238E27FC236}">
                <a16:creationId xmlns:a16="http://schemas.microsoft.com/office/drawing/2014/main" id="{8084D893-5A9E-8777-F4A9-FAEFABF4978A}"/>
              </a:ext>
            </a:extLst>
          </p:cNvPr>
          <p:cNvSpPr txBox="1">
            <a:spLocks/>
          </p:cNvSpPr>
          <p:nvPr/>
        </p:nvSpPr>
        <p:spPr>
          <a:xfrm>
            <a:off x="838200" y="1364972"/>
            <a:ext cx="10832254" cy="39390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53D4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53D4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53D4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53D4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53D4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400" dirty="0"/>
              <a:t>The table below outlines all of the data that can be explored in the </a:t>
            </a:r>
            <a:r>
              <a:rPr lang="en-GB" sz="1400" i="1" dirty="0"/>
              <a:t>housing profile data summary</a:t>
            </a:r>
            <a:r>
              <a:rPr lang="en-GB" sz="1400" dirty="0"/>
              <a:t> (workbook 1) (continues on the next page).</a:t>
            </a:r>
          </a:p>
          <a:p>
            <a:pPr marL="0" indent="0">
              <a:buFont typeface="Arial" panose="020B0604020202020204" pitchFamily="34" charset="0"/>
              <a:buNone/>
            </a:pPr>
            <a:endParaRPr lang="en-GB" sz="1400" dirty="0"/>
          </a:p>
          <a:p>
            <a:pPr marL="0" indent="0">
              <a:buFont typeface="Arial" panose="020B0604020202020204" pitchFamily="34" charset="0"/>
              <a:buNone/>
            </a:pPr>
            <a:endParaRPr lang="en-GB" sz="1400" dirty="0"/>
          </a:p>
          <a:p>
            <a:pPr marL="0" indent="0">
              <a:buFont typeface="Arial" panose="020B0604020202020204" pitchFamily="34" charset="0"/>
              <a:buNone/>
            </a:pPr>
            <a:endParaRPr lang="en-GB" sz="1400" dirty="0"/>
          </a:p>
          <a:p>
            <a:pPr marL="0" indent="0">
              <a:buFont typeface="Arial" panose="020B0604020202020204" pitchFamily="34" charset="0"/>
              <a:buNone/>
            </a:pPr>
            <a:endParaRPr lang="en-GB" sz="1400" dirty="0"/>
          </a:p>
          <a:p>
            <a:pPr marL="0" indent="0">
              <a:buFont typeface="Arial" panose="020B0604020202020204" pitchFamily="34" charset="0"/>
              <a:buNone/>
            </a:pPr>
            <a:endParaRPr lang="en-GB" sz="1400" dirty="0"/>
          </a:p>
          <a:p>
            <a:pPr marL="0" indent="0">
              <a:buFont typeface="Arial" panose="020B0604020202020204" pitchFamily="34" charset="0"/>
              <a:buNone/>
            </a:pPr>
            <a:endParaRPr lang="en-GB" sz="1400" dirty="0"/>
          </a:p>
        </p:txBody>
      </p:sp>
      <p:graphicFrame>
        <p:nvGraphicFramePr>
          <p:cNvPr id="7" name="Table 6">
            <a:extLst>
              <a:ext uri="{FF2B5EF4-FFF2-40B4-BE49-F238E27FC236}">
                <a16:creationId xmlns:a16="http://schemas.microsoft.com/office/drawing/2014/main" id="{071B8240-BFB0-AE26-300C-02F7B5CFDD03}"/>
              </a:ext>
            </a:extLst>
          </p:cNvPr>
          <p:cNvGraphicFramePr>
            <a:graphicFrameLocks noGrp="1"/>
          </p:cNvGraphicFramePr>
          <p:nvPr>
            <p:extLst>
              <p:ext uri="{D42A27DB-BD31-4B8C-83A1-F6EECF244321}">
                <p14:modId xmlns:p14="http://schemas.microsoft.com/office/powerpoint/2010/main" val="625740059"/>
              </p:ext>
            </p:extLst>
          </p:nvPr>
        </p:nvGraphicFramePr>
        <p:xfrm>
          <a:off x="732370" y="1847456"/>
          <a:ext cx="9252000" cy="3238500"/>
        </p:xfrm>
        <a:graphic>
          <a:graphicData uri="http://schemas.openxmlformats.org/drawingml/2006/table">
            <a:tbl>
              <a:tblPr>
                <a:tableStyleId>{5C22544A-7EE6-4342-B048-85BDC9FD1C3A}</a:tableStyleId>
              </a:tblPr>
              <a:tblGrid>
                <a:gridCol w="2052000">
                  <a:extLst>
                    <a:ext uri="{9D8B030D-6E8A-4147-A177-3AD203B41FA5}">
                      <a16:colId xmlns:a16="http://schemas.microsoft.com/office/drawing/2014/main" val="3167666536"/>
                    </a:ext>
                  </a:extLst>
                </a:gridCol>
                <a:gridCol w="7200000">
                  <a:extLst>
                    <a:ext uri="{9D8B030D-6E8A-4147-A177-3AD203B41FA5}">
                      <a16:colId xmlns:a16="http://schemas.microsoft.com/office/drawing/2014/main" val="838155566"/>
                    </a:ext>
                  </a:extLst>
                </a:gridCol>
              </a:tblGrid>
              <a:tr h="144000">
                <a:tc>
                  <a:txBody>
                    <a:bodyPr/>
                    <a:lstStyle/>
                    <a:p>
                      <a:pPr algn="l" fontAlgn="b"/>
                      <a:r>
                        <a:rPr lang="en-GB" sz="1200" b="1" i="0" u="none" strike="noStrike">
                          <a:solidFill>
                            <a:schemeClr val="tx1"/>
                          </a:solidFill>
                          <a:effectLst/>
                          <a:latin typeface="Arial" panose="020B0604020202020204" pitchFamily="34" charset="0"/>
                        </a:rPr>
                        <a:t>Sheet name</a:t>
                      </a:r>
                    </a:p>
                  </a:txBody>
                  <a:tcPr marL="7620" marR="7620" marT="762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00"/>
                    </a:solidFill>
                  </a:tcPr>
                </a:tc>
                <a:tc>
                  <a:txBody>
                    <a:bodyPr/>
                    <a:lstStyle/>
                    <a:p>
                      <a:pPr algn="l" fontAlgn="b"/>
                      <a:r>
                        <a:rPr lang="en-GB" sz="1200" b="1" i="0" u="none" strike="noStrike">
                          <a:solidFill>
                            <a:schemeClr val="tx1"/>
                          </a:solidFill>
                          <a:effectLst/>
                          <a:latin typeface="Arial" panose="020B0604020202020204" pitchFamily="34" charset="0"/>
                        </a:rPr>
                        <a:t>Dataset</a:t>
                      </a:r>
                    </a:p>
                  </a:txBody>
                  <a:tcPr marL="7620" marR="7620" marT="762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00"/>
                    </a:solidFill>
                  </a:tcPr>
                </a:tc>
                <a:extLst>
                  <a:ext uri="{0D108BD9-81ED-4DB2-BD59-A6C34878D82A}">
                    <a16:rowId xmlns:a16="http://schemas.microsoft.com/office/drawing/2014/main" val="2956095503"/>
                  </a:ext>
                </a:extLst>
              </a:tr>
              <a:tr h="0">
                <a:tc>
                  <a:txBody>
                    <a:bodyPr/>
                    <a:lstStyle/>
                    <a:p>
                      <a:pPr algn="l" fontAlgn="t"/>
                      <a:r>
                        <a:rPr lang="en-GB" sz="1200" b="0" i="0" u="none" strike="noStrike" kern="1200">
                          <a:solidFill>
                            <a:srgbClr val="000000"/>
                          </a:solidFill>
                          <a:effectLst/>
                          <a:latin typeface="Arial" panose="020B0604020202020204" pitchFamily="34" charset="0"/>
                          <a:ea typeface="+mn-ea"/>
                          <a:cs typeface="+mn-cs"/>
                        </a:rPr>
                        <a:t>tenure_ics</a:t>
                      </a:r>
                    </a:p>
                  </a:txBody>
                  <a:tcPr marL="7620" marR="7620" marT="7620" marB="0">
                    <a:lnT w="12700" cap="flat" cmpd="sng" algn="ctr">
                      <a:solidFill>
                        <a:schemeClr val="tx1"/>
                      </a:solidFill>
                      <a:prstDash val="solid"/>
                      <a:round/>
                      <a:headEnd type="none" w="med" len="med"/>
                      <a:tailEnd type="none" w="med" len="med"/>
                    </a:lnT>
                    <a:solidFill>
                      <a:srgbClr val="FFFDD1"/>
                    </a:solidFill>
                  </a:tcPr>
                </a:tc>
                <a:tc>
                  <a:txBody>
                    <a:bodyPr/>
                    <a:lstStyle/>
                    <a:p>
                      <a:pPr algn="l" fontAlgn="t"/>
                      <a:r>
                        <a:rPr lang="en-GB" sz="1200" b="0" i="0" u="none" strike="noStrike">
                          <a:solidFill>
                            <a:srgbClr val="000000"/>
                          </a:solidFill>
                          <a:effectLst/>
                          <a:latin typeface="Arial" panose="020B0604020202020204" pitchFamily="34" charset="0"/>
                        </a:rPr>
                        <a:t>Tenure by London ICS, London and England, 2021</a:t>
                      </a:r>
                    </a:p>
                  </a:txBody>
                  <a:tcPr marL="7620" marR="7620" marT="7620" marB="0">
                    <a:lnT w="12700" cap="flat" cmpd="sng" algn="ctr">
                      <a:solidFill>
                        <a:schemeClr val="tx1"/>
                      </a:solidFill>
                      <a:prstDash val="solid"/>
                      <a:round/>
                      <a:headEnd type="none" w="med" len="med"/>
                      <a:tailEnd type="none" w="med" len="med"/>
                    </a:lnT>
                    <a:solidFill>
                      <a:srgbClr val="FFFDD1"/>
                    </a:solidFill>
                  </a:tcPr>
                </a:tc>
                <a:extLst>
                  <a:ext uri="{0D108BD9-81ED-4DB2-BD59-A6C34878D82A}">
                    <a16:rowId xmlns:a16="http://schemas.microsoft.com/office/drawing/2014/main" val="1272399779"/>
                  </a:ext>
                </a:extLst>
              </a:tr>
              <a:tr h="0">
                <a:tc>
                  <a:txBody>
                    <a:bodyPr/>
                    <a:lstStyle/>
                    <a:p>
                      <a:pPr algn="l" fontAlgn="t"/>
                      <a:r>
                        <a:rPr lang="en-GB" sz="1200" b="0" i="0" u="none" strike="noStrike" kern="1200">
                          <a:solidFill>
                            <a:srgbClr val="000000"/>
                          </a:solidFill>
                          <a:effectLst/>
                          <a:latin typeface="Arial" panose="020B0604020202020204" pitchFamily="34" charset="0"/>
                          <a:ea typeface="+mn-ea"/>
                          <a:cs typeface="+mn-cs"/>
                        </a:rPr>
                        <a:t>tenure_la</a:t>
                      </a:r>
                    </a:p>
                  </a:txBody>
                  <a:tcPr marL="7620" marR="7620" marT="7620" marB="0">
                    <a:solidFill>
                      <a:srgbClr val="FFFDD1"/>
                    </a:solidFill>
                  </a:tcPr>
                </a:tc>
                <a:tc>
                  <a:txBody>
                    <a:bodyPr/>
                    <a:lstStyle/>
                    <a:p>
                      <a:pPr algn="l" fontAlgn="t"/>
                      <a:r>
                        <a:rPr lang="en-GB" sz="1200" b="0" i="0" u="none" strike="noStrike">
                          <a:solidFill>
                            <a:srgbClr val="000000"/>
                          </a:solidFill>
                          <a:effectLst/>
                          <a:latin typeface="Arial" panose="020B0604020202020204" pitchFamily="34" charset="0"/>
                        </a:rPr>
                        <a:t>Tenure by London Local Authority, 2021</a:t>
                      </a:r>
                    </a:p>
                  </a:txBody>
                  <a:tcPr marL="7620" marR="7620" marT="7620" marB="0">
                    <a:solidFill>
                      <a:srgbClr val="FFFDD1"/>
                    </a:solidFill>
                  </a:tcPr>
                </a:tc>
                <a:extLst>
                  <a:ext uri="{0D108BD9-81ED-4DB2-BD59-A6C34878D82A}">
                    <a16:rowId xmlns:a16="http://schemas.microsoft.com/office/drawing/2014/main" val="3203691572"/>
                  </a:ext>
                </a:extLst>
              </a:tr>
              <a:tr h="0">
                <a:tc>
                  <a:txBody>
                    <a:bodyPr/>
                    <a:lstStyle/>
                    <a:p>
                      <a:pPr algn="l" fontAlgn="t"/>
                      <a:r>
                        <a:rPr lang="en-GB" sz="1200" b="0" i="0" u="none" strike="noStrike" kern="1200">
                          <a:solidFill>
                            <a:srgbClr val="000000"/>
                          </a:solidFill>
                          <a:effectLst/>
                          <a:latin typeface="Arial" panose="020B0604020202020204" pitchFamily="34" charset="0"/>
                          <a:ea typeface="+mn-ea"/>
                          <a:cs typeface="+mn-cs"/>
                        </a:rPr>
                        <a:t>decent_homes_ics</a:t>
                      </a:r>
                    </a:p>
                  </a:txBody>
                  <a:tcPr marL="7620" marR="7620" marT="7620" marB="0">
                    <a:solidFill>
                      <a:srgbClr val="FFFDD1"/>
                    </a:solidFill>
                  </a:tcPr>
                </a:tc>
                <a:tc>
                  <a:txBody>
                    <a:bodyPr/>
                    <a:lstStyle/>
                    <a:p>
                      <a:pPr algn="l" fontAlgn="t"/>
                      <a:r>
                        <a:rPr lang="en-GB" sz="1200" b="0" i="0" u="none" strike="noStrike">
                          <a:solidFill>
                            <a:srgbClr val="000000"/>
                          </a:solidFill>
                          <a:effectLst/>
                          <a:latin typeface="Arial" panose="020B0604020202020204" pitchFamily="34" charset="0"/>
                        </a:rPr>
                        <a:t>Non-decent dwellings by London ICS, 2020</a:t>
                      </a:r>
                    </a:p>
                  </a:txBody>
                  <a:tcPr marL="7620" marR="7620" marT="7620" marB="0">
                    <a:solidFill>
                      <a:srgbClr val="FFFDD1"/>
                    </a:solidFill>
                  </a:tcPr>
                </a:tc>
                <a:extLst>
                  <a:ext uri="{0D108BD9-81ED-4DB2-BD59-A6C34878D82A}">
                    <a16:rowId xmlns:a16="http://schemas.microsoft.com/office/drawing/2014/main" val="1107706967"/>
                  </a:ext>
                </a:extLst>
              </a:tr>
              <a:tr h="0">
                <a:tc>
                  <a:txBody>
                    <a:bodyPr/>
                    <a:lstStyle/>
                    <a:p>
                      <a:pPr algn="l" fontAlgn="t"/>
                      <a:r>
                        <a:rPr lang="en-GB" sz="1200" b="0" i="0" u="none" strike="noStrike" kern="1200">
                          <a:solidFill>
                            <a:srgbClr val="000000"/>
                          </a:solidFill>
                          <a:effectLst/>
                          <a:latin typeface="Arial" panose="020B0604020202020204" pitchFamily="34" charset="0"/>
                          <a:ea typeface="+mn-ea"/>
                          <a:cs typeface="+mn-cs"/>
                        </a:rPr>
                        <a:t>decent_homes_tenure_ics</a:t>
                      </a:r>
                    </a:p>
                  </a:txBody>
                  <a:tcPr marL="7620" marR="7620" marT="7620" marB="0">
                    <a:solidFill>
                      <a:srgbClr val="FFFDD1"/>
                    </a:solidFill>
                  </a:tcPr>
                </a:tc>
                <a:tc>
                  <a:txBody>
                    <a:bodyPr/>
                    <a:lstStyle/>
                    <a:p>
                      <a:pPr algn="l" fontAlgn="t"/>
                      <a:r>
                        <a:rPr lang="en-GB" sz="1200" b="0" i="0" u="none" strike="noStrike">
                          <a:solidFill>
                            <a:srgbClr val="000000"/>
                          </a:solidFill>
                          <a:effectLst/>
                          <a:latin typeface="Arial" panose="020B0604020202020204" pitchFamily="34" charset="0"/>
                        </a:rPr>
                        <a:t>Non-decent dwellings by London ICS and tenure, 2020</a:t>
                      </a:r>
                    </a:p>
                  </a:txBody>
                  <a:tcPr marL="7620" marR="7620" marT="7620" marB="0">
                    <a:solidFill>
                      <a:srgbClr val="FFFDD1"/>
                    </a:solidFill>
                  </a:tcPr>
                </a:tc>
                <a:extLst>
                  <a:ext uri="{0D108BD9-81ED-4DB2-BD59-A6C34878D82A}">
                    <a16:rowId xmlns:a16="http://schemas.microsoft.com/office/drawing/2014/main" val="936111235"/>
                  </a:ext>
                </a:extLst>
              </a:tr>
              <a:tr h="0">
                <a:tc>
                  <a:txBody>
                    <a:bodyPr/>
                    <a:lstStyle/>
                    <a:p>
                      <a:pPr algn="l" fontAlgn="t"/>
                      <a:r>
                        <a:rPr lang="en-GB" sz="1200" b="0" i="0" u="none" strike="noStrike" kern="1200">
                          <a:solidFill>
                            <a:srgbClr val="000000"/>
                          </a:solidFill>
                          <a:effectLst/>
                          <a:latin typeface="Arial" panose="020B0604020202020204" pitchFamily="34" charset="0"/>
                          <a:ea typeface="+mn-ea"/>
                          <a:cs typeface="+mn-cs"/>
                        </a:rPr>
                        <a:t>decent_homes_type_ics</a:t>
                      </a:r>
                    </a:p>
                  </a:txBody>
                  <a:tcPr marL="7620" marR="7620" marT="7620" marB="0">
                    <a:solidFill>
                      <a:srgbClr val="FFFDD1"/>
                    </a:solidFill>
                  </a:tcPr>
                </a:tc>
                <a:tc>
                  <a:txBody>
                    <a:bodyPr/>
                    <a:lstStyle/>
                    <a:p>
                      <a:pPr algn="l" fontAlgn="t"/>
                      <a:r>
                        <a:rPr lang="en-GB" sz="1200" b="0" i="0" u="none" strike="noStrike">
                          <a:solidFill>
                            <a:srgbClr val="000000"/>
                          </a:solidFill>
                          <a:effectLst/>
                          <a:latin typeface="Arial" panose="020B0604020202020204" pitchFamily="34" charset="0"/>
                        </a:rPr>
                        <a:t>Non-decent dwellings by London ICS and dwelling type, 2020</a:t>
                      </a:r>
                    </a:p>
                  </a:txBody>
                  <a:tcPr marL="7620" marR="7620" marT="7620" marB="0">
                    <a:solidFill>
                      <a:srgbClr val="FFFDD1"/>
                    </a:solidFill>
                  </a:tcPr>
                </a:tc>
                <a:extLst>
                  <a:ext uri="{0D108BD9-81ED-4DB2-BD59-A6C34878D82A}">
                    <a16:rowId xmlns:a16="http://schemas.microsoft.com/office/drawing/2014/main" val="1183939043"/>
                  </a:ext>
                </a:extLst>
              </a:tr>
              <a:tr h="0">
                <a:tc>
                  <a:txBody>
                    <a:bodyPr/>
                    <a:lstStyle/>
                    <a:p>
                      <a:pPr algn="l" fontAlgn="t"/>
                      <a:r>
                        <a:rPr lang="en-GB" sz="1200" b="0" i="0" u="none" strike="noStrike" kern="1200">
                          <a:solidFill>
                            <a:srgbClr val="000000"/>
                          </a:solidFill>
                          <a:effectLst/>
                          <a:latin typeface="Arial" panose="020B0604020202020204" pitchFamily="34" charset="0"/>
                          <a:ea typeface="+mn-ea"/>
                          <a:cs typeface="+mn-cs"/>
                        </a:rPr>
                        <a:t>decent_homes_la</a:t>
                      </a:r>
                    </a:p>
                  </a:txBody>
                  <a:tcPr marL="7620" marR="7620" marT="7620" marB="0">
                    <a:solidFill>
                      <a:srgbClr val="FFFDD1"/>
                    </a:solidFill>
                  </a:tcPr>
                </a:tc>
                <a:tc>
                  <a:txBody>
                    <a:bodyPr/>
                    <a:lstStyle/>
                    <a:p>
                      <a:pPr algn="l" fontAlgn="t"/>
                      <a:r>
                        <a:rPr lang="en-GB" sz="1200" b="0" i="0" u="none" strike="noStrike">
                          <a:solidFill>
                            <a:srgbClr val="000000"/>
                          </a:solidFill>
                          <a:effectLst/>
                          <a:latin typeface="Arial" panose="020B0604020202020204" pitchFamily="34" charset="0"/>
                        </a:rPr>
                        <a:t>Non-decent dwellings by London Local Authority, 2020</a:t>
                      </a:r>
                    </a:p>
                  </a:txBody>
                  <a:tcPr marL="7620" marR="7620" marT="7620" marB="0">
                    <a:solidFill>
                      <a:srgbClr val="FFFDD1"/>
                    </a:solidFill>
                  </a:tcPr>
                </a:tc>
                <a:extLst>
                  <a:ext uri="{0D108BD9-81ED-4DB2-BD59-A6C34878D82A}">
                    <a16:rowId xmlns:a16="http://schemas.microsoft.com/office/drawing/2014/main" val="3202340737"/>
                  </a:ext>
                </a:extLst>
              </a:tr>
              <a:tr h="0">
                <a:tc>
                  <a:txBody>
                    <a:bodyPr/>
                    <a:lstStyle/>
                    <a:p>
                      <a:pPr algn="l" fontAlgn="t"/>
                      <a:r>
                        <a:rPr lang="en-GB" sz="1200" b="0" i="0" u="none" strike="noStrike" kern="1200">
                          <a:solidFill>
                            <a:srgbClr val="000000"/>
                          </a:solidFill>
                          <a:effectLst/>
                          <a:latin typeface="Arial" panose="020B0604020202020204" pitchFamily="34" charset="0"/>
                          <a:ea typeface="+mn-ea"/>
                          <a:cs typeface="+mn-cs"/>
                        </a:rPr>
                        <a:t>decent_homes_tenure_la</a:t>
                      </a:r>
                    </a:p>
                  </a:txBody>
                  <a:tcPr marL="7620" marR="7620" marT="7620" marB="0">
                    <a:solidFill>
                      <a:srgbClr val="FFFDD1"/>
                    </a:solidFill>
                  </a:tcPr>
                </a:tc>
                <a:tc>
                  <a:txBody>
                    <a:bodyPr/>
                    <a:lstStyle/>
                    <a:p>
                      <a:pPr algn="l" fontAlgn="t"/>
                      <a:r>
                        <a:rPr lang="en-GB" sz="1200" b="0" i="0" u="none" strike="noStrike">
                          <a:solidFill>
                            <a:srgbClr val="000000"/>
                          </a:solidFill>
                          <a:effectLst/>
                          <a:latin typeface="Arial" panose="020B0604020202020204" pitchFamily="34" charset="0"/>
                        </a:rPr>
                        <a:t>Non-decent dwellings by London Local Authority and tenure, 2020</a:t>
                      </a:r>
                    </a:p>
                  </a:txBody>
                  <a:tcPr marL="7620" marR="7620" marT="7620" marB="0">
                    <a:solidFill>
                      <a:srgbClr val="FFFDD1"/>
                    </a:solidFill>
                  </a:tcPr>
                </a:tc>
                <a:extLst>
                  <a:ext uri="{0D108BD9-81ED-4DB2-BD59-A6C34878D82A}">
                    <a16:rowId xmlns:a16="http://schemas.microsoft.com/office/drawing/2014/main" val="1176586666"/>
                  </a:ext>
                </a:extLst>
              </a:tr>
              <a:tr h="0">
                <a:tc>
                  <a:txBody>
                    <a:bodyPr/>
                    <a:lstStyle/>
                    <a:p>
                      <a:pPr algn="l" fontAlgn="t"/>
                      <a:r>
                        <a:rPr lang="en-GB" sz="1200" b="0" i="0" u="none" strike="noStrike" kern="1200">
                          <a:solidFill>
                            <a:srgbClr val="000000"/>
                          </a:solidFill>
                          <a:effectLst/>
                          <a:latin typeface="Arial" panose="020B0604020202020204" pitchFamily="34" charset="0"/>
                          <a:ea typeface="+mn-ea"/>
                          <a:cs typeface="+mn-cs"/>
                        </a:rPr>
                        <a:t>decent_homes_type_la</a:t>
                      </a:r>
                    </a:p>
                  </a:txBody>
                  <a:tcPr marL="7620" marR="7620" marT="7620" marB="0">
                    <a:solidFill>
                      <a:srgbClr val="FFFDD1"/>
                    </a:solidFill>
                  </a:tcPr>
                </a:tc>
                <a:tc>
                  <a:txBody>
                    <a:bodyPr/>
                    <a:lstStyle/>
                    <a:p>
                      <a:pPr algn="l" fontAlgn="t"/>
                      <a:r>
                        <a:rPr lang="en-GB" sz="1200" b="0" i="0" u="none" strike="noStrike">
                          <a:solidFill>
                            <a:srgbClr val="000000"/>
                          </a:solidFill>
                          <a:effectLst/>
                          <a:latin typeface="Arial" panose="020B0604020202020204" pitchFamily="34" charset="0"/>
                        </a:rPr>
                        <a:t>Non-decent dwellings by London Local Authority and dwelling type, 2020</a:t>
                      </a:r>
                    </a:p>
                  </a:txBody>
                  <a:tcPr marL="7620" marR="7620" marT="7620" marB="0">
                    <a:solidFill>
                      <a:srgbClr val="FFFDD1"/>
                    </a:solidFill>
                  </a:tcPr>
                </a:tc>
                <a:extLst>
                  <a:ext uri="{0D108BD9-81ED-4DB2-BD59-A6C34878D82A}">
                    <a16:rowId xmlns:a16="http://schemas.microsoft.com/office/drawing/2014/main" val="2136715263"/>
                  </a:ext>
                </a:extLst>
              </a:tr>
              <a:tr h="0">
                <a:tc>
                  <a:txBody>
                    <a:bodyPr/>
                    <a:lstStyle/>
                    <a:p>
                      <a:pPr algn="l" fontAlgn="t"/>
                      <a:r>
                        <a:rPr lang="en-GB" sz="1200" b="0" i="0" u="none" strike="noStrike" kern="1200">
                          <a:solidFill>
                            <a:srgbClr val="000000"/>
                          </a:solidFill>
                          <a:effectLst/>
                          <a:latin typeface="Arial" panose="020B0604020202020204" pitchFamily="34" charset="0"/>
                          <a:ea typeface="+mn-ea"/>
                          <a:cs typeface="+mn-cs"/>
                        </a:rPr>
                        <a:t>hhsrs_cat1_ics</a:t>
                      </a:r>
                    </a:p>
                  </a:txBody>
                  <a:tcPr marL="7620" marR="7620" marT="7620" marB="0">
                    <a:solidFill>
                      <a:srgbClr val="FFFDD1"/>
                    </a:solidFill>
                  </a:tcPr>
                </a:tc>
                <a:tc>
                  <a:txBody>
                    <a:bodyPr/>
                    <a:lstStyle/>
                    <a:p>
                      <a:pPr algn="l" fontAlgn="t"/>
                      <a:r>
                        <a:rPr lang="en-GB" sz="1200" b="0" i="0" u="none" strike="noStrike">
                          <a:solidFill>
                            <a:srgbClr val="000000"/>
                          </a:solidFill>
                          <a:effectLst/>
                          <a:latin typeface="Arial" panose="020B0604020202020204" pitchFamily="34" charset="0"/>
                        </a:rPr>
                        <a:t>Dwelling with Category 1 hazards by London ICS, 2020</a:t>
                      </a:r>
                    </a:p>
                  </a:txBody>
                  <a:tcPr marL="7620" marR="7620" marT="7620" marB="0">
                    <a:solidFill>
                      <a:srgbClr val="FFFDD1"/>
                    </a:solidFill>
                  </a:tcPr>
                </a:tc>
                <a:extLst>
                  <a:ext uri="{0D108BD9-81ED-4DB2-BD59-A6C34878D82A}">
                    <a16:rowId xmlns:a16="http://schemas.microsoft.com/office/drawing/2014/main" val="4121998742"/>
                  </a:ext>
                </a:extLst>
              </a:tr>
              <a:tr h="0">
                <a:tc>
                  <a:txBody>
                    <a:bodyPr/>
                    <a:lstStyle/>
                    <a:p>
                      <a:pPr algn="l" fontAlgn="t"/>
                      <a:r>
                        <a:rPr lang="en-GB" sz="1200" b="0" i="0" u="none" strike="noStrike" kern="1200">
                          <a:solidFill>
                            <a:srgbClr val="000000"/>
                          </a:solidFill>
                          <a:effectLst/>
                          <a:latin typeface="Arial" panose="020B0604020202020204" pitchFamily="34" charset="0"/>
                          <a:ea typeface="+mn-ea"/>
                          <a:cs typeface="+mn-cs"/>
                        </a:rPr>
                        <a:t>hhsrs_cat1_tenure_ics</a:t>
                      </a:r>
                    </a:p>
                  </a:txBody>
                  <a:tcPr marL="7620" marR="7620" marT="7620" marB="0">
                    <a:solidFill>
                      <a:srgbClr val="FFFDD1"/>
                    </a:solidFill>
                  </a:tcPr>
                </a:tc>
                <a:tc>
                  <a:txBody>
                    <a:bodyPr/>
                    <a:lstStyle/>
                    <a:p>
                      <a:pPr algn="l" fontAlgn="t"/>
                      <a:r>
                        <a:rPr lang="en-GB" sz="1200" b="0" i="0" u="none" strike="noStrike">
                          <a:solidFill>
                            <a:srgbClr val="000000"/>
                          </a:solidFill>
                          <a:effectLst/>
                          <a:latin typeface="Arial" panose="020B0604020202020204" pitchFamily="34" charset="0"/>
                        </a:rPr>
                        <a:t>Dwelling with Category 1 hazards by London ICS and tenure, 2020</a:t>
                      </a:r>
                    </a:p>
                  </a:txBody>
                  <a:tcPr marL="7620" marR="7620" marT="7620" marB="0">
                    <a:solidFill>
                      <a:srgbClr val="FFFDD1"/>
                    </a:solidFill>
                  </a:tcPr>
                </a:tc>
                <a:extLst>
                  <a:ext uri="{0D108BD9-81ED-4DB2-BD59-A6C34878D82A}">
                    <a16:rowId xmlns:a16="http://schemas.microsoft.com/office/drawing/2014/main" val="1131965009"/>
                  </a:ext>
                </a:extLst>
              </a:tr>
              <a:tr h="0">
                <a:tc>
                  <a:txBody>
                    <a:bodyPr/>
                    <a:lstStyle/>
                    <a:p>
                      <a:pPr algn="l" fontAlgn="t"/>
                      <a:r>
                        <a:rPr lang="en-GB" sz="1200" b="0" i="0" u="none" strike="noStrike" kern="1200">
                          <a:solidFill>
                            <a:srgbClr val="000000"/>
                          </a:solidFill>
                          <a:effectLst/>
                          <a:latin typeface="Arial" panose="020B0604020202020204" pitchFamily="34" charset="0"/>
                          <a:ea typeface="+mn-ea"/>
                          <a:cs typeface="+mn-cs"/>
                        </a:rPr>
                        <a:t>hhsrs_cat1_type_ics</a:t>
                      </a:r>
                    </a:p>
                  </a:txBody>
                  <a:tcPr marL="7620" marR="7620" marT="7620" marB="0">
                    <a:solidFill>
                      <a:srgbClr val="FFFDD1"/>
                    </a:solidFill>
                  </a:tcPr>
                </a:tc>
                <a:tc>
                  <a:txBody>
                    <a:bodyPr/>
                    <a:lstStyle/>
                    <a:p>
                      <a:pPr algn="l" fontAlgn="t"/>
                      <a:r>
                        <a:rPr lang="en-GB" sz="1200" b="0" i="0" u="none" strike="noStrike">
                          <a:solidFill>
                            <a:srgbClr val="000000"/>
                          </a:solidFill>
                          <a:effectLst/>
                          <a:latin typeface="Arial" panose="020B0604020202020204" pitchFamily="34" charset="0"/>
                        </a:rPr>
                        <a:t>Dwelling with Category 1 hazards by London ICS and dwelling type, 2020</a:t>
                      </a:r>
                    </a:p>
                  </a:txBody>
                  <a:tcPr marL="7620" marR="7620" marT="7620" marB="0">
                    <a:solidFill>
                      <a:srgbClr val="FFFDD1"/>
                    </a:solidFill>
                  </a:tcPr>
                </a:tc>
                <a:extLst>
                  <a:ext uri="{0D108BD9-81ED-4DB2-BD59-A6C34878D82A}">
                    <a16:rowId xmlns:a16="http://schemas.microsoft.com/office/drawing/2014/main" val="3630794087"/>
                  </a:ext>
                </a:extLst>
              </a:tr>
              <a:tr h="0">
                <a:tc>
                  <a:txBody>
                    <a:bodyPr/>
                    <a:lstStyle/>
                    <a:p>
                      <a:pPr algn="l" fontAlgn="t"/>
                      <a:r>
                        <a:rPr lang="en-GB" sz="1200" b="0" i="0" u="none" strike="noStrike" kern="1200">
                          <a:solidFill>
                            <a:srgbClr val="000000"/>
                          </a:solidFill>
                          <a:effectLst/>
                          <a:latin typeface="Arial" panose="020B0604020202020204" pitchFamily="34" charset="0"/>
                          <a:ea typeface="+mn-ea"/>
                          <a:cs typeface="+mn-cs"/>
                        </a:rPr>
                        <a:t>hhsrs_cat1_la</a:t>
                      </a:r>
                    </a:p>
                  </a:txBody>
                  <a:tcPr marL="7620" marR="7620" marT="7620" marB="0">
                    <a:solidFill>
                      <a:srgbClr val="FFFDD1"/>
                    </a:solidFill>
                  </a:tcPr>
                </a:tc>
                <a:tc>
                  <a:txBody>
                    <a:bodyPr/>
                    <a:lstStyle/>
                    <a:p>
                      <a:pPr algn="l" fontAlgn="t"/>
                      <a:r>
                        <a:rPr lang="en-GB" sz="1200" b="0" i="0" u="none" strike="noStrike">
                          <a:solidFill>
                            <a:srgbClr val="000000"/>
                          </a:solidFill>
                          <a:effectLst/>
                          <a:latin typeface="Arial" panose="020B0604020202020204" pitchFamily="34" charset="0"/>
                        </a:rPr>
                        <a:t>Dwelling with Category 1 hazards by London Local Authority, 2020</a:t>
                      </a:r>
                    </a:p>
                  </a:txBody>
                  <a:tcPr marL="7620" marR="7620" marT="7620" marB="0">
                    <a:solidFill>
                      <a:srgbClr val="FFFDD1"/>
                    </a:solidFill>
                  </a:tcPr>
                </a:tc>
                <a:extLst>
                  <a:ext uri="{0D108BD9-81ED-4DB2-BD59-A6C34878D82A}">
                    <a16:rowId xmlns:a16="http://schemas.microsoft.com/office/drawing/2014/main" val="701774167"/>
                  </a:ext>
                </a:extLst>
              </a:tr>
              <a:tr h="0">
                <a:tc>
                  <a:txBody>
                    <a:bodyPr/>
                    <a:lstStyle/>
                    <a:p>
                      <a:pPr algn="l" fontAlgn="b"/>
                      <a:r>
                        <a:rPr lang="en-GB" sz="1200" b="0" i="0" u="none" strike="noStrike" kern="1200">
                          <a:solidFill>
                            <a:srgbClr val="000000"/>
                          </a:solidFill>
                          <a:effectLst/>
                          <a:latin typeface="Arial" panose="020B0604020202020204" pitchFamily="34" charset="0"/>
                          <a:ea typeface="+mn-ea"/>
                          <a:cs typeface="+mn-cs"/>
                        </a:rPr>
                        <a:t>hhsrs_cat1_tenure_la</a:t>
                      </a:r>
                    </a:p>
                  </a:txBody>
                  <a:tcPr marL="7620" marR="7620" marT="7620" marB="0" anchor="b">
                    <a:solidFill>
                      <a:srgbClr val="FFFDD1"/>
                    </a:solidFill>
                  </a:tcPr>
                </a:tc>
                <a:tc>
                  <a:txBody>
                    <a:bodyPr/>
                    <a:lstStyle/>
                    <a:p>
                      <a:pPr algn="l" fontAlgn="t"/>
                      <a:r>
                        <a:rPr lang="en-GB" sz="1200" b="0" i="0" u="none" strike="noStrike">
                          <a:solidFill>
                            <a:srgbClr val="000000"/>
                          </a:solidFill>
                          <a:effectLst/>
                          <a:latin typeface="Arial" panose="020B0604020202020204" pitchFamily="34" charset="0"/>
                        </a:rPr>
                        <a:t>Dwelling with Category 1 hazards by London Local Authority and tenure, 2020</a:t>
                      </a:r>
                    </a:p>
                  </a:txBody>
                  <a:tcPr marL="7620" marR="7620" marT="7620" marB="0">
                    <a:solidFill>
                      <a:srgbClr val="FFFDD1"/>
                    </a:solidFill>
                  </a:tcPr>
                </a:tc>
                <a:extLst>
                  <a:ext uri="{0D108BD9-81ED-4DB2-BD59-A6C34878D82A}">
                    <a16:rowId xmlns:a16="http://schemas.microsoft.com/office/drawing/2014/main" val="760048325"/>
                  </a:ext>
                </a:extLst>
              </a:tr>
              <a:tr h="0">
                <a:tc>
                  <a:txBody>
                    <a:bodyPr/>
                    <a:lstStyle/>
                    <a:p>
                      <a:pPr algn="l" fontAlgn="b"/>
                      <a:r>
                        <a:rPr lang="en-GB" sz="1200" b="0" i="0" u="none" strike="noStrike" kern="1200">
                          <a:solidFill>
                            <a:srgbClr val="000000"/>
                          </a:solidFill>
                          <a:effectLst/>
                          <a:latin typeface="Arial" panose="020B0604020202020204" pitchFamily="34" charset="0"/>
                          <a:ea typeface="+mn-ea"/>
                          <a:cs typeface="+mn-cs"/>
                        </a:rPr>
                        <a:t>hhsrs_cat1_type_la</a:t>
                      </a:r>
                    </a:p>
                  </a:txBody>
                  <a:tcPr marL="7620" marR="7620" marT="7620" marB="0" anchor="b">
                    <a:solidFill>
                      <a:srgbClr val="FFFDD1"/>
                    </a:solidFill>
                  </a:tcPr>
                </a:tc>
                <a:tc>
                  <a:txBody>
                    <a:bodyPr/>
                    <a:lstStyle/>
                    <a:p>
                      <a:pPr algn="l" fontAlgn="t"/>
                      <a:r>
                        <a:rPr lang="en-GB" sz="1200" b="0" i="0" u="none" strike="noStrike">
                          <a:solidFill>
                            <a:srgbClr val="000000"/>
                          </a:solidFill>
                          <a:effectLst/>
                          <a:latin typeface="Arial" panose="020B0604020202020204" pitchFamily="34" charset="0"/>
                        </a:rPr>
                        <a:t>Dwelling with Category 1 hazards by London Local Authority and dwelling type, 2020</a:t>
                      </a:r>
                    </a:p>
                  </a:txBody>
                  <a:tcPr marL="7620" marR="7620" marT="7620" marB="0">
                    <a:solidFill>
                      <a:srgbClr val="FFFDD1"/>
                    </a:solidFill>
                  </a:tcPr>
                </a:tc>
                <a:extLst>
                  <a:ext uri="{0D108BD9-81ED-4DB2-BD59-A6C34878D82A}">
                    <a16:rowId xmlns:a16="http://schemas.microsoft.com/office/drawing/2014/main" val="3319731839"/>
                  </a:ext>
                </a:extLst>
              </a:tr>
              <a:tr h="0">
                <a:tc>
                  <a:txBody>
                    <a:bodyPr/>
                    <a:lstStyle/>
                    <a:p>
                      <a:pPr algn="l" fontAlgn="t"/>
                      <a:r>
                        <a:rPr lang="en-GB" sz="1200" b="0" i="0" u="none" strike="noStrike" kern="1200">
                          <a:solidFill>
                            <a:srgbClr val="000000"/>
                          </a:solidFill>
                          <a:effectLst/>
                          <a:latin typeface="Arial" panose="020B0604020202020204" pitchFamily="34" charset="0"/>
                          <a:ea typeface="+mn-ea"/>
                          <a:cs typeface="+mn-cs"/>
                        </a:rPr>
                        <a:t>household_depr_ics</a:t>
                      </a:r>
                    </a:p>
                  </a:txBody>
                  <a:tcPr marL="7620" marR="7620" marT="7620" marB="0">
                    <a:solidFill>
                      <a:srgbClr val="FFFDD1"/>
                    </a:solidFill>
                  </a:tcPr>
                </a:tc>
                <a:tc>
                  <a:txBody>
                    <a:bodyPr/>
                    <a:lstStyle/>
                    <a:p>
                      <a:pPr algn="l" fontAlgn="t"/>
                      <a:r>
                        <a:rPr lang="en-GB" sz="1200" b="0" i="0" u="none" strike="noStrike">
                          <a:solidFill>
                            <a:srgbClr val="000000"/>
                          </a:solidFill>
                          <a:effectLst/>
                          <a:latin typeface="Arial" panose="020B0604020202020204" pitchFamily="34" charset="0"/>
                        </a:rPr>
                        <a:t>Household deprivation by dimensions by London ICS, 2021</a:t>
                      </a:r>
                    </a:p>
                  </a:txBody>
                  <a:tcPr marL="7620" marR="7620" marT="7620" marB="0">
                    <a:solidFill>
                      <a:srgbClr val="FFFDD1"/>
                    </a:solidFill>
                  </a:tcPr>
                </a:tc>
                <a:extLst>
                  <a:ext uri="{0D108BD9-81ED-4DB2-BD59-A6C34878D82A}">
                    <a16:rowId xmlns:a16="http://schemas.microsoft.com/office/drawing/2014/main" val="2721958083"/>
                  </a:ext>
                </a:extLst>
              </a:tr>
              <a:tr h="0">
                <a:tc>
                  <a:txBody>
                    <a:bodyPr/>
                    <a:lstStyle/>
                    <a:p>
                      <a:pPr algn="l" fontAlgn="b"/>
                      <a:r>
                        <a:rPr lang="en-GB" sz="1200" b="0" i="0" u="none" strike="noStrike" kern="1200">
                          <a:solidFill>
                            <a:srgbClr val="000000"/>
                          </a:solidFill>
                          <a:effectLst/>
                          <a:latin typeface="Arial" panose="020B0604020202020204" pitchFamily="34" charset="0"/>
                          <a:ea typeface="+mn-ea"/>
                          <a:cs typeface="+mn-cs"/>
                        </a:rPr>
                        <a:t>household_depr_la</a:t>
                      </a:r>
                    </a:p>
                  </a:txBody>
                  <a:tcPr marL="7620" marR="7620" marT="7620" marB="0" anchor="b">
                    <a:lnB w="12700" cap="flat" cmpd="sng" algn="ctr">
                      <a:solidFill>
                        <a:schemeClr val="tx1"/>
                      </a:solidFill>
                      <a:prstDash val="solid"/>
                      <a:round/>
                      <a:headEnd type="none" w="med" len="med"/>
                      <a:tailEnd type="none" w="med" len="med"/>
                    </a:lnB>
                    <a:solidFill>
                      <a:srgbClr val="FFFDD1"/>
                    </a:solidFill>
                  </a:tcPr>
                </a:tc>
                <a:tc>
                  <a:txBody>
                    <a:bodyPr/>
                    <a:lstStyle/>
                    <a:p>
                      <a:pPr algn="l" fontAlgn="t"/>
                      <a:r>
                        <a:rPr lang="en-GB" sz="1200" b="0" i="0" u="none" strike="noStrike" dirty="0">
                          <a:solidFill>
                            <a:srgbClr val="000000"/>
                          </a:solidFill>
                          <a:effectLst/>
                          <a:latin typeface="Arial" panose="020B0604020202020204" pitchFamily="34" charset="0"/>
                        </a:rPr>
                        <a:t>Household deprivation by dimensions by London Local Authority, 2021</a:t>
                      </a:r>
                    </a:p>
                  </a:txBody>
                  <a:tcPr marL="7620" marR="7620" marT="7620" marB="0">
                    <a:lnB w="12700" cap="flat" cmpd="sng" algn="ctr">
                      <a:solidFill>
                        <a:schemeClr val="tx1"/>
                      </a:solidFill>
                      <a:prstDash val="solid"/>
                      <a:round/>
                      <a:headEnd type="none" w="med" len="med"/>
                      <a:tailEnd type="none" w="med" len="med"/>
                    </a:lnB>
                    <a:solidFill>
                      <a:srgbClr val="FFFDD1"/>
                    </a:solidFill>
                  </a:tcPr>
                </a:tc>
                <a:extLst>
                  <a:ext uri="{0D108BD9-81ED-4DB2-BD59-A6C34878D82A}">
                    <a16:rowId xmlns:a16="http://schemas.microsoft.com/office/drawing/2014/main" val="2037214401"/>
                  </a:ext>
                </a:extLst>
              </a:tr>
            </a:tbl>
          </a:graphicData>
        </a:graphic>
      </p:graphicFrame>
    </p:spTree>
    <p:extLst>
      <p:ext uri="{BB962C8B-B14F-4D97-AF65-F5344CB8AC3E}">
        <p14:creationId xmlns:p14="http://schemas.microsoft.com/office/powerpoint/2010/main" val="36933753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3">
            <a:extLst>
              <a:ext uri="{FF2B5EF4-FFF2-40B4-BE49-F238E27FC236}">
                <a16:creationId xmlns:a16="http://schemas.microsoft.com/office/drawing/2014/main" id="{32A32635-062A-6D15-3FB8-27A1035B1354}"/>
              </a:ext>
            </a:extLst>
          </p:cNvPr>
          <p:cNvSpPr>
            <a:spLocks noGrp="1"/>
          </p:cNvSpPr>
          <p:nvPr>
            <p:ph type="title"/>
          </p:nvPr>
        </p:nvSpPr>
        <p:spPr/>
        <p:txBody>
          <a:bodyPr>
            <a:normAutofit/>
          </a:bodyPr>
          <a:lstStyle/>
          <a:p>
            <a:r>
              <a:rPr lang="en-GB" sz="2800" b="1"/>
              <a:t>Data summary (2/2)</a:t>
            </a:r>
          </a:p>
        </p:txBody>
      </p:sp>
      <p:sp>
        <p:nvSpPr>
          <p:cNvPr id="5" name="Content Placeholder 4">
            <a:extLst>
              <a:ext uri="{FF2B5EF4-FFF2-40B4-BE49-F238E27FC236}">
                <a16:creationId xmlns:a16="http://schemas.microsoft.com/office/drawing/2014/main" id="{8DCE079C-86D0-E18F-5D7B-6AE84766C648}"/>
              </a:ext>
            </a:extLst>
          </p:cNvPr>
          <p:cNvSpPr>
            <a:spLocks noGrp="1"/>
          </p:cNvSpPr>
          <p:nvPr>
            <p:ph idx="1"/>
          </p:nvPr>
        </p:nvSpPr>
        <p:spPr/>
        <p:txBody>
          <a:bodyPr vert="horz" lIns="91440" tIns="45720" rIns="91440" bIns="45720" rtlCol="0" anchor="t">
            <a:normAutofit/>
          </a:bodyPr>
          <a:lstStyle/>
          <a:p>
            <a:pPr marL="0" indent="0">
              <a:buNone/>
            </a:pPr>
            <a:endParaRPr lang="en-GB" sz="1600"/>
          </a:p>
          <a:p>
            <a:pPr marL="0" indent="0">
              <a:buNone/>
            </a:pPr>
            <a:endParaRPr lang="en-GB" sz="1600"/>
          </a:p>
          <a:p>
            <a:pPr marL="0" indent="0">
              <a:buNone/>
            </a:pPr>
            <a:endParaRPr lang="en-GB" sz="1600"/>
          </a:p>
          <a:p>
            <a:pPr marL="0" indent="0">
              <a:buNone/>
            </a:pPr>
            <a:endParaRPr lang="en-GB" sz="1600"/>
          </a:p>
          <a:p>
            <a:pPr marL="0" indent="0">
              <a:buNone/>
            </a:pPr>
            <a:endParaRPr lang="en-GB" sz="1600"/>
          </a:p>
          <a:p>
            <a:pPr marL="0" indent="0">
              <a:buNone/>
            </a:pPr>
            <a:endParaRPr lang="en-GB" sz="1600"/>
          </a:p>
        </p:txBody>
      </p:sp>
      <p:graphicFrame>
        <p:nvGraphicFramePr>
          <p:cNvPr id="7" name="Table 6">
            <a:extLst>
              <a:ext uri="{FF2B5EF4-FFF2-40B4-BE49-F238E27FC236}">
                <a16:creationId xmlns:a16="http://schemas.microsoft.com/office/drawing/2014/main" id="{071B8240-BFB0-AE26-300C-02F7B5CFDD03}"/>
              </a:ext>
            </a:extLst>
          </p:cNvPr>
          <p:cNvGraphicFramePr>
            <a:graphicFrameLocks noGrp="1"/>
          </p:cNvGraphicFramePr>
          <p:nvPr>
            <p:extLst>
              <p:ext uri="{D42A27DB-BD31-4B8C-83A1-F6EECF244321}">
                <p14:modId xmlns:p14="http://schemas.microsoft.com/office/powerpoint/2010/main" val="3501340783"/>
              </p:ext>
            </p:extLst>
          </p:nvPr>
        </p:nvGraphicFramePr>
        <p:xfrm>
          <a:off x="736584" y="1847456"/>
          <a:ext cx="9252000" cy="3478897"/>
        </p:xfrm>
        <a:graphic>
          <a:graphicData uri="http://schemas.openxmlformats.org/drawingml/2006/table">
            <a:tbl>
              <a:tblPr>
                <a:tableStyleId>{5C22544A-7EE6-4342-B048-85BDC9FD1C3A}</a:tableStyleId>
              </a:tblPr>
              <a:tblGrid>
                <a:gridCol w="2052000">
                  <a:extLst>
                    <a:ext uri="{9D8B030D-6E8A-4147-A177-3AD203B41FA5}">
                      <a16:colId xmlns:a16="http://schemas.microsoft.com/office/drawing/2014/main" val="3167666536"/>
                    </a:ext>
                  </a:extLst>
                </a:gridCol>
                <a:gridCol w="7200000">
                  <a:extLst>
                    <a:ext uri="{9D8B030D-6E8A-4147-A177-3AD203B41FA5}">
                      <a16:colId xmlns:a16="http://schemas.microsoft.com/office/drawing/2014/main" val="838155566"/>
                    </a:ext>
                  </a:extLst>
                </a:gridCol>
              </a:tblGrid>
              <a:tr h="144000">
                <a:tc>
                  <a:txBody>
                    <a:bodyPr/>
                    <a:lstStyle/>
                    <a:p>
                      <a:pPr algn="l" fontAlgn="b"/>
                      <a:r>
                        <a:rPr lang="en-GB" sz="1200" b="1" i="0" u="none" strike="noStrike">
                          <a:solidFill>
                            <a:schemeClr val="tx1"/>
                          </a:solidFill>
                          <a:effectLst/>
                          <a:latin typeface="Arial"/>
                        </a:rPr>
                        <a:t>Sheet name</a:t>
                      </a:r>
                    </a:p>
                  </a:txBody>
                  <a:tcPr marL="7620" marR="7620" marT="762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l" fontAlgn="b"/>
                      <a:r>
                        <a:rPr lang="en-GB" sz="1200" b="1" i="0" u="none" strike="noStrike">
                          <a:solidFill>
                            <a:schemeClr val="tx1"/>
                          </a:solidFill>
                          <a:effectLst/>
                          <a:latin typeface="Arial"/>
                        </a:rPr>
                        <a:t>Dataset</a:t>
                      </a:r>
                    </a:p>
                  </a:txBody>
                  <a:tcPr marL="7620" marR="7620" marT="762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2956095503"/>
                  </a:ext>
                </a:extLst>
              </a:tr>
              <a:tr h="0">
                <a:tc>
                  <a:txBody>
                    <a:bodyPr/>
                    <a:lstStyle/>
                    <a:p>
                      <a:pPr algn="l" fontAlgn="b"/>
                      <a:r>
                        <a:rPr lang="en-GB" sz="1200" b="0" i="0" u="none" strike="noStrike" kern="1200">
                          <a:solidFill>
                            <a:srgbClr val="000000"/>
                          </a:solidFill>
                          <a:effectLst/>
                          <a:latin typeface="Arial" panose="020B0604020202020204" pitchFamily="34" charset="0"/>
                          <a:ea typeface="+mn-ea"/>
                          <a:cs typeface="+mn-cs"/>
                        </a:rPr>
                        <a:t>poor_housing_ics</a:t>
                      </a:r>
                    </a:p>
                  </a:txBody>
                  <a:tcPr marL="7620" marR="7620" marT="7620" marB="0">
                    <a:lnT w="12700" cap="flat" cmpd="sng" algn="ctr">
                      <a:solidFill>
                        <a:schemeClr val="tx1"/>
                      </a:solidFill>
                      <a:prstDash val="solid"/>
                      <a:round/>
                      <a:headEnd type="none" w="med" len="med"/>
                      <a:tailEnd type="none" w="med" len="med"/>
                    </a:lnT>
                    <a:solidFill>
                      <a:srgbClr val="FFFDD1"/>
                    </a:solidFill>
                  </a:tcPr>
                </a:tc>
                <a:tc>
                  <a:txBody>
                    <a:bodyPr/>
                    <a:lstStyle/>
                    <a:p>
                      <a:pPr algn="l" fontAlgn="t"/>
                      <a:r>
                        <a:rPr lang="en-GB" sz="1200" b="0" i="0" u="none" strike="noStrike">
                          <a:solidFill>
                            <a:srgbClr val="000000"/>
                          </a:solidFill>
                          <a:effectLst/>
                          <a:latin typeface="Arial" panose="020B0604020202020204" pitchFamily="34" charset="0"/>
                        </a:rPr>
                        <a:t>Proportion of renters who rate their housing as poor by ICS and group 2021-22</a:t>
                      </a:r>
                    </a:p>
                  </a:txBody>
                  <a:tcPr marL="7620" marR="7620" marT="7620" marB="0">
                    <a:lnT w="12700" cap="flat" cmpd="sng" algn="ctr">
                      <a:solidFill>
                        <a:schemeClr val="tx1"/>
                      </a:solidFill>
                      <a:prstDash val="solid"/>
                      <a:round/>
                      <a:headEnd type="none" w="med" len="med"/>
                      <a:tailEnd type="none" w="med" len="med"/>
                    </a:lnT>
                    <a:solidFill>
                      <a:srgbClr val="FFFDD1"/>
                    </a:solidFill>
                  </a:tcPr>
                </a:tc>
                <a:extLst>
                  <a:ext uri="{0D108BD9-81ED-4DB2-BD59-A6C34878D82A}">
                    <a16:rowId xmlns:a16="http://schemas.microsoft.com/office/drawing/2014/main" val="1314490398"/>
                  </a:ext>
                </a:extLst>
              </a:tr>
              <a:tr h="0">
                <a:tc>
                  <a:txBody>
                    <a:bodyPr/>
                    <a:lstStyle/>
                    <a:p>
                      <a:pPr algn="l" fontAlgn="b"/>
                      <a:r>
                        <a:rPr lang="en-GB" sz="1200" b="0" i="0" u="none" strike="noStrike" kern="1200">
                          <a:solidFill>
                            <a:srgbClr val="000000"/>
                          </a:solidFill>
                          <a:effectLst/>
                          <a:latin typeface="Arial" panose="020B0604020202020204" pitchFamily="34" charset="0"/>
                          <a:ea typeface="+mn-ea"/>
                          <a:cs typeface="+mn-cs"/>
                        </a:rPr>
                        <a:t>crowded_housing_ics</a:t>
                      </a:r>
                    </a:p>
                  </a:txBody>
                  <a:tcPr marL="7620" marR="7620" marT="7620" marB="0">
                    <a:solidFill>
                      <a:srgbClr val="FFFDD1"/>
                    </a:solidFill>
                  </a:tcPr>
                </a:tc>
                <a:tc>
                  <a:txBody>
                    <a:bodyPr/>
                    <a:lstStyle/>
                    <a:p>
                      <a:pPr algn="l" fontAlgn="t"/>
                      <a:r>
                        <a:rPr lang="en-GB" sz="1200" b="0" i="0" u="none" strike="noStrike">
                          <a:solidFill>
                            <a:srgbClr val="000000"/>
                          </a:solidFill>
                          <a:effectLst/>
                          <a:latin typeface="Arial" panose="020B0604020202020204" pitchFamily="34" charset="0"/>
                        </a:rPr>
                        <a:t>Proportion of adults living in crowded homes by ICS and group 2021-22</a:t>
                      </a:r>
                    </a:p>
                  </a:txBody>
                  <a:tcPr marL="7620" marR="7620" marT="7620" marB="0">
                    <a:solidFill>
                      <a:srgbClr val="FFFDD1"/>
                    </a:solidFill>
                  </a:tcPr>
                </a:tc>
                <a:extLst>
                  <a:ext uri="{0D108BD9-81ED-4DB2-BD59-A6C34878D82A}">
                    <a16:rowId xmlns:a16="http://schemas.microsoft.com/office/drawing/2014/main" val="1904641585"/>
                  </a:ext>
                </a:extLst>
              </a:tr>
              <a:tr h="0">
                <a:tc>
                  <a:txBody>
                    <a:bodyPr/>
                    <a:lstStyle/>
                    <a:p>
                      <a:pPr algn="l" fontAlgn="b"/>
                      <a:r>
                        <a:rPr lang="en-GB" sz="1200" b="0" i="0" u="none" strike="noStrike" kern="1200">
                          <a:solidFill>
                            <a:srgbClr val="000000"/>
                          </a:solidFill>
                          <a:effectLst/>
                          <a:latin typeface="Arial" panose="020B0604020202020204" pitchFamily="34" charset="0"/>
                          <a:ea typeface="+mn-ea"/>
                          <a:cs typeface="+mn-cs"/>
                        </a:rPr>
                        <a:t>warm_housing_ics</a:t>
                      </a:r>
                    </a:p>
                  </a:txBody>
                  <a:tcPr marL="7620" marR="7620" marT="7620" marB="0">
                    <a:solidFill>
                      <a:srgbClr val="FFFDD1"/>
                    </a:solidFill>
                  </a:tcPr>
                </a:tc>
                <a:tc>
                  <a:txBody>
                    <a:bodyPr/>
                    <a:lstStyle/>
                    <a:p>
                      <a:pPr algn="l" fontAlgn="t"/>
                      <a:r>
                        <a:rPr lang="en-GB" sz="1200" b="0" i="0" u="none" strike="noStrike">
                          <a:solidFill>
                            <a:srgbClr val="000000"/>
                          </a:solidFill>
                          <a:effectLst/>
                          <a:latin typeface="Arial" panose="020B0604020202020204" pitchFamily="34" charset="0"/>
                        </a:rPr>
                        <a:t>Proportion of adults who say they can't keep their home warm enough in winter by ICS and group 2021-22</a:t>
                      </a:r>
                    </a:p>
                  </a:txBody>
                  <a:tcPr marL="7620" marR="7620" marT="7620" marB="0">
                    <a:solidFill>
                      <a:srgbClr val="FFFDD1"/>
                    </a:solidFill>
                  </a:tcPr>
                </a:tc>
                <a:extLst>
                  <a:ext uri="{0D108BD9-81ED-4DB2-BD59-A6C34878D82A}">
                    <a16:rowId xmlns:a16="http://schemas.microsoft.com/office/drawing/2014/main" val="3245520166"/>
                  </a:ext>
                </a:extLst>
              </a:tr>
              <a:tr h="0">
                <a:tc>
                  <a:txBody>
                    <a:bodyPr/>
                    <a:lstStyle/>
                    <a:p>
                      <a:pPr algn="l" fontAlgn="b"/>
                      <a:r>
                        <a:rPr lang="en-GB" sz="1200" b="0" i="0" u="none" strike="noStrike" kern="1200">
                          <a:solidFill>
                            <a:srgbClr val="000000"/>
                          </a:solidFill>
                          <a:effectLst/>
                          <a:latin typeface="Arial" panose="020B0604020202020204" pitchFamily="34" charset="0"/>
                          <a:ea typeface="+mn-ea"/>
                          <a:cs typeface="+mn-cs"/>
                        </a:rPr>
                        <a:t>homeless_circ_la</a:t>
                      </a:r>
                    </a:p>
                  </a:txBody>
                  <a:tcPr marL="7620" marR="7620" marT="7620" marB="0">
                    <a:solidFill>
                      <a:srgbClr val="FFFDD1"/>
                    </a:solidFill>
                  </a:tcPr>
                </a:tc>
                <a:tc>
                  <a:txBody>
                    <a:bodyPr/>
                    <a:lstStyle/>
                    <a:p>
                      <a:pPr algn="l" fontAlgn="t"/>
                      <a:r>
                        <a:rPr lang="en-GB" sz="1200" b="0" i="0" u="none" strike="noStrike">
                          <a:solidFill>
                            <a:srgbClr val="000000"/>
                          </a:solidFill>
                          <a:effectLst/>
                          <a:latin typeface="Arial" panose="020B0604020202020204" pitchFamily="34" charset="0"/>
                        </a:rPr>
                        <a:t>Initial assessment of homelessness circumstances and needs by Local Authority, Q4 2019-Q2 2024</a:t>
                      </a:r>
                    </a:p>
                  </a:txBody>
                  <a:tcPr marL="7620" marR="7620" marT="7620" marB="0">
                    <a:solidFill>
                      <a:srgbClr val="FFFDD1"/>
                    </a:solidFill>
                  </a:tcPr>
                </a:tc>
                <a:extLst>
                  <a:ext uri="{0D108BD9-81ED-4DB2-BD59-A6C34878D82A}">
                    <a16:rowId xmlns:a16="http://schemas.microsoft.com/office/drawing/2014/main" val="2944433512"/>
                  </a:ext>
                </a:extLst>
              </a:tr>
              <a:tr h="0">
                <a:tc>
                  <a:txBody>
                    <a:bodyPr/>
                    <a:lstStyle/>
                    <a:p>
                      <a:pPr algn="l" fontAlgn="b"/>
                      <a:r>
                        <a:rPr lang="en-GB" sz="1200" b="0" i="0" u="none" strike="noStrike" kern="1200">
                          <a:solidFill>
                            <a:srgbClr val="000000"/>
                          </a:solidFill>
                          <a:effectLst/>
                          <a:latin typeface="Arial" panose="020B0604020202020204" pitchFamily="34" charset="0"/>
                          <a:ea typeface="+mn-ea"/>
                          <a:cs typeface="+mn-cs"/>
                        </a:rPr>
                        <a:t>temp_acc_la</a:t>
                      </a:r>
                    </a:p>
                  </a:txBody>
                  <a:tcPr marL="7620" marR="7620" marT="7620" marB="0">
                    <a:solidFill>
                      <a:srgbClr val="FFFDD1"/>
                    </a:solidFill>
                  </a:tcPr>
                </a:tc>
                <a:tc>
                  <a:txBody>
                    <a:bodyPr/>
                    <a:lstStyle/>
                    <a:p>
                      <a:pPr algn="l" fontAlgn="t"/>
                      <a:r>
                        <a:rPr lang="en-GB" sz="1200" b="0" i="0" u="none" strike="noStrike">
                          <a:solidFill>
                            <a:srgbClr val="000000"/>
                          </a:solidFill>
                          <a:effectLst/>
                          <a:latin typeface="Arial" panose="020B0604020202020204" pitchFamily="34" charset="0"/>
                        </a:rPr>
                        <a:t>Type of temporary accommodation provided Q4 2019-Q2 2024, by LA</a:t>
                      </a:r>
                    </a:p>
                  </a:txBody>
                  <a:tcPr marL="7620" marR="7620" marT="7620" marB="0">
                    <a:solidFill>
                      <a:srgbClr val="FFFDD1"/>
                    </a:solidFill>
                  </a:tcPr>
                </a:tc>
                <a:extLst>
                  <a:ext uri="{0D108BD9-81ED-4DB2-BD59-A6C34878D82A}">
                    <a16:rowId xmlns:a16="http://schemas.microsoft.com/office/drawing/2014/main" val="4230745105"/>
                  </a:ext>
                </a:extLst>
              </a:tr>
              <a:tr h="0">
                <a:tc>
                  <a:txBody>
                    <a:bodyPr/>
                    <a:lstStyle/>
                    <a:p>
                      <a:pPr algn="l" fontAlgn="b"/>
                      <a:r>
                        <a:rPr lang="en-GB" sz="1200" b="0" i="0" u="none" strike="noStrike" kern="1200">
                          <a:solidFill>
                            <a:srgbClr val="000000"/>
                          </a:solidFill>
                          <a:effectLst/>
                          <a:latin typeface="Arial" panose="020B0604020202020204" pitchFamily="34" charset="0"/>
                          <a:ea typeface="+mn-ea"/>
                          <a:cs typeface="+mn-cs"/>
                          <a:hlinkClick r:id="rId2">
                            <a:extLst>
                              <a:ext uri="{A12FA001-AC4F-418D-AE19-62706E023703}">
                                <ahyp:hlinkClr xmlns:ahyp="http://schemas.microsoft.com/office/drawing/2018/hyperlinkcolor" val="tx"/>
                              </a:ext>
                            </a:extLst>
                          </a:hlinkClick>
                        </a:rPr>
                        <a:t>roughsleepin</a:t>
                      </a:r>
                      <a:r>
                        <a:rPr lang="en-GB" sz="1200" b="0" i="0" u="none" strike="noStrike" kern="1200">
                          <a:solidFill>
                            <a:srgbClr val="000000"/>
                          </a:solidFill>
                          <a:effectLst/>
                          <a:latin typeface="Arial" panose="020B0604020202020204" pitchFamily="34" charset="0"/>
                          <a:ea typeface="+mn-ea"/>
                          <a:cs typeface="+mn-cs"/>
                        </a:rPr>
                        <a:t>g</a:t>
                      </a:r>
                      <a:r>
                        <a:rPr lang="en-GB" sz="1200" b="0" i="0" u="none" strike="noStrike" kern="1200">
                          <a:solidFill>
                            <a:srgbClr val="000000"/>
                          </a:solidFill>
                          <a:effectLst/>
                          <a:latin typeface="Arial" panose="020B0604020202020204" pitchFamily="34" charset="0"/>
                          <a:ea typeface="+mn-ea"/>
                          <a:cs typeface="+mn-cs"/>
                          <a:hlinkClick r:id="rId2">
                            <a:extLst>
                              <a:ext uri="{A12FA001-AC4F-418D-AE19-62706E023703}">
                                <ahyp:hlinkClr xmlns:ahyp="http://schemas.microsoft.com/office/drawing/2018/hyperlinkcolor" val="tx"/>
                              </a:ext>
                            </a:extLst>
                          </a:hlinkClick>
                        </a:rPr>
                        <a:t>_la</a:t>
                      </a:r>
                      <a:endParaRPr lang="en-GB" sz="1200" b="0" i="0" u="none" strike="noStrike" kern="1200">
                        <a:solidFill>
                          <a:srgbClr val="000000"/>
                        </a:solidFill>
                        <a:effectLst/>
                        <a:latin typeface="Arial" panose="020B0604020202020204" pitchFamily="34" charset="0"/>
                        <a:ea typeface="+mn-ea"/>
                        <a:cs typeface="+mn-cs"/>
                      </a:endParaRPr>
                    </a:p>
                  </a:txBody>
                  <a:tcPr marL="7620" marR="7620" marT="7620" marB="0">
                    <a:solidFill>
                      <a:srgbClr val="FFFDD1"/>
                    </a:solidFill>
                  </a:tcPr>
                </a:tc>
                <a:tc>
                  <a:txBody>
                    <a:bodyPr/>
                    <a:lstStyle/>
                    <a:p>
                      <a:pPr algn="l" fontAlgn="t"/>
                      <a:r>
                        <a:rPr lang="en-GB" sz="1200" b="0" i="0" u="none" strike="noStrike">
                          <a:solidFill>
                            <a:srgbClr val="000000"/>
                          </a:solidFill>
                          <a:effectLst/>
                          <a:latin typeface="Arial" panose="020B0604020202020204" pitchFamily="34" charset="0"/>
                        </a:rPr>
                        <a:t>Number of people seen rough sleeping in London, by area, 2019/20 to 2023/24</a:t>
                      </a:r>
                    </a:p>
                  </a:txBody>
                  <a:tcPr marL="7620" marR="7620" marT="7620" marB="0">
                    <a:solidFill>
                      <a:srgbClr val="FFFDD1"/>
                    </a:solidFill>
                  </a:tcPr>
                </a:tc>
                <a:extLst>
                  <a:ext uri="{0D108BD9-81ED-4DB2-BD59-A6C34878D82A}">
                    <a16:rowId xmlns:a16="http://schemas.microsoft.com/office/drawing/2014/main" val="4163656228"/>
                  </a:ext>
                </a:extLst>
              </a:tr>
              <a:tr h="76683">
                <a:tc>
                  <a:txBody>
                    <a:bodyPr/>
                    <a:lstStyle/>
                    <a:p>
                      <a:pPr algn="l" fontAlgn="b"/>
                      <a:r>
                        <a:rPr lang="en-GB" sz="1200" b="0" i="0" u="none" strike="noStrike" kern="1200">
                          <a:solidFill>
                            <a:srgbClr val="000000"/>
                          </a:solidFill>
                          <a:effectLst/>
                          <a:latin typeface="Arial" panose="020B0604020202020204" pitchFamily="34" charset="0"/>
                          <a:ea typeface="+mn-ea"/>
                          <a:cs typeface="+mn-cs"/>
                        </a:rPr>
                        <a:t>rent_type_la</a:t>
                      </a:r>
                    </a:p>
                  </a:txBody>
                  <a:tcPr marL="7620" marR="7620" marT="7620" marB="0">
                    <a:solidFill>
                      <a:srgbClr val="FFFDD1"/>
                    </a:solidFill>
                  </a:tcPr>
                </a:tc>
                <a:tc>
                  <a:txBody>
                    <a:bodyPr/>
                    <a:lstStyle/>
                    <a:p>
                      <a:pPr algn="l" fontAlgn="t"/>
                      <a:r>
                        <a:rPr lang="en-GB" sz="1200" b="0" i="0" u="none" strike="noStrike">
                          <a:solidFill>
                            <a:srgbClr val="000000"/>
                          </a:solidFill>
                          <a:effectLst/>
                          <a:latin typeface="Arial" panose="020B0604020202020204" pitchFamily="34" charset="0"/>
                        </a:rPr>
                        <a:t>Monthly rents by London borough and bedroom category, April 2023 to March 2024</a:t>
                      </a:r>
                    </a:p>
                  </a:txBody>
                  <a:tcPr marL="7620" marR="7620" marT="7620" marB="0">
                    <a:solidFill>
                      <a:srgbClr val="FFFDD1"/>
                    </a:solidFill>
                  </a:tcPr>
                </a:tc>
                <a:extLst>
                  <a:ext uri="{0D108BD9-81ED-4DB2-BD59-A6C34878D82A}">
                    <a16:rowId xmlns:a16="http://schemas.microsoft.com/office/drawing/2014/main" val="827095725"/>
                  </a:ext>
                </a:extLst>
              </a:tr>
              <a:tr h="0">
                <a:tc>
                  <a:txBody>
                    <a:bodyPr/>
                    <a:lstStyle/>
                    <a:p>
                      <a:pPr algn="l" fontAlgn="b"/>
                      <a:r>
                        <a:rPr lang="en-GB" sz="1200" b="0" i="0" u="none" strike="noStrike" kern="1200">
                          <a:solidFill>
                            <a:srgbClr val="000000"/>
                          </a:solidFill>
                          <a:effectLst/>
                          <a:latin typeface="Arial" panose="020B0604020202020204" pitchFamily="34" charset="0"/>
                          <a:ea typeface="+mn-ea"/>
                          <a:cs typeface="+mn-cs"/>
                        </a:rPr>
                        <a:t>private_rent_la</a:t>
                      </a:r>
                    </a:p>
                  </a:txBody>
                  <a:tcPr marL="7620" marR="7620" marT="7620" marB="0">
                    <a:solidFill>
                      <a:srgbClr val="FFFDD1"/>
                    </a:solidFill>
                  </a:tcPr>
                </a:tc>
                <a:tc>
                  <a:txBody>
                    <a:bodyPr/>
                    <a:lstStyle/>
                    <a:p>
                      <a:pPr algn="l" fontAlgn="t"/>
                      <a:r>
                        <a:rPr lang="en-GB" sz="1200" b="0" i="0" u="none" strike="noStrike">
                          <a:solidFill>
                            <a:srgbClr val="000000"/>
                          </a:solidFill>
                          <a:effectLst/>
                          <a:latin typeface="Arial" panose="020B0604020202020204" pitchFamily="34" charset="0"/>
                        </a:rPr>
                        <a:t>Proportion of income of private renting households that is equivalent to rent for London local authorities, financial year ending 2015 to 2023</a:t>
                      </a:r>
                    </a:p>
                  </a:txBody>
                  <a:tcPr marL="7620" marR="7620" marT="7620" marB="0">
                    <a:solidFill>
                      <a:srgbClr val="FFFDD1"/>
                    </a:solidFill>
                  </a:tcPr>
                </a:tc>
                <a:extLst>
                  <a:ext uri="{0D108BD9-81ED-4DB2-BD59-A6C34878D82A}">
                    <a16:rowId xmlns:a16="http://schemas.microsoft.com/office/drawing/2014/main" val="2934381336"/>
                  </a:ext>
                </a:extLst>
              </a:tr>
              <a:tr h="0">
                <a:tc>
                  <a:txBody>
                    <a:bodyPr/>
                    <a:lstStyle/>
                    <a:p>
                      <a:pPr algn="l" fontAlgn="b"/>
                      <a:r>
                        <a:rPr lang="en-GB" sz="1200" b="0" i="0" u="none" strike="noStrike" kern="1200">
                          <a:solidFill>
                            <a:srgbClr val="000000"/>
                          </a:solidFill>
                          <a:effectLst/>
                          <a:latin typeface="Arial" panose="020B0604020202020204" pitchFamily="34" charset="0"/>
                          <a:ea typeface="+mn-ea"/>
                          <a:cs typeface="+mn-cs"/>
                        </a:rPr>
                        <a:t>hb_tenure_ics</a:t>
                      </a:r>
                    </a:p>
                  </a:txBody>
                  <a:tcPr marL="7620" marR="7620" marT="7620" marB="0">
                    <a:solidFill>
                      <a:srgbClr val="FFFDD1"/>
                    </a:solidFill>
                  </a:tcPr>
                </a:tc>
                <a:tc>
                  <a:txBody>
                    <a:bodyPr/>
                    <a:lstStyle/>
                    <a:p>
                      <a:pPr algn="l" fontAlgn="t"/>
                      <a:r>
                        <a:rPr lang="en-GB" sz="1200" b="0" i="0" u="none" strike="noStrike">
                          <a:solidFill>
                            <a:srgbClr val="000000"/>
                          </a:solidFill>
                          <a:effectLst/>
                          <a:latin typeface="Arial" panose="020B0604020202020204" pitchFamily="34" charset="0"/>
                        </a:rPr>
                        <a:t>Housing Benefit (measured in terms of benefit units) by ICS, 2018-2024</a:t>
                      </a:r>
                    </a:p>
                  </a:txBody>
                  <a:tcPr marL="7620" marR="7620" marT="7620" marB="0">
                    <a:solidFill>
                      <a:srgbClr val="FFFDD1"/>
                    </a:solidFill>
                  </a:tcPr>
                </a:tc>
                <a:extLst>
                  <a:ext uri="{0D108BD9-81ED-4DB2-BD59-A6C34878D82A}">
                    <a16:rowId xmlns:a16="http://schemas.microsoft.com/office/drawing/2014/main" val="150190413"/>
                  </a:ext>
                </a:extLst>
              </a:tr>
              <a:tr h="0">
                <a:tc>
                  <a:txBody>
                    <a:bodyPr/>
                    <a:lstStyle/>
                    <a:p>
                      <a:pPr algn="l" fontAlgn="b"/>
                      <a:r>
                        <a:rPr lang="en-GB" sz="1200" b="0" i="0" u="none" strike="noStrike" kern="1200">
                          <a:solidFill>
                            <a:srgbClr val="000000"/>
                          </a:solidFill>
                          <a:effectLst/>
                          <a:latin typeface="Arial" panose="020B0604020202020204" pitchFamily="34" charset="0"/>
                          <a:ea typeface="+mn-ea"/>
                          <a:cs typeface="+mn-cs"/>
                        </a:rPr>
                        <a:t>hb_tenure_la</a:t>
                      </a:r>
                    </a:p>
                  </a:txBody>
                  <a:tcPr marL="7620" marR="7620" marT="7620" marB="0">
                    <a:solidFill>
                      <a:srgbClr val="FFFDD1"/>
                    </a:solidFill>
                  </a:tcPr>
                </a:tc>
                <a:tc>
                  <a:txBody>
                    <a:bodyPr/>
                    <a:lstStyle/>
                    <a:p>
                      <a:pPr algn="l" fontAlgn="t"/>
                      <a:r>
                        <a:rPr lang="en-GB" sz="1200" b="0" i="0" u="none" strike="noStrike">
                          <a:solidFill>
                            <a:srgbClr val="000000"/>
                          </a:solidFill>
                          <a:effectLst/>
                          <a:latin typeface="Arial" panose="020B0604020202020204" pitchFamily="34" charset="0"/>
                        </a:rPr>
                        <a:t>Housing Benefit claimants by LA and detailed housing type, 2018-2024</a:t>
                      </a:r>
                    </a:p>
                  </a:txBody>
                  <a:tcPr marL="7620" marR="7620" marT="7620" marB="0">
                    <a:solidFill>
                      <a:srgbClr val="FFFDD1"/>
                    </a:solidFill>
                  </a:tcPr>
                </a:tc>
                <a:extLst>
                  <a:ext uri="{0D108BD9-81ED-4DB2-BD59-A6C34878D82A}">
                    <a16:rowId xmlns:a16="http://schemas.microsoft.com/office/drawing/2014/main" val="872603654"/>
                  </a:ext>
                </a:extLst>
              </a:tr>
              <a:tr h="0">
                <a:tc>
                  <a:txBody>
                    <a:bodyPr/>
                    <a:lstStyle/>
                    <a:p>
                      <a:pPr algn="l" fontAlgn="b"/>
                      <a:r>
                        <a:rPr lang="en-GB" sz="1200" b="0" i="0" u="none" strike="noStrike" kern="1200">
                          <a:solidFill>
                            <a:srgbClr val="000000"/>
                          </a:solidFill>
                          <a:effectLst/>
                          <a:latin typeface="Arial" panose="020B0604020202020204" pitchFamily="34" charset="0"/>
                          <a:ea typeface="+mn-ea"/>
                          <a:cs typeface="+mn-cs"/>
                        </a:rPr>
                        <a:t>fuelpv_ics</a:t>
                      </a:r>
                    </a:p>
                  </a:txBody>
                  <a:tcPr marL="7620" marR="7620" marT="7620" marB="0">
                    <a:solidFill>
                      <a:srgbClr val="FFFDD1"/>
                    </a:solidFill>
                  </a:tcPr>
                </a:tc>
                <a:tc>
                  <a:txBody>
                    <a:bodyPr/>
                    <a:lstStyle/>
                    <a:p>
                      <a:pPr algn="l" fontAlgn="t"/>
                      <a:r>
                        <a:rPr lang="en-GB" sz="1200" b="0" i="0" u="none" strike="noStrike">
                          <a:solidFill>
                            <a:srgbClr val="000000"/>
                          </a:solidFill>
                          <a:effectLst/>
                          <a:latin typeface="Arial" panose="020B0604020202020204" pitchFamily="34" charset="0"/>
                        </a:rPr>
                        <a:t>Fuel poverty by London ICS, 2022</a:t>
                      </a:r>
                    </a:p>
                  </a:txBody>
                  <a:tcPr marL="7620" marR="7620" marT="7620" marB="0">
                    <a:solidFill>
                      <a:srgbClr val="FFFDD1"/>
                    </a:solidFill>
                  </a:tcPr>
                </a:tc>
                <a:extLst>
                  <a:ext uri="{0D108BD9-81ED-4DB2-BD59-A6C34878D82A}">
                    <a16:rowId xmlns:a16="http://schemas.microsoft.com/office/drawing/2014/main" val="3794444640"/>
                  </a:ext>
                </a:extLst>
              </a:tr>
              <a:tr h="209917">
                <a:tc>
                  <a:txBody>
                    <a:bodyPr/>
                    <a:lstStyle/>
                    <a:p>
                      <a:pPr algn="l" fontAlgn="b"/>
                      <a:r>
                        <a:rPr lang="en-GB" sz="1200" b="0" i="0" u="none" strike="noStrike" kern="1200">
                          <a:solidFill>
                            <a:srgbClr val="000000"/>
                          </a:solidFill>
                          <a:effectLst/>
                          <a:latin typeface="Arial" panose="020B0604020202020204" pitchFamily="34" charset="0"/>
                          <a:ea typeface="+mn-ea"/>
                          <a:cs typeface="+mn-cs"/>
                        </a:rPr>
                        <a:t>fuelpv_la</a:t>
                      </a:r>
                    </a:p>
                  </a:txBody>
                  <a:tcPr marL="7620" marR="7620" marT="7620" marB="0">
                    <a:solidFill>
                      <a:srgbClr val="FFFDD1"/>
                    </a:solidFill>
                  </a:tcPr>
                </a:tc>
                <a:tc>
                  <a:txBody>
                    <a:bodyPr/>
                    <a:lstStyle/>
                    <a:p>
                      <a:pPr algn="l" fontAlgn="t"/>
                      <a:r>
                        <a:rPr lang="en-GB" sz="1200" b="0" i="0" u="none" strike="noStrike">
                          <a:solidFill>
                            <a:srgbClr val="000000"/>
                          </a:solidFill>
                          <a:effectLst/>
                          <a:latin typeface="Arial" panose="020B0604020202020204" pitchFamily="34" charset="0"/>
                        </a:rPr>
                        <a:t>Fuel poverty by London LA, 2022</a:t>
                      </a:r>
                    </a:p>
                  </a:txBody>
                  <a:tcPr marL="7620" marR="7620" marT="7620" marB="0">
                    <a:solidFill>
                      <a:srgbClr val="FFFDD1"/>
                    </a:solidFill>
                  </a:tcPr>
                </a:tc>
                <a:extLst>
                  <a:ext uri="{0D108BD9-81ED-4DB2-BD59-A6C34878D82A}">
                    <a16:rowId xmlns:a16="http://schemas.microsoft.com/office/drawing/2014/main" val="1540188316"/>
                  </a:ext>
                </a:extLst>
              </a:tr>
              <a:tr h="0">
                <a:tc>
                  <a:txBody>
                    <a:bodyPr/>
                    <a:lstStyle/>
                    <a:p>
                      <a:pPr algn="l" fontAlgn="b"/>
                      <a:r>
                        <a:rPr lang="en-GB" sz="1200" b="0" i="0" u="none" strike="noStrike" kern="1200">
                          <a:solidFill>
                            <a:srgbClr val="000000"/>
                          </a:solidFill>
                          <a:effectLst/>
                          <a:latin typeface="Arial" panose="020B0604020202020204" pitchFamily="34" charset="0"/>
                          <a:ea typeface="+mn-ea"/>
                          <a:cs typeface="+mn-cs"/>
                        </a:rPr>
                        <a:t>fuelpv_lsoa</a:t>
                      </a:r>
                    </a:p>
                  </a:txBody>
                  <a:tcPr marL="7620" marR="7620" marT="7620" marB="0">
                    <a:solidFill>
                      <a:srgbClr val="FFFDD1"/>
                    </a:solidFill>
                  </a:tcPr>
                </a:tc>
                <a:tc>
                  <a:txBody>
                    <a:bodyPr/>
                    <a:lstStyle/>
                    <a:p>
                      <a:pPr algn="l" fontAlgn="t"/>
                      <a:r>
                        <a:rPr lang="en-GB" sz="1200" b="0" i="0" u="none" strike="noStrike">
                          <a:solidFill>
                            <a:srgbClr val="000000"/>
                          </a:solidFill>
                          <a:effectLst/>
                          <a:latin typeface="Arial" panose="020B0604020202020204" pitchFamily="34" charset="0"/>
                        </a:rPr>
                        <a:t>Fuel poverty by London LSOA, 2022</a:t>
                      </a:r>
                    </a:p>
                  </a:txBody>
                  <a:tcPr marL="7620" marR="7620" marT="7620" marB="0">
                    <a:solidFill>
                      <a:srgbClr val="FFFDD1"/>
                    </a:solidFill>
                  </a:tcPr>
                </a:tc>
                <a:extLst>
                  <a:ext uri="{0D108BD9-81ED-4DB2-BD59-A6C34878D82A}">
                    <a16:rowId xmlns:a16="http://schemas.microsoft.com/office/drawing/2014/main" val="2872022915"/>
                  </a:ext>
                </a:extLst>
              </a:tr>
              <a:tr h="0">
                <a:tc>
                  <a:txBody>
                    <a:bodyPr/>
                    <a:lstStyle/>
                    <a:p>
                      <a:pPr algn="l" fontAlgn="b"/>
                      <a:r>
                        <a:rPr lang="en-GB" sz="1200" b="0" i="0" u="none" strike="noStrike" kern="1200">
                          <a:solidFill>
                            <a:srgbClr val="000000"/>
                          </a:solidFill>
                          <a:effectLst/>
                          <a:latin typeface="Arial" panose="020B0604020202020204" pitchFamily="34" charset="0"/>
                          <a:ea typeface="+mn-ea"/>
                          <a:cs typeface="+mn-cs"/>
                        </a:rPr>
                        <a:t>povahc_la</a:t>
                      </a:r>
                    </a:p>
                  </a:txBody>
                  <a:tcPr marL="7620" marR="7620" marT="7620" marB="0">
                    <a:solidFill>
                      <a:srgbClr val="FFFDD1"/>
                    </a:solidFill>
                  </a:tcPr>
                </a:tc>
                <a:tc>
                  <a:txBody>
                    <a:bodyPr/>
                    <a:lstStyle/>
                    <a:p>
                      <a:pPr algn="l" fontAlgn="t"/>
                      <a:r>
                        <a:rPr lang="en-GB" sz="1200" b="0" i="0" u="none" strike="noStrike">
                          <a:solidFill>
                            <a:srgbClr val="000000"/>
                          </a:solidFill>
                          <a:effectLst/>
                          <a:latin typeface="Arial" panose="020B0604020202020204" pitchFamily="34" charset="0"/>
                        </a:rPr>
                        <a:t>Poverty rates (after housing costs) by London borough, 2021/2022</a:t>
                      </a:r>
                    </a:p>
                  </a:txBody>
                  <a:tcPr marL="7620" marR="7620" marT="7620" marB="0">
                    <a:solidFill>
                      <a:srgbClr val="FFFDD1"/>
                    </a:solidFill>
                  </a:tcPr>
                </a:tc>
                <a:extLst>
                  <a:ext uri="{0D108BD9-81ED-4DB2-BD59-A6C34878D82A}">
                    <a16:rowId xmlns:a16="http://schemas.microsoft.com/office/drawing/2014/main" val="3464880745"/>
                  </a:ext>
                </a:extLst>
              </a:tr>
              <a:tr h="0">
                <a:tc>
                  <a:txBody>
                    <a:bodyPr/>
                    <a:lstStyle/>
                    <a:p>
                      <a:pPr algn="l" fontAlgn="b"/>
                      <a:r>
                        <a:rPr lang="en-GB" sz="1200" b="0" i="0" u="none" strike="noStrike" kern="1200">
                          <a:solidFill>
                            <a:srgbClr val="000000"/>
                          </a:solidFill>
                          <a:effectLst/>
                          <a:latin typeface="Arial" panose="020B0604020202020204" pitchFamily="34" charset="0"/>
                          <a:ea typeface="+mn-ea"/>
                          <a:cs typeface="+mn-cs"/>
                        </a:rPr>
                        <a:t>childpov_la</a:t>
                      </a:r>
                    </a:p>
                  </a:txBody>
                  <a:tcPr marL="7620" marR="7620" marT="7620" marB="0">
                    <a:lnB w="12700" cap="flat" cmpd="sng" algn="ctr">
                      <a:solidFill>
                        <a:schemeClr val="tx1"/>
                      </a:solidFill>
                      <a:prstDash val="solid"/>
                      <a:round/>
                      <a:headEnd type="none" w="med" len="med"/>
                      <a:tailEnd type="none" w="med" len="med"/>
                    </a:lnB>
                    <a:solidFill>
                      <a:srgbClr val="FFFDD1"/>
                    </a:solidFill>
                  </a:tcPr>
                </a:tc>
                <a:tc>
                  <a:txBody>
                    <a:bodyPr/>
                    <a:lstStyle/>
                    <a:p>
                      <a:pPr algn="l" fontAlgn="t"/>
                      <a:r>
                        <a:rPr lang="en-GB" sz="1200" b="0" i="0" u="none" strike="noStrike">
                          <a:solidFill>
                            <a:srgbClr val="000000"/>
                          </a:solidFill>
                          <a:effectLst/>
                          <a:latin typeface="Arial" panose="020B0604020202020204" pitchFamily="34" charset="0"/>
                        </a:rPr>
                        <a:t>Proportion of children in poverty before housing costs (BHC) and after housing costs (AHC) by London borough (2021/22)</a:t>
                      </a:r>
                    </a:p>
                  </a:txBody>
                  <a:tcPr marL="7620" marR="7620" marT="7620" marB="0">
                    <a:lnB w="12700" cap="flat" cmpd="sng" algn="ctr">
                      <a:solidFill>
                        <a:schemeClr val="tx1"/>
                      </a:solidFill>
                      <a:prstDash val="solid"/>
                      <a:round/>
                      <a:headEnd type="none" w="med" len="med"/>
                      <a:tailEnd type="none" w="med" len="med"/>
                    </a:lnB>
                    <a:solidFill>
                      <a:srgbClr val="FFFDD1"/>
                    </a:solidFill>
                  </a:tcPr>
                </a:tc>
                <a:extLst>
                  <a:ext uri="{0D108BD9-81ED-4DB2-BD59-A6C34878D82A}">
                    <a16:rowId xmlns:a16="http://schemas.microsoft.com/office/drawing/2014/main" val="3227214054"/>
                  </a:ext>
                </a:extLst>
              </a:tr>
            </a:tbl>
          </a:graphicData>
        </a:graphic>
      </p:graphicFrame>
    </p:spTree>
    <p:extLst>
      <p:ext uri="{BB962C8B-B14F-4D97-AF65-F5344CB8AC3E}">
        <p14:creationId xmlns:p14="http://schemas.microsoft.com/office/powerpoint/2010/main" val="11977130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4">
            <a:extLst>
              <a:ext uri="{FF2B5EF4-FFF2-40B4-BE49-F238E27FC236}">
                <a16:creationId xmlns:a16="http://schemas.microsoft.com/office/drawing/2014/main" id="{8084D893-5A9E-8777-F4A9-FAEFABF4978A}"/>
              </a:ext>
            </a:extLst>
          </p:cNvPr>
          <p:cNvSpPr txBox="1">
            <a:spLocks/>
          </p:cNvSpPr>
          <p:nvPr/>
        </p:nvSpPr>
        <p:spPr>
          <a:xfrm>
            <a:off x="439616" y="2013308"/>
            <a:ext cx="4449178" cy="39390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53D4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53D4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53D4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53D4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53D4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400" b="1">
                <a:solidFill>
                  <a:schemeClr val="tx1"/>
                </a:solidFill>
                <a:hlinkClick r:id="rId2"/>
              </a:rPr>
              <a:t>Housing in London annual report (GLA)</a:t>
            </a:r>
            <a:endParaRPr lang="en-GB" sz="1400">
              <a:solidFill>
                <a:schemeClr val="tx1"/>
              </a:solidFill>
            </a:endParaRPr>
          </a:p>
          <a:p>
            <a:pPr marL="0" indent="0">
              <a:buNone/>
            </a:pPr>
            <a:endParaRPr lang="en-GB" sz="1400">
              <a:solidFill>
                <a:schemeClr val="tx1"/>
              </a:solidFill>
            </a:endParaRPr>
          </a:p>
          <a:p>
            <a:pPr marL="0" indent="0">
              <a:buNone/>
            </a:pPr>
            <a:endParaRPr lang="en-GB" sz="1400">
              <a:solidFill>
                <a:schemeClr val="tx1"/>
              </a:solidFill>
            </a:endParaRPr>
          </a:p>
          <a:p>
            <a:pPr marL="0" indent="0">
              <a:buNone/>
            </a:pPr>
            <a:endParaRPr lang="en-GB" sz="1400">
              <a:solidFill>
                <a:schemeClr val="tx1"/>
              </a:solidFill>
            </a:endParaRPr>
          </a:p>
          <a:p>
            <a:pPr marL="0" indent="0">
              <a:buNone/>
            </a:pPr>
            <a:endParaRPr lang="en-GB" sz="1400">
              <a:solidFill>
                <a:schemeClr val="tx1"/>
              </a:solidFill>
            </a:endParaRPr>
          </a:p>
          <a:p>
            <a:pPr marL="0" indent="0">
              <a:buNone/>
            </a:pPr>
            <a:endParaRPr lang="en-GB" sz="1400">
              <a:solidFill>
                <a:schemeClr val="tx1"/>
              </a:solidFill>
            </a:endParaRPr>
          </a:p>
          <a:p>
            <a:pPr marL="0" indent="0">
              <a:buNone/>
            </a:pPr>
            <a:endParaRPr lang="en-GB" sz="1400">
              <a:solidFill>
                <a:schemeClr val="tx1"/>
              </a:solidFill>
            </a:endParaRPr>
          </a:p>
          <a:p>
            <a:pPr marL="0" indent="0">
              <a:buNone/>
            </a:pPr>
            <a:endParaRPr lang="en-GB" sz="1400" b="1">
              <a:solidFill>
                <a:schemeClr val="tx1"/>
              </a:solidFill>
              <a:hlinkClick r:id="rId3"/>
            </a:endParaRPr>
          </a:p>
          <a:p>
            <a:pPr marL="0" indent="0">
              <a:buNone/>
            </a:pPr>
            <a:r>
              <a:rPr lang="en-GB" sz="1400" b="1">
                <a:solidFill>
                  <a:schemeClr val="tx1"/>
                </a:solidFill>
                <a:hlinkClick r:id="rId3"/>
              </a:rPr>
              <a:t>Evidence Review: Housing and Health Inequalities in London (IHE)</a:t>
            </a:r>
            <a:endParaRPr lang="en-GB" sz="1400" b="1">
              <a:solidFill>
                <a:schemeClr val="tx1"/>
              </a:solidFill>
            </a:endParaRPr>
          </a:p>
          <a:p>
            <a:pPr marL="0" indent="0">
              <a:buNone/>
            </a:pPr>
            <a:endParaRPr lang="en-GB" sz="1400">
              <a:solidFill>
                <a:schemeClr val="tx1"/>
              </a:solidFill>
            </a:endParaRPr>
          </a:p>
          <a:p>
            <a:pPr marL="0" indent="0">
              <a:buNone/>
            </a:pPr>
            <a:endParaRPr lang="en-GB" sz="1400">
              <a:solidFill>
                <a:schemeClr val="tx1"/>
              </a:solidFill>
            </a:endParaRPr>
          </a:p>
        </p:txBody>
      </p:sp>
      <p:sp>
        <p:nvSpPr>
          <p:cNvPr id="8" name="TextBox 7">
            <a:extLst>
              <a:ext uri="{FF2B5EF4-FFF2-40B4-BE49-F238E27FC236}">
                <a16:creationId xmlns:a16="http://schemas.microsoft.com/office/drawing/2014/main" id="{7685AF38-C405-7919-1C89-FD15DF77BE1D}"/>
              </a:ext>
            </a:extLst>
          </p:cNvPr>
          <p:cNvSpPr txBox="1"/>
          <p:nvPr/>
        </p:nvSpPr>
        <p:spPr>
          <a:xfrm>
            <a:off x="6574213" y="1997319"/>
            <a:ext cx="4707478" cy="2893100"/>
          </a:xfrm>
          <a:prstGeom prst="rect">
            <a:avLst/>
          </a:prstGeom>
          <a:noFill/>
        </p:spPr>
        <p:txBody>
          <a:bodyPr wrap="square">
            <a:spAutoFit/>
          </a:bodyPr>
          <a:lstStyle/>
          <a:p>
            <a:pPr marL="0" indent="0">
              <a:buNone/>
            </a:pPr>
            <a:r>
              <a:rPr lang="en-GB" sz="1400" b="1">
                <a:solidFill>
                  <a:schemeClr val="tx1"/>
                </a:solidFill>
                <a:latin typeface="Arial" panose="020B0604020202020204" pitchFamily="34" charset="0"/>
                <a:cs typeface="Arial" panose="020B0604020202020204" pitchFamily="34" charset="0"/>
                <a:hlinkClick r:id="rId4"/>
              </a:rPr>
              <a:t>Data Companion Pack: Housing and health Inequalities in London (GLA, OHIS, NHSE, IHE)</a:t>
            </a:r>
            <a:endParaRPr lang="en-GB" sz="1400" b="1">
              <a:solidFill>
                <a:schemeClr val="tx1"/>
              </a:solidFill>
              <a:latin typeface="Arial" panose="020B0604020202020204" pitchFamily="34" charset="0"/>
              <a:cs typeface="Arial" panose="020B0604020202020204" pitchFamily="34" charset="0"/>
            </a:endParaRPr>
          </a:p>
          <a:p>
            <a:endParaRPr lang="en-GB" sz="1400">
              <a:solidFill>
                <a:schemeClr val="tx1"/>
              </a:solidFill>
              <a:latin typeface="Arial" panose="020B0604020202020204" pitchFamily="34" charset="0"/>
              <a:cs typeface="Arial" panose="020B0604020202020204" pitchFamily="34" charset="0"/>
            </a:endParaRPr>
          </a:p>
          <a:p>
            <a:endParaRPr lang="en-GB" sz="1400">
              <a:solidFill>
                <a:schemeClr val="tx1"/>
              </a:solidFill>
              <a:latin typeface="Arial" panose="020B0604020202020204" pitchFamily="34" charset="0"/>
              <a:cs typeface="Arial" panose="020B0604020202020204" pitchFamily="34" charset="0"/>
            </a:endParaRPr>
          </a:p>
          <a:p>
            <a:endParaRPr lang="en-GB" sz="1400">
              <a:latin typeface="Arial" panose="020B0604020202020204" pitchFamily="34" charset="0"/>
              <a:cs typeface="Arial" panose="020B0604020202020204" pitchFamily="34" charset="0"/>
            </a:endParaRPr>
          </a:p>
          <a:p>
            <a:endParaRPr lang="en-GB" sz="1400">
              <a:solidFill>
                <a:schemeClr val="tx1"/>
              </a:solidFill>
              <a:latin typeface="Arial" panose="020B0604020202020204" pitchFamily="34" charset="0"/>
              <a:cs typeface="Arial" panose="020B0604020202020204" pitchFamily="34" charset="0"/>
            </a:endParaRPr>
          </a:p>
          <a:p>
            <a:endParaRPr lang="en-GB" sz="1400">
              <a:latin typeface="Arial" panose="020B0604020202020204" pitchFamily="34" charset="0"/>
              <a:cs typeface="Arial" panose="020B0604020202020204" pitchFamily="34" charset="0"/>
            </a:endParaRPr>
          </a:p>
          <a:p>
            <a:endParaRPr lang="en-GB" sz="1400">
              <a:solidFill>
                <a:schemeClr val="tx1"/>
              </a:solidFill>
              <a:latin typeface="Arial" panose="020B0604020202020204" pitchFamily="34" charset="0"/>
              <a:cs typeface="Arial" panose="020B0604020202020204" pitchFamily="34" charset="0"/>
            </a:endParaRPr>
          </a:p>
          <a:p>
            <a:endParaRPr lang="en-GB" sz="1400">
              <a:latin typeface="Arial" panose="020B0604020202020204" pitchFamily="34" charset="0"/>
              <a:cs typeface="Arial" panose="020B0604020202020204" pitchFamily="34" charset="0"/>
            </a:endParaRPr>
          </a:p>
          <a:p>
            <a:endParaRPr lang="en-GB" sz="1400">
              <a:solidFill>
                <a:schemeClr val="tx1"/>
              </a:solidFill>
              <a:latin typeface="Arial" panose="020B0604020202020204" pitchFamily="34" charset="0"/>
              <a:cs typeface="Arial" panose="020B0604020202020204" pitchFamily="34" charset="0"/>
            </a:endParaRPr>
          </a:p>
          <a:p>
            <a:endParaRPr lang="en-GB" sz="1400">
              <a:latin typeface="Arial" panose="020B0604020202020204" pitchFamily="34" charset="0"/>
              <a:cs typeface="Arial" panose="020B0604020202020204" pitchFamily="34" charset="0"/>
            </a:endParaRPr>
          </a:p>
          <a:p>
            <a:endParaRPr lang="en-GB" sz="1400">
              <a:solidFill>
                <a:schemeClr val="tx1"/>
              </a:solidFill>
              <a:latin typeface="Arial" panose="020B0604020202020204" pitchFamily="34" charset="0"/>
              <a:cs typeface="Arial" panose="020B0604020202020204" pitchFamily="34" charset="0"/>
            </a:endParaRPr>
          </a:p>
          <a:p>
            <a:pPr marL="0" indent="0">
              <a:buNone/>
            </a:pPr>
            <a:r>
              <a:rPr lang="en-GB" sz="1400" b="1">
                <a:solidFill>
                  <a:schemeClr val="tx1"/>
                </a:solidFill>
                <a:latin typeface="Arial" panose="020B0604020202020204" pitchFamily="34" charset="0"/>
                <a:cs typeface="Arial" panose="020B0604020202020204" pitchFamily="34" charset="0"/>
                <a:hlinkClick r:id="rId5"/>
              </a:rPr>
              <a:t>Cost of poor housing in London (GLA)</a:t>
            </a:r>
            <a:endParaRPr lang="en-GB" sz="1400" b="1">
              <a:solidFill>
                <a:schemeClr val="tx1"/>
              </a:solidFill>
              <a:latin typeface="Arial" panose="020B0604020202020204" pitchFamily="34" charset="0"/>
              <a:cs typeface="Arial" panose="020B0604020202020204" pitchFamily="34" charset="0"/>
            </a:endParaRPr>
          </a:p>
        </p:txBody>
      </p:sp>
      <p:sp>
        <p:nvSpPr>
          <p:cNvPr id="4" name="Title 3">
            <a:extLst>
              <a:ext uri="{FF2B5EF4-FFF2-40B4-BE49-F238E27FC236}">
                <a16:creationId xmlns:a16="http://schemas.microsoft.com/office/drawing/2014/main" id="{9181F533-CD82-DBC4-9191-1BF2EDFBC387}"/>
              </a:ext>
            </a:extLst>
          </p:cNvPr>
          <p:cNvSpPr>
            <a:spLocks noGrp="1"/>
          </p:cNvSpPr>
          <p:nvPr>
            <p:ph type="title"/>
          </p:nvPr>
        </p:nvSpPr>
        <p:spPr>
          <a:xfrm>
            <a:off x="6594285" y="2628832"/>
            <a:ext cx="2898173" cy="1325563"/>
          </a:xfrm>
        </p:spPr>
        <p:txBody>
          <a:bodyPr>
            <a:noAutofit/>
          </a:bodyPr>
          <a:lstStyle/>
          <a:p>
            <a:r>
              <a:rPr lang="en-GB" sz="1400"/>
              <a:t>This </a:t>
            </a:r>
            <a:r>
              <a:rPr lang="en-GB" sz="1400" b="0" i="0">
                <a:solidFill>
                  <a:srgbClr val="000000"/>
                </a:solidFill>
                <a:effectLst/>
                <a:latin typeface="Arial" panose="020B0604020202020204" pitchFamily="34" charset="0"/>
              </a:rPr>
              <a:t>data companion pack is a resource intended to frame and be read alongside the IHE Evidence Review. The resource provides intelligence and context on the housing and health inequalities in London only.</a:t>
            </a:r>
            <a:endParaRPr lang="en-GB" sz="1400"/>
          </a:p>
        </p:txBody>
      </p:sp>
      <p:sp>
        <p:nvSpPr>
          <p:cNvPr id="12" name="TextBox 11">
            <a:extLst>
              <a:ext uri="{FF2B5EF4-FFF2-40B4-BE49-F238E27FC236}">
                <a16:creationId xmlns:a16="http://schemas.microsoft.com/office/drawing/2014/main" id="{4A9DE9ED-EF92-F765-A342-23C335697C7D}"/>
              </a:ext>
            </a:extLst>
          </p:cNvPr>
          <p:cNvSpPr txBox="1"/>
          <p:nvPr/>
        </p:nvSpPr>
        <p:spPr>
          <a:xfrm>
            <a:off x="476712" y="2491394"/>
            <a:ext cx="2712027" cy="1600438"/>
          </a:xfrm>
          <a:prstGeom prst="rect">
            <a:avLst/>
          </a:prstGeom>
          <a:noFill/>
        </p:spPr>
        <p:txBody>
          <a:bodyPr wrap="square">
            <a:spAutoFit/>
          </a:bodyPr>
          <a:lstStyle/>
          <a:p>
            <a:r>
              <a:rPr lang="en-GB" sz="1400" b="0" i="0">
                <a:effectLst/>
                <a:latin typeface="Arial" panose="020B0604020202020204" pitchFamily="34" charset="0"/>
              </a:rPr>
              <a:t>The annual ‘Housing in London’ report is the evidence base for the Mayor’s housing policies, summarising key patterns and trends across a wide range of topics relevant to housing in the capital. </a:t>
            </a:r>
            <a:endParaRPr lang="en-GB" sz="1400"/>
          </a:p>
        </p:txBody>
      </p:sp>
      <p:sp>
        <p:nvSpPr>
          <p:cNvPr id="16" name="TextBox 15">
            <a:extLst>
              <a:ext uri="{FF2B5EF4-FFF2-40B4-BE49-F238E27FC236}">
                <a16:creationId xmlns:a16="http://schemas.microsoft.com/office/drawing/2014/main" id="{822C8871-F576-F6A5-E097-89885401A15E}"/>
              </a:ext>
            </a:extLst>
          </p:cNvPr>
          <p:cNvSpPr txBox="1"/>
          <p:nvPr/>
        </p:nvSpPr>
        <p:spPr>
          <a:xfrm>
            <a:off x="476712" y="5077840"/>
            <a:ext cx="3307023" cy="1169551"/>
          </a:xfrm>
          <a:prstGeom prst="rect">
            <a:avLst/>
          </a:prstGeom>
          <a:noFill/>
        </p:spPr>
        <p:txBody>
          <a:bodyPr wrap="square">
            <a:spAutoFit/>
          </a:bodyPr>
          <a:lstStyle/>
          <a:p>
            <a:r>
              <a:rPr lang="en-GB" sz="1400">
                <a:latin typeface="Arial" panose="020B0604020202020204" pitchFamily="34" charset="0"/>
                <a:cs typeface="Arial" panose="020B0604020202020204" pitchFamily="34" charset="0"/>
              </a:rPr>
              <a:t>This rapid evidence review considers the evidence for housing interventions that support health and that can contribute to reducing health inequalities</a:t>
            </a:r>
          </a:p>
        </p:txBody>
      </p:sp>
      <p:pic>
        <p:nvPicPr>
          <p:cNvPr id="18" name="Picture 17">
            <a:extLst>
              <a:ext uri="{FF2B5EF4-FFF2-40B4-BE49-F238E27FC236}">
                <a16:creationId xmlns:a16="http://schemas.microsoft.com/office/drawing/2014/main" id="{755A9AD6-A837-DB2A-193B-E12510963383}"/>
              </a:ext>
            </a:extLst>
          </p:cNvPr>
          <p:cNvPicPr>
            <a:picLocks noChangeAspect="1"/>
          </p:cNvPicPr>
          <p:nvPr/>
        </p:nvPicPr>
        <p:blipFill>
          <a:blip r:embed="rId6"/>
          <a:stretch>
            <a:fillRect/>
          </a:stretch>
        </p:blipFill>
        <p:spPr>
          <a:xfrm>
            <a:off x="4226558" y="4904588"/>
            <a:ext cx="1313036" cy="1854402"/>
          </a:xfrm>
          <a:prstGeom prst="rect">
            <a:avLst/>
          </a:prstGeom>
          <a:ln>
            <a:solidFill>
              <a:schemeClr val="tx1"/>
            </a:solidFill>
          </a:ln>
        </p:spPr>
      </p:pic>
      <p:sp>
        <p:nvSpPr>
          <p:cNvPr id="19" name="Title 3">
            <a:extLst>
              <a:ext uri="{FF2B5EF4-FFF2-40B4-BE49-F238E27FC236}">
                <a16:creationId xmlns:a16="http://schemas.microsoft.com/office/drawing/2014/main" id="{264F15F2-D677-EEB9-492A-C5E417FDC3DF}"/>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353D42"/>
                </a:solidFill>
                <a:latin typeface="Arial" panose="020B0604020202020204" pitchFamily="34" charset="0"/>
                <a:ea typeface="+mj-ea"/>
                <a:cs typeface="Arial" panose="020B0604020202020204" pitchFamily="34" charset="0"/>
              </a:defRPr>
            </a:lvl1pPr>
          </a:lstStyle>
          <a:p>
            <a:r>
              <a:rPr lang="en-GB" sz="2800" b="1"/>
              <a:t>Useful complementary resources</a:t>
            </a:r>
          </a:p>
        </p:txBody>
      </p:sp>
      <p:pic>
        <p:nvPicPr>
          <p:cNvPr id="22" name="Picture 21">
            <a:extLst>
              <a:ext uri="{FF2B5EF4-FFF2-40B4-BE49-F238E27FC236}">
                <a16:creationId xmlns:a16="http://schemas.microsoft.com/office/drawing/2014/main" id="{1FDB1789-766E-1AAD-845C-3BADB4B07CEF}"/>
              </a:ext>
            </a:extLst>
          </p:cNvPr>
          <p:cNvPicPr>
            <a:picLocks noChangeAspect="1"/>
          </p:cNvPicPr>
          <p:nvPr/>
        </p:nvPicPr>
        <p:blipFill>
          <a:blip r:embed="rId7"/>
          <a:stretch>
            <a:fillRect/>
          </a:stretch>
        </p:blipFill>
        <p:spPr>
          <a:xfrm>
            <a:off x="9492458" y="2628832"/>
            <a:ext cx="2512031" cy="1389073"/>
          </a:xfrm>
          <a:prstGeom prst="rect">
            <a:avLst/>
          </a:prstGeom>
          <a:ln>
            <a:solidFill>
              <a:schemeClr val="tx1"/>
            </a:solidFill>
          </a:ln>
        </p:spPr>
      </p:pic>
      <p:pic>
        <p:nvPicPr>
          <p:cNvPr id="24" name="Picture 23">
            <a:extLst>
              <a:ext uri="{FF2B5EF4-FFF2-40B4-BE49-F238E27FC236}">
                <a16:creationId xmlns:a16="http://schemas.microsoft.com/office/drawing/2014/main" id="{BAD74101-E543-FC34-1350-64461F39329C}"/>
              </a:ext>
            </a:extLst>
          </p:cNvPr>
          <p:cNvPicPr>
            <a:picLocks noChangeAspect="1"/>
          </p:cNvPicPr>
          <p:nvPr/>
        </p:nvPicPr>
        <p:blipFill>
          <a:blip r:embed="rId8"/>
          <a:stretch>
            <a:fillRect/>
          </a:stretch>
        </p:blipFill>
        <p:spPr>
          <a:xfrm>
            <a:off x="10219129" y="4628214"/>
            <a:ext cx="1134671" cy="1616086"/>
          </a:xfrm>
          <a:prstGeom prst="rect">
            <a:avLst/>
          </a:prstGeom>
          <a:ln>
            <a:solidFill>
              <a:schemeClr val="tx1"/>
            </a:solidFill>
          </a:ln>
        </p:spPr>
      </p:pic>
      <p:sp>
        <p:nvSpPr>
          <p:cNvPr id="25" name="TextBox 24">
            <a:extLst>
              <a:ext uri="{FF2B5EF4-FFF2-40B4-BE49-F238E27FC236}">
                <a16:creationId xmlns:a16="http://schemas.microsoft.com/office/drawing/2014/main" id="{B42FBC6E-5AA9-D5DE-0E23-AB3B9E287CCF}"/>
              </a:ext>
            </a:extLst>
          </p:cNvPr>
          <p:cNvSpPr txBox="1"/>
          <p:nvPr/>
        </p:nvSpPr>
        <p:spPr>
          <a:xfrm>
            <a:off x="6574212" y="4907306"/>
            <a:ext cx="3446865" cy="1600438"/>
          </a:xfrm>
          <a:prstGeom prst="rect">
            <a:avLst/>
          </a:prstGeom>
          <a:noFill/>
        </p:spPr>
        <p:txBody>
          <a:bodyPr wrap="square">
            <a:spAutoFit/>
          </a:bodyPr>
          <a:lstStyle/>
          <a:p>
            <a:r>
              <a:rPr lang="en-GB" sz="1400">
                <a:latin typeface="Arial" panose="020B0604020202020204" pitchFamily="34" charset="0"/>
              </a:rPr>
              <a:t>This research note estimates the annual cost to the NHS </a:t>
            </a:r>
            <a:r>
              <a:rPr lang="en-GB" sz="1400" b="0" i="0">
                <a:effectLst/>
                <a:latin typeface="Arial" panose="020B0604020202020204" pitchFamily="34" charset="0"/>
              </a:rPr>
              <a:t>of homes in poor condition in London. It also estimates the cost of repairing all the homes in London that are in poor condition, calculating how long it would take the savings to pay off the repair costs. </a:t>
            </a:r>
            <a:endParaRPr lang="en-GB" sz="1400"/>
          </a:p>
        </p:txBody>
      </p:sp>
      <p:grpSp>
        <p:nvGrpSpPr>
          <p:cNvPr id="9" name="Group 8">
            <a:extLst>
              <a:ext uri="{FF2B5EF4-FFF2-40B4-BE49-F238E27FC236}">
                <a16:creationId xmlns:a16="http://schemas.microsoft.com/office/drawing/2014/main" id="{C07E7374-5D66-6B8E-C20F-DD641472376F}"/>
              </a:ext>
            </a:extLst>
          </p:cNvPr>
          <p:cNvGrpSpPr/>
          <p:nvPr/>
        </p:nvGrpSpPr>
        <p:grpSpPr>
          <a:xfrm>
            <a:off x="3369358" y="2201320"/>
            <a:ext cx="2851754" cy="2065753"/>
            <a:chOff x="3369358" y="1949388"/>
            <a:chExt cx="2851754" cy="2065753"/>
          </a:xfrm>
        </p:grpSpPr>
        <p:pic>
          <p:nvPicPr>
            <p:cNvPr id="7" name="Picture 6">
              <a:extLst>
                <a:ext uri="{FF2B5EF4-FFF2-40B4-BE49-F238E27FC236}">
                  <a16:creationId xmlns:a16="http://schemas.microsoft.com/office/drawing/2014/main" id="{42593162-4EA9-F47C-176C-33A148EFD68E}"/>
                </a:ext>
              </a:extLst>
            </p:cNvPr>
            <p:cNvPicPr>
              <a:picLocks noChangeAspect="1"/>
            </p:cNvPicPr>
            <p:nvPr/>
          </p:nvPicPr>
          <p:blipFill>
            <a:blip r:embed="rId9"/>
            <a:stretch>
              <a:fillRect/>
            </a:stretch>
          </p:blipFill>
          <p:spPr>
            <a:xfrm>
              <a:off x="3369358" y="2849140"/>
              <a:ext cx="2004954" cy="1166001"/>
            </a:xfrm>
            <a:prstGeom prst="rect">
              <a:avLst/>
            </a:prstGeom>
            <a:ln>
              <a:solidFill>
                <a:schemeClr val="tx1"/>
              </a:solidFill>
            </a:ln>
          </p:spPr>
        </p:pic>
        <p:pic>
          <p:nvPicPr>
            <p:cNvPr id="5" name="Picture 4">
              <a:extLst>
                <a:ext uri="{FF2B5EF4-FFF2-40B4-BE49-F238E27FC236}">
                  <a16:creationId xmlns:a16="http://schemas.microsoft.com/office/drawing/2014/main" id="{ED2CF3D8-33B3-E8C9-F7DA-5CA7B9F4A594}"/>
                </a:ext>
              </a:extLst>
            </p:cNvPr>
            <p:cNvPicPr>
              <a:picLocks noChangeAspect="1"/>
            </p:cNvPicPr>
            <p:nvPr/>
          </p:nvPicPr>
          <p:blipFill>
            <a:blip r:embed="rId10"/>
            <a:stretch>
              <a:fillRect/>
            </a:stretch>
          </p:blipFill>
          <p:spPr>
            <a:xfrm>
              <a:off x="4333846" y="1949388"/>
              <a:ext cx="1887266" cy="1244294"/>
            </a:xfrm>
            <a:prstGeom prst="rect">
              <a:avLst/>
            </a:prstGeom>
            <a:ln>
              <a:solidFill>
                <a:schemeClr val="tx1"/>
              </a:solidFill>
            </a:ln>
          </p:spPr>
        </p:pic>
      </p:grpSp>
      <p:sp>
        <p:nvSpPr>
          <p:cNvPr id="13" name="TextBox 12">
            <a:extLst>
              <a:ext uri="{FF2B5EF4-FFF2-40B4-BE49-F238E27FC236}">
                <a16:creationId xmlns:a16="http://schemas.microsoft.com/office/drawing/2014/main" id="{328D0908-E1C6-3197-E948-8EACD12218EC}"/>
              </a:ext>
            </a:extLst>
          </p:cNvPr>
          <p:cNvSpPr txBox="1"/>
          <p:nvPr/>
        </p:nvSpPr>
        <p:spPr>
          <a:xfrm>
            <a:off x="439616" y="1642021"/>
            <a:ext cx="11457042" cy="307777"/>
          </a:xfrm>
          <a:prstGeom prst="rect">
            <a:avLst/>
          </a:prstGeom>
          <a:noFill/>
        </p:spPr>
        <p:txBody>
          <a:bodyPr wrap="square">
            <a:spAutoFit/>
          </a:bodyPr>
          <a:lstStyle/>
          <a:p>
            <a:r>
              <a:rPr lang="en-GB" sz="1400">
                <a:latin typeface="Arial"/>
                <a:cs typeface="Arial"/>
              </a:rPr>
              <a:t>The resource is intended to be complementary to other reports, including those outlined below:</a:t>
            </a:r>
          </a:p>
        </p:txBody>
      </p:sp>
    </p:spTree>
    <p:extLst>
      <p:ext uri="{BB962C8B-B14F-4D97-AF65-F5344CB8AC3E}">
        <p14:creationId xmlns:p14="http://schemas.microsoft.com/office/powerpoint/2010/main" val="246946870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81F533-CD82-DBC4-9191-1BF2EDFBC387}"/>
              </a:ext>
            </a:extLst>
          </p:cNvPr>
          <p:cNvSpPr>
            <a:spLocks noGrp="1"/>
          </p:cNvSpPr>
          <p:nvPr>
            <p:ph type="title"/>
          </p:nvPr>
        </p:nvSpPr>
        <p:spPr/>
        <p:txBody>
          <a:bodyPr>
            <a:normAutofit/>
          </a:bodyPr>
          <a:lstStyle/>
          <a:p>
            <a:r>
              <a:rPr lang="en-GB" sz="2800" b="1" dirty="0"/>
              <a:t>Figures</a:t>
            </a:r>
          </a:p>
        </p:txBody>
      </p:sp>
      <p:sp>
        <p:nvSpPr>
          <p:cNvPr id="5" name="Content Placeholder 4">
            <a:extLst>
              <a:ext uri="{FF2B5EF4-FFF2-40B4-BE49-F238E27FC236}">
                <a16:creationId xmlns:a16="http://schemas.microsoft.com/office/drawing/2014/main" id="{8DCE079C-86D0-E18F-5D7B-6AE84766C648}"/>
              </a:ext>
            </a:extLst>
          </p:cNvPr>
          <p:cNvSpPr>
            <a:spLocks noGrp="1"/>
          </p:cNvSpPr>
          <p:nvPr>
            <p:ph idx="1"/>
          </p:nvPr>
        </p:nvSpPr>
        <p:spPr/>
        <p:txBody>
          <a:bodyPr vert="horz" lIns="91440" tIns="45720" rIns="91440" bIns="45720" rtlCol="0" anchor="t">
            <a:normAutofit/>
          </a:bodyPr>
          <a:lstStyle/>
          <a:p>
            <a:pPr marL="0" indent="0">
              <a:buNone/>
            </a:pPr>
            <a:endParaRPr lang="en-GB" sz="1600"/>
          </a:p>
          <a:p>
            <a:pPr marL="0" indent="0">
              <a:buNone/>
            </a:pPr>
            <a:endParaRPr lang="en-GB" sz="1600"/>
          </a:p>
          <a:p>
            <a:pPr marL="0" indent="0">
              <a:buNone/>
            </a:pPr>
            <a:endParaRPr lang="en-GB" sz="1600"/>
          </a:p>
          <a:p>
            <a:pPr marL="0" indent="0">
              <a:buNone/>
            </a:pPr>
            <a:endParaRPr lang="en-GB" sz="1600"/>
          </a:p>
          <a:p>
            <a:pPr marL="0" indent="0">
              <a:buNone/>
            </a:pPr>
            <a:endParaRPr lang="en-GB" sz="1600"/>
          </a:p>
          <a:p>
            <a:pPr marL="0" indent="0">
              <a:buNone/>
            </a:pPr>
            <a:endParaRPr lang="en-GB" sz="1600"/>
          </a:p>
        </p:txBody>
      </p:sp>
      <p:sp>
        <p:nvSpPr>
          <p:cNvPr id="2" name="Content Placeholder 4">
            <a:extLst>
              <a:ext uri="{FF2B5EF4-FFF2-40B4-BE49-F238E27FC236}">
                <a16:creationId xmlns:a16="http://schemas.microsoft.com/office/drawing/2014/main" id="{8084D893-5A9E-8777-F4A9-FAEFABF4978A}"/>
              </a:ext>
            </a:extLst>
          </p:cNvPr>
          <p:cNvSpPr txBox="1">
            <a:spLocks/>
          </p:cNvSpPr>
          <p:nvPr/>
        </p:nvSpPr>
        <p:spPr>
          <a:xfrm>
            <a:off x="543170" y="1602290"/>
            <a:ext cx="11105660" cy="39390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53D4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53D4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53D4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53D4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53D4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400" dirty="0">
                <a:solidFill>
                  <a:schemeClr val="tx1"/>
                </a:solidFill>
              </a:rPr>
              <a:t>A full list of the figures in this report is shown below and can also be found in the </a:t>
            </a:r>
            <a:r>
              <a:rPr lang="en-GB" sz="1400" i="1" dirty="0">
                <a:solidFill>
                  <a:schemeClr val="tx1"/>
                </a:solidFill>
              </a:rPr>
              <a:t>Housing Profile figures (workbook 2) </a:t>
            </a:r>
            <a:r>
              <a:rPr lang="en-GB" sz="1400" dirty="0">
                <a:solidFill>
                  <a:schemeClr val="tx1"/>
                </a:solidFill>
              </a:rPr>
              <a:t>accompanying this publication. All tables included in this report can be found in the </a:t>
            </a:r>
            <a:r>
              <a:rPr lang="en-GB" sz="1400" i="1" dirty="0">
                <a:solidFill>
                  <a:schemeClr val="tx1"/>
                </a:solidFill>
              </a:rPr>
              <a:t>Housing Profile data summary (workbook 1)</a:t>
            </a:r>
            <a:r>
              <a:rPr lang="en-GB" sz="1400" dirty="0">
                <a:solidFill>
                  <a:schemeClr val="tx1"/>
                </a:solidFill>
              </a:rPr>
              <a:t>.</a:t>
            </a:r>
          </a:p>
          <a:p>
            <a:pPr marL="0" indent="0">
              <a:buFont typeface="Arial" panose="020B0604020202020204" pitchFamily="34" charset="0"/>
              <a:buNone/>
            </a:pPr>
            <a:endParaRPr lang="en-GB" sz="1400" dirty="0">
              <a:solidFill>
                <a:schemeClr val="tx1"/>
              </a:solidFill>
            </a:endParaRPr>
          </a:p>
          <a:p>
            <a:pPr marL="0" indent="0">
              <a:buFont typeface="Arial" panose="020B0604020202020204" pitchFamily="34" charset="0"/>
              <a:buNone/>
            </a:pPr>
            <a:endParaRPr lang="en-GB" sz="1400" dirty="0">
              <a:solidFill>
                <a:schemeClr val="tx1"/>
              </a:solidFill>
            </a:endParaRPr>
          </a:p>
          <a:p>
            <a:pPr marL="0" indent="0">
              <a:buFont typeface="Arial" panose="020B0604020202020204" pitchFamily="34" charset="0"/>
              <a:buNone/>
            </a:pPr>
            <a:endParaRPr lang="en-GB" sz="1400" dirty="0">
              <a:solidFill>
                <a:schemeClr val="tx1"/>
              </a:solidFill>
            </a:endParaRPr>
          </a:p>
          <a:p>
            <a:pPr marL="0" indent="0">
              <a:buFont typeface="Arial" panose="020B0604020202020204" pitchFamily="34" charset="0"/>
              <a:buNone/>
            </a:pPr>
            <a:endParaRPr lang="en-GB" sz="1400" dirty="0">
              <a:solidFill>
                <a:schemeClr val="tx1"/>
              </a:solidFill>
            </a:endParaRPr>
          </a:p>
          <a:p>
            <a:pPr marL="0" indent="0">
              <a:buFont typeface="Arial" panose="020B0604020202020204" pitchFamily="34" charset="0"/>
              <a:buNone/>
            </a:pPr>
            <a:endParaRPr lang="en-GB" sz="1400" dirty="0">
              <a:solidFill>
                <a:schemeClr val="tx1"/>
              </a:solidFill>
            </a:endParaRPr>
          </a:p>
          <a:p>
            <a:pPr marL="0" indent="0">
              <a:buFont typeface="Arial" panose="020B0604020202020204" pitchFamily="34" charset="0"/>
              <a:buNone/>
            </a:pPr>
            <a:endParaRPr lang="en-GB" sz="1400" dirty="0">
              <a:solidFill>
                <a:schemeClr val="tx1"/>
              </a:solidFill>
            </a:endParaRPr>
          </a:p>
        </p:txBody>
      </p:sp>
      <p:graphicFrame>
        <p:nvGraphicFramePr>
          <p:cNvPr id="7" name="Table 6">
            <a:extLst>
              <a:ext uri="{FF2B5EF4-FFF2-40B4-BE49-F238E27FC236}">
                <a16:creationId xmlns:a16="http://schemas.microsoft.com/office/drawing/2014/main" id="{071B8240-BFB0-AE26-300C-02F7B5CFDD03}"/>
              </a:ext>
            </a:extLst>
          </p:cNvPr>
          <p:cNvGraphicFramePr>
            <a:graphicFrameLocks noGrp="1"/>
          </p:cNvGraphicFramePr>
          <p:nvPr>
            <p:extLst>
              <p:ext uri="{D42A27DB-BD31-4B8C-83A1-F6EECF244321}">
                <p14:modId xmlns:p14="http://schemas.microsoft.com/office/powerpoint/2010/main" val="3681640946"/>
              </p:ext>
            </p:extLst>
          </p:nvPr>
        </p:nvGraphicFramePr>
        <p:xfrm>
          <a:off x="527408" y="2143045"/>
          <a:ext cx="5616000" cy="4587780"/>
        </p:xfrm>
        <a:graphic>
          <a:graphicData uri="http://schemas.openxmlformats.org/drawingml/2006/table">
            <a:tbl>
              <a:tblPr>
                <a:tableStyleId>{5C22544A-7EE6-4342-B048-85BDC9FD1C3A}</a:tableStyleId>
              </a:tblPr>
              <a:tblGrid>
                <a:gridCol w="5616000">
                  <a:extLst>
                    <a:ext uri="{9D8B030D-6E8A-4147-A177-3AD203B41FA5}">
                      <a16:colId xmlns:a16="http://schemas.microsoft.com/office/drawing/2014/main" val="838155566"/>
                    </a:ext>
                  </a:extLst>
                </a:gridCol>
              </a:tblGrid>
              <a:tr h="252000">
                <a:tc>
                  <a:txBody>
                    <a:bodyPr/>
                    <a:lstStyle/>
                    <a:p>
                      <a:pPr algn="l" fontAlgn="b"/>
                      <a:r>
                        <a:rPr lang="en-GB" sz="1200" b="1" u="none" strike="noStrike">
                          <a:solidFill>
                            <a:schemeClr val="bg1"/>
                          </a:solidFill>
                          <a:effectLst/>
                          <a:latin typeface="Arial" panose="020B0604020202020204" pitchFamily="34" charset="0"/>
                          <a:cs typeface="Arial" panose="020B0604020202020204" pitchFamily="34" charset="0"/>
                        </a:rPr>
                        <a:t> </a:t>
                      </a:r>
                      <a:r>
                        <a:rPr lang="en-GB" sz="1200" b="1" u="none" strike="noStrike">
                          <a:solidFill>
                            <a:schemeClr val="tx1"/>
                          </a:solidFill>
                          <a:effectLst/>
                          <a:latin typeface="Arial" panose="020B0604020202020204" pitchFamily="34" charset="0"/>
                          <a:cs typeface="Arial" panose="020B0604020202020204" pitchFamily="34" charset="0"/>
                        </a:rPr>
                        <a:t>Title</a:t>
                      </a:r>
                      <a:endParaRPr lang="en-GB" sz="1200" b="1" i="0" u="none" strike="noStrike">
                        <a:solidFill>
                          <a:schemeClr val="tx1"/>
                        </a:solidFill>
                        <a:effectLst/>
                        <a:latin typeface="Arial" panose="020B0604020202020204" pitchFamily="34" charset="0"/>
                        <a:cs typeface="Arial" panose="020B0604020202020204" pitchFamily="34" charset="0"/>
                      </a:endParaRPr>
                    </a:p>
                  </a:txBody>
                  <a:tcPr marL="3099" marR="3099" marT="3099"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00"/>
                    </a:solidFill>
                  </a:tcPr>
                </a:tc>
                <a:extLst>
                  <a:ext uri="{0D108BD9-81ED-4DB2-BD59-A6C34878D82A}">
                    <a16:rowId xmlns:a16="http://schemas.microsoft.com/office/drawing/2014/main" val="2956095503"/>
                  </a:ext>
                </a:extLst>
              </a:tr>
              <a:tr h="152861">
                <a:tc>
                  <a:txBody>
                    <a:bodyPr/>
                    <a:lstStyle/>
                    <a:p>
                      <a:pPr algn="l" fontAlgn="t"/>
                      <a:r>
                        <a:rPr lang="en-GB" sz="1200" b="0" i="0" u="none" strike="noStrike">
                          <a:solidFill>
                            <a:srgbClr val="000000"/>
                          </a:solidFill>
                          <a:effectLst/>
                          <a:latin typeface="Arial" panose="020B0604020202020204" pitchFamily="34" charset="0"/>
                        </a:rPr>
                        <a:t>Fig 1. Proportion of households by grouped tenure, 2021</a:t>
                      </a:r>
                    </a:p>
                  </a:txBody>
                  <a:tcPr marL="7620" marR="7620" marT="7620" marB="0">
                    <a:lnT w="12700" cap="flat" cmpd="sng" algn="ctr">
                      <a:solidFill>
                        <a:schemeClr val="tx1"/>
                      </a:solidFill>
                      <a:prstDash val="solid"/>
                      <a:round/>
                      <a:headEnd type="none" w="med" len="med"/>
                      <a:tailEnd type="none" w="med" len="med"/>
                    </a:lnT>
                    <a:solidFill>
                      <a:srgbClr val="FFFDD1"/>
                    </a:solidFill>
                  </a:tcPr>
                </a:tc>
                <a:extLst>
                  <a:ext uri="{0D108BD9-81ED-4DB2-BD59-A6C34878D82A}">
                    <a16:rowId xmlns:a16="http://schemas.microsoft.com/office/drawing/2014/main" val="261693978"/>
                  </a:ext>
                </a:extLst>
              </a:tr>
              <a:tr h="124234">
                <a:tc>
                  <a:txBody>
                    <a:bodyPr/>
                    <a:lstStyle/>
                    <a:p>
                      <a:pPr algn="l" fontAlgn="t"/>
                      <a:r>
                        <a:rPr lang="en-GB" sz="1200" b="0" i="0" u="none" strike="noStrike">
                          <a:solidFill>
                            <a:srgbClr val="000000"/>
                          </a:solidFill>
                          <a:effectLst/>
                          <a:latin typeface="Arial" panose="020B0604020202020204" pitchFamily="34" charset="0"/>
                        </a:rPr>
                        <a:t>Fig 2. Number of non-decent dwellings, 2020</a:t>
                      </a:r>
                    </a:p>
                  </a:txBody>
                  <a:tcPr marL="7620" marR="7620" marT="7620" marB="0">
                    <a:solidFill>
                      <a:srgbClr val="FFFDD1"/>
                    </a:solidFill>
                  </a:tcPr>
                </a:tc>
                <a:extLst>
                  <a:ext uri="{0D108BD9-81ED-4DB2-BD59-A6C34878D82A}">
                    <a16:rowId xmlns:a16="http://schemas.microsoft.com/office/drawing/2014/main" val="3426083636"/>
                  </a:ext>
                </a:extLst>
              </a:tr>
              <a:tr h="124234">
                <a:tc>
                  <a:txBody>
                    <a:bodyPr/>
                    <a:lstStyle/>
                    <a:p>
                      <a:pPr algn="l" fontAlgn="t"/>
                      <a:r>
                        <a:rPr lang="en-GB" sz="1200" b="0" i="0" u="none" strike="noStrike">
                          <a:solidFill>
                            <a:srgbClr val="000000"/>
                          </a:solidFill>
                          <a:effectLst/>
                          <a:latin typeface="Arial" panose="020B0604020202020204" pitchFamily="34" charset="0"/>
                        </a:rPr>
                        <a:t>Fig 3. Number of dwellings with Cat 1 hazards, 2020</a:t>
                      </a:r>
                    </a:p>
                  </a:txBody>
                  <a:tcPr marL="7620" marR="7620" marT="7620" marB="0">
                    <a:solidFill>
                      <a:srgbClr val="FFFDD1"/>
                    </a:solidFill>
                  </a:tcPr>
                </a:tc>
                <a:extLst>
                  <a:ext uri="{0D108BD9-81ED-4DB2-BD59-A6C34878D82A}">
                    <a16:rowId xmlns:a16="http://schemas.microsoft.com/office/drawing/2014/main" val="1107706967"/>
                  </a:ext>
                </a:extLst>
              </a:tr>
              <a:tr h="124234">
                <a:tc>
                  <a:txBody>
                    <a:bodyPr/>
                    <a:lstStyle/>
                    <a:p>
                      <a:pPr algn="l" fontAlgn="t"/>
                      <a:r>
                        <a:rPr lang="en-GB" sz="1200" b="0" i="0" u="none" strike="noStrike">
                          <a:solidFill>
                            <a:srgbClr val="000000"/>
                          </a:solidFill>
                          <a:effectLst/>
                          <a:latin typeface="Arial" panose="020B0604020202020204" pitchFamily="34" charset="0"/>
                        </a:rPr>
                        <a:t>Fig 4. Proportion of non-decent dwellings by tenure, 2020 </a:t>
                      </a:r>
                    </a:p>
                  </a:txBody>
                  <a:tcPr marL="7620" marR="7620" marT="7620" marB="0">
                    <a:solidFill>
                      <a:srgbClr val="FFFDD1"/>
                    </a:solidFill>
                  </a:tcPr>
                </a:tc>
                <a:extLst>
                  <a:ext uri="{0D108BD9-81ED-4DB2-BD59-A6C34878D82A}">
                    <a16:rowId xmlns:a16="http://schemas.microsoft.com/office/drawing/2014/main" val="936111235"/>
                  </a:ext>
                </a:extLst>
              </a:tr>
              <a:tr h="124234">
                <a:tc>
                  <a:txBody>
                    <a:bodyPr/>
                    <a:lstStyle/>
                    <a:p>
                      <a:pPr algn="l" fontAlgn="t"/>
                      <a:r>
                        <a:rPr lang="en-GB" sz="1200" b="0" i="0" u="none" strike="noStrike">
                          <a:solidFill>
                            <a:srgbClr val="000000"/>
                          </a:solidFill>
                          <a:effectLst/>
                          <a:latin typeface="Arial" panose="020B0604020202020204" pitchFamily="34" charset="0"/>
                        </a:rPr>
                        <a:t>Fig 5. Proportion of dwelling that are non-decent by type, 2020</a:t>
                      </a:r>
                    </a:p>
                  </a:txBody>
                  <a:tcPr marL="7620" marR="7620" marT="7620" marB="0">
                    <a:solidFill>
                      <a:srgbClr val="FFFDD1"/>
                    </a:solidFill>
                  </a:tcPr>
                </a:tc>
                <a:extLst>
                  <a:ext uri="{0D108BD9-81ED-4DB2-BD59-A6C34878D82A}">
                    <a16:rowId xmlns:a16="http://schemas.microsoft.com/office/drawing/2014/main" val="1183939043"/>
                  </a:ext>
                </a:extLst>
              </a:tr>
              <a:tr h="124234">
                <a:tc>
                  <a:txBody>
                    <a:bodyPr/>
                    <a:lstStyle/>
                    <a:p>
                      <a:pPr algn="l" fontAlgn="t"/>
                      <a:r>
                        <a:rPr lang="en-GB" sz="1200" b="0" i="0" u="none" strike="noStrike">
                          <a:solidFill>
                            <a:srgbClr val="000000"/>
                          </a:solidFill>
                          <a:effectLst/>
                          <a:latin typeface="Arial" panose="020B0604020202020204" pitchFamily="34" charset="0"/>
                        </a:rPr>
                        <a:t>Fig 6. Number of non-decent dwellings by local authority, grouped by ICS, 2020 </a:t>
                      </a:r>
                    </a:p>
                  </a:txBody>
                  <a:tcPr marL="7620" marR="7620" marT="7620" marB="0">
                    <a:solidFill>
                      <a:srgbClr val="FFFDD1"/>
                    </a:solidFill>
                  </a:tcPr>
                </a:tc>
                <a:extLst>
                  <a:ext uri="{0D108BD9-81ED-4DB2-BD59-A6C34878D82A}">
                    <a16:rowId xmlns:a16="http://schemas.microsoft.com/office/drawing/2014/main" val="3202340737"/>
                  </a:ext>
                </a:extLst>
              </a:tr>
              <a:tr h="124234">
                <a:tc>
                  <a:txBody>
                    <a:bodyPr/>
                    <a:lstStyle/>
                    <a:p>
                      <a:pPr algn="l" fontAlgn="t"/>
                      <a:r>
                        <a:rPr lang="en-GB" sz="1200" b="0" i="0" u="none" strike="noStrike">
                          <a:solidFill>
                            <a:srgbClr val="000000"/>
                          </a:solidFill>
                          <a:effectLst/>
                          <a:latin typeface="Arial" panose="020B0604020202020204" pitchFamily="34" charset="0"/>
                        </a:rPr>
                        <a:t>Fig 7. Proportion of dwellings with Category 1 Hazards by tenure, 2020</a:t>
                      </a:r>
                    </a:p>
                  </a:txBody>
                  <a:tcPr marL="7620" marR="7620" marT="7620" marB="0">
                    <a:solidFill>
                      <a:srgbClr val="FFFDD1"/>
                    </a:solidFill>
                  </a:tcPr>
                </a:tc>
                <a:extLst>
                  <a:ext uri="{0D108BD9-81ED-4DB2-BD59-A6C34878D82A}">
                    <a16:rowId xmlns:a16="http://schemas.microsoft.com/office/drawing/2014/main" val="1176586666"/>
                  </a:ext>
                </a:extLst>
              </a:tr>
              <a:tr h="124234">
                <a:tc>
                  <a:txBody>
                    <a:bodyPr/>
                    <a:lstStyle/>
                    <a:p>
                      <a:pPr algn="l" fontAlgn="t"/>
                      <a:r>
                        <a:rPr lang="en-GB" sz="1200" b="0" i="0" u="none" strike="noStrike">
                          <a:solidFill>
                            <a:srgbClr val="000000"/>
                          </a:solidFill>
                          <a:effectLst/>
                          <a:latin typeface="Arial" panose="020B0604020202020204" pitchFamily="34" charset="0"/>
                        </a:rPr>
                        <a:t>Fig 8. Number of dwellings  with Category 1 Hazards by local authority, grouped by ICS, 2020 </a:t>
                      </a:r>
                    </a:p>
                  </a:txBody>
                  <a:tcPr marL="7620" marR="7620" marT="7620" marB="0">
                    <a:solidFill>
                      <a:srgbClr val="FFFDD1"/>
                    </a:solidFill>
                  </a:tcPr>
                </a:tc>
                <a:extLst>
                  <a:ext uri="{0D108BD9-81ED-4DB2-BD59-A6C34878D82A}">
                    <a16:rowId xmlns:a16="http://schemas.microsoft.com/office/drawing/2014/main" val="2136715263"/>
                  </a:ext>
                </a:extLst>
              </a:tr>
              <a:tr h="124234">
                <a:tc>
                  <a:txBody>
                    <a:bodyPr/>
                    <a:lstStyle/>
                    <a:p>
                      <a:pPr algn="l" fontAlgn="t"/>
                      <a:r>
                        <a:rPr lang="en-GB" sz="1200" b="0" i="0" u="none" strike="noStrike">
                          <a:solidFill>
                            <a:srgbClr val="000000"/>
                          </a:solidFill>
                          <a:effectLst/>
                          <a:latin typeface="Arial" panose="020B0604020202020204" pitchFamily="34" charset="0"/>
                        </a:rPr>
                        <a:t>Fig 9. Total cost to repair all hazards in London homes</a:t>
                      </a:r>
                    </a:p>
                  </a:txBody>
                  <a:tcPr marL="7620" marR="7620" marT="7620" marB="0">
                    <a:solidFill>
                      <a:srgbClr val="FFFDD1"/>
                    </a:solidFill>
                  </a:tcPr>
                </a:tc>
                <a:extLst>
                  <a:ext uri="{0D108BD9-81ED-4DB2-BD59-A6C34878D82A}">
                    <a16:rowId xmlns:a16="http://schemas.microsoft.com/office/drawing/2014/main" val="4121998742"/>
                  </a:ext>
                </a:extLst>
              </a:tr>
              <a:tr h="124234">
                <a:tc>
                  <a:txBody>
                    <a:bodyPr/>
                    <a:lstStyle/>
                    <a:p>
                      <a:pPr algn="l" fontAlgn="t"/>
                      <a:r>
                        <a:rPr lang="en-GB" sz="1200" b="0" i="0" u="none" strike="noStrike">
                          <a:solidFill>
                            <a:srgbClr val="000000"/>
                          </a:solidFill>
                          <a:effectLst/>
                          <a:latin typeface="Arial" panose="020B0604020202020204" pitchFamily="34" charset="0"/>
                        </a:rPr>
                        <a:t>Fig 10. Count of dwellings with HHSRS hazards in London (top 10)</a:t>
                      </a:r>
                    </a:p>
                  </a:txBody>
                  <a:tcPr marL="7620" marR="7620" marT="7620" marB="0">
                    <a:solidFill>
                      <a:srgbClr val="FFFDD1"/>
                    </a:solidFill>
                  </a:tcPr>
                </a:tc>
                <a:extLst>
                  <a:ext uri="{0D108BD9-81ED-4DB2-BD59-A6C34878D82A}">
                    <a16:rowId xmlns:a16="http://schemas.microsoft.com/office/drawing/2014/main" val="1131965009"/>
                  </a:ext>
                </a:extLst>
              </a:tr>
              <a:tr h="124234">
                <a:tc>
                  <a:txBody>
                    <a:bodyPr/>
                    <a:lstStyle/>
                    <a:p>
                      <a:pPr algn="l" fontAlgn="t"/>
                      <a:r>
                        <a:rPr lang="en-GB" sz="1200" b="0" i="0" u="none" strike="noStrike">
                          <a:solidFill>
                            <a:srgbClr val="000000"/>
                          </a:solidFill>
                          <a:effectLst/>
                          <a:latin typeface="Arial" panose="020B0604020202020204" pitchFamily="34" charset="0"/>
                        </a:rPr>
                        <a:t>Fig 11. Proportion of renters who rate their housing as poor by group for each ICS overall, by ethnicity and landlord type, 2021-22</a:t>
                      </a:r>
                    </a:p>
                  </a:txBody>
                  <a:tcPr marL="7620" marR="7620" marT="7620" marB="0">
                    <a:solidFill>
                      <a:srgbClr val="FFFDD1"/>
                    </a:solidFill>
                  </a:tcPr>
                </a:tc>
                <a:extLst>
                  <a:ext uri="{0D108BD9-81ED-4DB2-BD59-A6C34878D82A}">
                    <a16:rowId xmlns:a16="http://schemas.microsoft.com/office/drawing/2014/main" val="3630794087"/>
                  </a:ext>
                </a:extLst>
              </a:tr>
              <a:tr h="124234">
                <a:tc>
                  <a:txBody>
                    <a:bodyPr/>
                    <a:lstStyle/>
                    <a:p>
                      <a:pPr algn="l" fontAlgn="t"/>
                      <a:r>
                        <a:rPr lang="en-GB" sz="1200" b="0" i="0" u="none" strike="noStrike">
                          <a:solidFill>
                            <a:srgbClr val="000000"/>
                          </a:solidFill>
                          <a:effectLst/>
                          <a:latin typeface="Arial" panose="020B0604020202020204" pitchFamily="34" charset="0"/>
                        </a:rPr>
                        <a:t>Fig 12. Proportion of adults living in crowded homes by group for London and each ICS, 2021-22</a:t>
                      </a:r>
                    </a:p>
                  </a:txBody>
                  <a:tcPr marL="7620" marR="7620" marT="7620" marB="0">
                    <a:solidFill>
                      <a:srgbClr val="FFFDD1"/>
                    </a:solidFill>
                  </a:tcPr>
                </a:tc>
                <a:extLst>
                  <a:ext uri="{0D108BD9-81ED-4DB2-BD59-A6C34878D82A}">
                    <a16:rowId xmlns:a16="http://schemas.microsoft.com/office/drawing/2014/main" val="986601372"/>
                  </a:ext>
                </a:extLst>
              </a:tr>
              <a:tr h="124234">
                <a:tc>
                  <a:txBody>
                    <a:bodyPr/>
                    <a:lstStyle/>
                    <a:p>
                      <a:pPr algn="l" fontAlgn="t"/>
                      <a:r>
                        <a:rPr lang="en-GB" sz="1200" b="0" i="0" u="none" strike="noStrike">
                          <a:solidFill>
                            <a:srgbClr val="000000"/>
                          </a:solidFill>
                          <a:effectLst/>
                          <a:latin typeface="Arial" panose="020B0604020202020204" pitchFamily="34" charset="0"/>
                        </a:rPr>
                        <a:t>Fig 13. Proportion of who say they can’t keep their home warm enough in winter by group for London and each ICS, 2021-22</a:t>
                      </a:r>
                    </a:p>
                  </a:txBody>
                  <a:tcPr marL="7620" marR="7620" marT="7620" marB="0">
                    <a:solidFill>
                      <a:srgbClr val="FFFDD1"/>
                    </a:solidFill>
                  </a:tcPr>
                </a:tc>
                <a:extLst>
                  <a:ext uri="{0D108BD9-81ED-4DB2-BD59-A6C34878D82A}">
                    <a16:rowId xmlns:a16="http://schemas.microsoft.com/office/drawing/2014/main" val="611738284"/>
                  </a:ext>
                </a:extLst>
              </a:tr>
              <a:tr h="124234">
                <a:tc>
                  <a:txBody>
                    <a:bodyPr/>
                    <a:lstStyle/>
                    <a:p>
                      <a:pPr algn="l" fontAlgn="t"/>
                      <a:r>
                        <a:rPr lang="en-GB" sz="1200" b="0" i="0" u="none" strike="noStrike">
                          <a:solidFill>
                            <a:srgbClr val="000000"/>
                          </a:solidFill>
                          <a:effectLst/>
                          <a:latin typeface="Arial" panose="020B0604020202020204" pitchFamily="34" charset="0"/>
                        </a:rPr>
                        <a:t>Fig 14. Number and proportion of households in fuel poverty by ICS in London, 2022</a:t>
                      </a:r>
                    </a:p>
                  </a:txBody>
                  <a:tcPr marL="7620" marR="7620" marT="7620" marB="0">
                    <a:solidFill>
                      <a:srgbClr val="FFFDD1"/>
                    </a:solidFill>
                  </a:tcPr>
                </a:tc>
                <a:extLst>
                  <a:ext uri="{0D108BD9-81ED-4DB2-BD59-A6C34878D82A}">
                    <a16:rowId xmlns:a16="http://schemas.microsoft.com/office/drawing/2014/main" val="3319731839"/>
                  </a:ext>
                </a:extLst>
              </a:tr>
              <a:tr h="124234">
                <a:tc>
                  <a:txBody>
                    <a:bodyPr/>
                    <a:lstStyle/>
                    <a:p>
                      <a:pPr algn="l" fontAlgn="t"/>
                      <a:r>
                        <a:rPr lang="en-GB" sz="1200" b="0" i="0" u="none" strike="noStrike">
                          <a:solidFill>
                            <a:srgbClr val="000000"/>
                          </a:solidFill>
                          <a:effectLst/>
                          <a:latin typeface="Arial" panose="020B0604020202020204" pitchFamily="34" charset="0"/>
                        </a:rPr>
                        <a:t>Fig 15. Proportion of households in fuel poverty by LSOAs in London, 2022</a:t>
                      </a:r>
                    </a:p>
                  </a:txBody>
                  <a:tcPr marL="7620" marR="7620" marT="7620" marB="0">
                    <a:solidFill>
                      <a:srgbClr val="FFFDD1"/>
                    </a:solidFill>
                  </a:tcPr>
                </a:tc>
                <a:extLst>
                  <a:ext uri="{0D108BD9-81ED-4DB2-BD59-A6C34878D82A}">
                    <a16:rowId xmlns:a16="http://schemas.microsoft.com/office/drawing/2014/main" val="1115963841"/>
                  </a:ext>
                </a:extLst>
              </a:tr>
              <a:tr h="124234">
                <a:tc>
                  <a:txBody>
                    <a:bodyPr/>
                    <a:lstStyle/>
                    <a:p>
                      <a:pPr algn="l" fontAlgn="t"/>
                      <a:r>
                        <a:rPr lang="en-GB" sz="1200" b="0" i="0" u="none" strike="noStrike">
                          <a:solidFill>
                            <a:srgbClr val="000000"/>
                          </a:solidFill>
                          <a:effectLst/>
                          <a:latin typeface="Arial" panose="020B0604020202020204" pitchFamily="34" charset="0"/>
                        </a:rPr>
                        <a:t>Fig 16. Bloomberg London Heat Risk map, 2022</a:t>
                      </a:r>
                    </a:p>
                  </a:txBody>
                  <a:tcPr marL="7620" marR="7620" marT="7620" marB="0">
                    <a:solidFill>
                      <a:srgbClr val="FFFDD1"/>
                    </a:solidFill>
                  </a:tcPr>
                </a:tc>
                <a:extLst>
                  <a:ext uri="{0D108BD9-81ED-4DB2-BD59-A6C34878D82A}">
                    <a16:rowId xmlns:a16="http://schemas.microsoft.com/office/drawing/2014/main" val="1209634669"/>
                  </a:ext>
                </a:extLst>
              </a:tr>
              <a:tr h="360000">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GB" sz="1200" b="0" i="0" u="none" strike="noStrike">
                          <a:solidFill>
                            <a:srgbClr val="000000"/>
                          </a:solidFill>
                          <a:effectLst/>
                          <a:latin typeface="Arial" panose="020B0604020202020204" pitchFamily="34" charset="0"/>
                        </a:rPr>
                        <a:t>Fig 17. Change in households assessed as homeless by local authorities per 1000, March 2021 to March 2024</a:t>
                      </a:r>
                    </a:p>
                  </a:txBody>
                  <a:tcPr marL="7620" marR="7620" marT="7620" marB="0">
                    <a:lnB w="12700" cap="flat" cmpd="sng" algn="ctr">
                      <a:solidFill>
                        <a:schemeClr val="tx1"/>
                      </a:solidFill>
                      <a:prstDash val="solid"/>
                      <a:round/>
                      <a:headEnd type="none" w="med" len="med"/>
                      <a:tailEnd type="none" w="med" len="med"/>
                    </a:lnB>
                    <a:solidFill>
                      <a:srgbClr val="FFFDD1"/>
                    </a:solidFill>
                  </a:tcPr>
                </a:tc>
                <a:extLst>
                  <a:ext uri="{0D108BD9-81ED-4DB2-BD59-A6C34878D82A}">
                    <a16:rowId xmlns:a16="http://schemas.microsoft.com/office/drawing/2014/main" val="3788110623"/>
                  </a:ext>
                </a:extLst>
              </a:tr>
            </a:tbl>
          </a:graphicData>
        </a:graphic>
      </p:graphicFrame>
      <p:graphicFrame>
        <p:nvGraphicFramePr>
          <p:cNvPr id="6" name="Table 5">
            <a:extLst>
              <a:ext uri="{FF2B5EF4-FFF2-40B4-BE49-F238E27FC236}">
                <a16:creationId xmlns:a16="http://schemas.microsoft.com/office/drawing/2014/main" id="{9F80C9A2-C66B-59A1-CF9B-8488AF7C7FA0}"/>
              </a:ext>
            </a:extLst>
          </p:cNvPr>
          <p:cNvGraphicFramePr>
            <a:graphicFrameLocks noGrp="1"/>
          </p:cNvGraphicFramePr>
          <p:nvPr>
            <p:extLst>
              <p:ext uri="{D42A27DB-BD31-4B8C-83A1-F6EECF244321}">
                <p14:modId xmlns:p14="http://schemas.microsoft.com/office/powerpoint/2010/main" val="1802896373"/>
              </p:ext>
            </p:extLst>
          </p:nvPr>
        </p:nvGraphicFramePr>
        <p:xfrm>
          <a:off x="6386342" y="2143045"/>
          <a:ext cx="5616000" cy="4176300"/>
        </p:xfrm>
        <a:graphic>
          <a:graphicData uri="http://schemas.openxmlformats.org/drawingml/2006/table">
            <a:tbl>
              <a:tblPr>
                <a:tableStyleId>{5C22544A-7EE6-4342-B048-85BDC9FD1C3A}</a:tableStyleId>
              </a:tblPr>
              <a:tblGrid>
                <a:gridCol w="5616000">
                  <a:extLst>
                    <a:ext uri="{9D8B030D-6E8A-4147-A177-3AD203B41FA5}">
                      <a16:colId xmlns:a16="http://schemas.microsoft.com/office/drawing/2014/main" val="838155566"/>
                    </a:ext>
                  </a:extLst>
                </a:gridCol>
              </a:tblGrid>
              <a:tr h="252000">
                <a:tc>
                  <a:txBody>
                    <a:bodyPr/>
                    <a:lstStyle/>
                    <a:p>
                      <a:pPr algn="l" fontAlgn="b"/>
                      <a:r>
                        <a:rPr lang="en-GB" sz="1400" b="1" u="none" strike="noStrike">
                          <a:solidFill>
                            <a:schemeClr val="bg1"/>
                          </a:solidFill>
                          <a:effectLst/>
                          <a:latin typeface="Arial" panose="020B0604020202020204" pitchFamily="34" charset="0"/>
                          <a:cs typeface="Arial" panose="020B0604020202020204" pitchFamily="34" charset="0"/>
                        </a:rPr>
                        <a:t> </a:t>
                      </a:r>
                      <a:r>
                        <a:rPr lang="en-GB" sz="1200" b="1" u="none" strike="noStrike">
                          <a:solidFill>
                            <a:schemeClr val="tx1"/>
                          </a:solidFill>
                          <a:effectLst/>
                          <a:latin typeface="Arial" panose="020B0604020202020204" pitchFamily="34" charset="0"/>
                          <a:cs typeface="Arial" panose="020B0604020202020204" pitchFamily="34" charset="0"/>
                        </a:rPr>
                        <a:t>Title</a:t>
                      </a:r>
                      <a:endParaRPr lang="en-GB" sz="1200" b="1" i="0" u="none" strike="noStrike">
                        <a:solidFill>
                          <a:schemeClr val="tx1"/>
                        </a:solidFill>
                        <a:effectLst/>
                        <a:latin typeface="Arial" panose="020B0604020202020204" pitchFamily="34" charset="0"/>
                        <a:cs typeface="Arial" panose="020B0604020202020204" pitchFamily="34" charset="0"/>
                      </a:endParaRPr>
                    </a:p>
                  </a:txBody>
                  <a:tcPr marL="3099" marR="3099" marT="3099"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00"/>
                    </a:solidFill>
                  </a:tcPr>
                </a:tc>
                <a:extLst>
                  <a:ext uri="{0D108BD9-81ED-4DB2-BD59-A6C34878D82A}">
                    <a16:rowId xmlns:a16="http://schemas.microsoft.com/office/drawing/2014/main" val="2956095503"/>
                  </a:ext>
                </a:extLst>
              </a:tr>
              <a:tr h="124234">
                <a:tc>
                  <a:txBody>
                    <a:bodyPr/>
                    <a:lstStyle/>
                    <a:p>
                      <a:pPr algn="l" fontAlgn="t"/>
                      <a:r>
                        <a:rPr lang="en-GB" sz="1200" b="0" i="0" u="none" strike="noStrike">
                          <a:solidFill>
                            <a:srgbClr val="000000"/>
                          </a:solidFill>
                          <a:effectLst/>
                          <a:latin typeface="Arial" panose="020B0604020202020204" pitchFamily="34" charset="0"/>
                        </a:rPr>
                        <a:t>Fig 18. Households placed in temporary accommodation by London local authorities by type of accommodation, 1988 to Q1 2024</a:t>
                      </a:r>
                    </a:p>
                  </a:txBody>
                  <a:tcPr marL="7620" marR="7620" marT="7620" marB="0">
                    <a:lnT w="12700" cap="flat" cmpd="sng" algn="ctr">
                      <a:solidFill>
                        <a:schemeClr val="tx1"/>
                      </a:solidFill>
                      <a:prstDash val="solid"/>
                      <a:round/>
                      <a:headEnd type="none" w="med" len="med"/>
                      <a:tailEnd type="none" w="med" len="med"/>
                    </a:lnT>
                    <a:solidFill>
                      <a:srgbClr val="FFFDD1"/>
                    </a:solidFill>
                  </a:tcPr>
                </a:tc>
                <a:extLst>
                  <a:ext uri="{0D108BD9-81ED-4DB2-BD59-A6C34878D82A}">
                    <a16:rowId xmlns:a16="http://schemas.microsoft.com/office/drawing/2014/main" val="1314490398"/>
                  </a:ext>
                </a:extLst>
              </a:tr>
              <a:tr h="124234">
                <a:tc>
                  <a:txBody>
                    <a:bodyPr/>
                    <a:lstStyle/>
                    <a:p>
                      <a:pPr algn="l" fontAlgn="t"/>
                      <a:r>
                        <a:rPr lang="en-GB" sz="1200" b="0" i="0" u="none" strike="noStrike">
                          <a:solidFill>
                            <a:srgbClr val="000000"/>
                          </a:solidFill>
                          <a:effectLst/>
                          <a:latin typeface="Arial" panose="020B0604020202020204" pitchFamily="34" charset="0"/>
                        </a:rPr>
                        <a:t>Fig 19. Total number of homeless households placed in temporary accommodation by local authority, June 2024</a:t>
                      </a:r>
                    </a:p>
                  </a:txBody>
                  <a:tcPr marL="7620" marR="7620" marT="7620" marB="0">
                    <a:solidFill>
                      <a:srgbClr val="FFFDD1"/>
                    </a:solidFill>
                  </a:tcPr>
                </a:tc>
                <a:extLst>
                  <a:ext uri="{0D108BD9-81ED-4DB2-BD59-A6C34878D82A}">
                    <a16:rowId xmlns:a16="http://schemas.microsoft.com/office/drawing/2014/main" val="1904641585"/>
                  </a:ext>
                </a:extLst>
              </a:tr>
              <a:tr h="124234">
                <a:tc>
                  <a:txBody>
                    <a:bodyPr/>
                    <a:lstStyle/>
                    <a:p>
                      <a:pPr algn="l" fontAlgn="t"/>
                      <a:r>
                        <a:rPr lang="en-GB" sz="1200" b="0" i="0" u="none" strike="noStrike">
                          <a:solidFill>
                            <a:srgbClr val="000000"/>
                          </a:solidFill>
                          <a:effectLst/>
                          <a:latin typeface="Arial" panose="020B0604020202020204" pitchFamily="34" charset="0"/>
                        </a:rPr>
                        <a:t>Fig 20. </a:t>
                      </a:r>
                      <a:r>
                        <a:rPr lang="en-GB" sz="1200" b="0" i="0" u="none" strike="noStrike" kern="1200">
                          <a:solidFill>
                            <a:srgbClr val="000000"/>
                          </a:solidFill>
                          <a:effectLst/>
                          <a:latin typeface="Arial" panose="020B0604020202020204" pitchFamily="34" charset="0"/>
                          <a:ea typeface="+mn-ea"/>
                          <a:cs typeface="+mn-cs"/>
                        </a:rPr>
                        <a:t>Total number of children placed in temporary accommodation by local authority, June 2024</a:t>
                      </a:r>
                    </a:p>
                  </a:txBody>
                  <a:tcPr marL="7620" marR="7620" marT="7620" marB="0">
                    <a:solidFill>
                      <a:srgbClr val="FFFDD1"/>
                    </a:solidFill>
                  </a:tcPr>
                </a:tc>
                <a:extLst>
                  <a:ext uri="{0D108BD9-81ED-4DB2-BD59-A6C34878D82A}">
                    <a16:rowId xmlns:a16="http://schemas.microsoft.com/office/drawing/2014/main" val="3245520166"/>
                  </a:ext>
                </a:extLst>
              </a:tr>
              <a:tr h="124234">
                <a:tc>
                  <a:txBody>
                    <a:bodyPr/>
                    <a:lstStyle/>
                    <a:p>
                      <a:pPr algn="l" fontAlgn="t"/>
                      <a:r>
                        <a:rPr lang="en-GB" sz="1200" b="0" i="0" u="none" strike="noStrike">
                          <a:solidFill>
                            <a:srgbClr val="000000"/>
                          </a:solidFill>
                          <a:effectLst/>
                          <a:latin typeface="Arial" panose="020B0604020202020204" pitchFamily="34" charset="0"/>
                        </a:rPr>
                        <a:t>Fig 21. Proportion of homeless households placed in temporary accommodation by local authority by type of accommodation, March 2024*</a:t>
                      </a:r>
                    </a:p>
                  </a:txBody>
                  <a:tcPr marL="7620" marR="7620" marT="7620" marB="0">
                    <a:solidFill>
                      <a:srgbClr val="FFFDD1"/>
                    </a:solidFill>
                  </a:tcPr>
                </a:tc>
                <a:extLst>
                  <a:ext uri="{0D108BD9-81ED-4DB2-BD59-A6C34878D82A}">
                    <a16:rowId xmlns:a16="http://schemas.microsoft.com/office/drawing/2014/main" val="2944433512"/>
                  </a:ext>
                </a:extLst>
              </a:tr>
              <a:tr h="124234">
                <a:tc>
                  <a:txBody>
                    <a:bodyPr/>
                    <a:lstStyle/>
                    <a:p>
                      <a:pPr algn="l" fontAlgn="t"/>
                      <a:r>
                        <a:rPr lang="en-GB" sz="1200" b="0" i="0" u="none" strike="noStrike">
                          <a:solidFill>
                            <a:srgbClr val="000000"/>
                          </a:solidFill>
                          <a:effectLst/>
                          <a:latin typeface="Arial" panose="020B0604020202020204" pitchFamily="34" charset="0"/>
                        </a:rPr>
                        <a:t>Fig 22. Number of people seen rough sleeping in London local authorities and areas by ICS, 2023/24 </a:t>
                      </a:r>
                    </a:p>
                  </a:txBody>
                  <a:tcPr marL="7620" marR="7620" marT="7620" marB="0">
                    <a:solidFill>
                      <a:srgbClr val="FFFDD1"/>
                    </a:solidFill>
                  </a:tcPr>
                </a:tc>
                <a:extLst>
                  <a:ext uri="{0D108BD9-81ED-4DB2-BD59-A6C34878D82A}">
                    <a16:rowId xmlns:a16="http://schemas.microsoft.com/office/drawing/2014/main" val="4230745105"/>
                  </a:ext>
                </a:extLst>
              </a:tr>
              <a:tr h="124234">
                <a:tc>
                  <a:txBody>
                    <a:bodyPr/>
                    <a:lstStyle/>
                    <a:p>
                      <a:pPr algn="l" fontAlgn="t"/>
                      <a:r>
                        <a:rPr lang="en-GB" sz="1200" b="0" i="0" u="none" strike="noStrike">
                          <a:solidFill>
                            <a:srgbClr val="000000"/>
                          </a:solidFill>
                          <a:effectLst/>
                          <a:latin typeface="Arial" panose="020B0604020202020204" pitchFamily="34" charset="0"/>
                        </a:rPr>
                        <a:t>Fig 23. Index of cumulative change in private rents (on all tenancies), earnings and implied affordability in London, 2015 to 2024</a:t>
                      </a:r>
                    </a:p>
                  </a:txBody>
                  <a:tcPr marL="7620" marR="7620" marT="7620" marB="0">
                    <a:solidFill>
                      <a:srgbClr val="FFFDD1"/>
                    </a:solidFill>
                  </a:tcPr>
                </a:tc>
                <a:extLst>
                  <a:ext uri="{0D108BD9-81ED-4DB2-BD59-A6C34878D82A}">
                    <a16:rowId xmlns:a16="http://schemas.microsoft.com/office/drawing/2014/main" val="4163656228"/>
                  </a:ext>
                </a:extLst>
              </a:tr>
              <a:tr h="124234">
                <a:tc>
                  <a:txBody>
                    <a:bodyPr/>
                    <a:lstStyle/>
                    <a:p>
                      <a:pPr algn="l" fontAlgn="t"/>
                      <a:r>
                        <a:rPr lang="en-GB" sz="1200" b="0" i="0" u="none" strike="noStrike">
                          <a:solidFill>
                            <a:srgbClr val="000000"/>
                          </a:solidFill>
                          <a:effectLst/>
                          <a:latin typeface="Arial" panose="020B0604020202020204" pitchFamily="34" charset="0"/>
                        </a:rPr>
                        <a:t>Fig 23. Median monthly private rent by number of bedrooms, April 2023 to March 2024</a:t>
                      </a:r>
                    </a:p>
                  </a:txBody>
                  <a:tcPr marL="7620" marR="7620" marT="7620" marB="0">
                    <a:solidFill>
                      <a:srgbClr val="FFFDD1"/>
                    </a:solidFill>
                  </a:tcPr>
                </a:tc>
                <a:extLst>
                  <a:ext uri="{0D108BD9-81ED-4DB2-BD59-A6C34878D82A}">
                    <a16:rowId xmlns:a16="http://schemas.microsoft.com/office/drawing/2014/main" val="827095725"/>
                  </a:ext>
                </a:extLst>
              </a:tr>
              <a:tr h="124234">
                <a:tc>
                  <a:txBody>
                    <a:bodyPr/>
                    <a:lstStyle/>
                    <a:p>
                      <a:pPr algn="l" fontAlgn="t"/>
                      <a:r>
                        <a:rPr lang="en-GB" sz="1200" b="0" i="0" u="none" strike="noStrike">
                          <a:solidFill>
                            <a:srgbClr val="000000"/>
                          </a:solidFill>
                          <a:effectLst/>
                          <a:latin typeface="Arial" panose="020B0604020202020204" pitchFamily="34" charset="0"/>
                        </a:rPr>
                        <a:t>Fig 24. Proportion of income of private renting households that is equivalent to rent for London local authorities, FY 2022/23</a:t>
                      </a:r>
                    </a:p>
                  </a:txBody>
                  <a:tcPr marL="7620" marR="7620" marT="7620" marB="0">
                    <a:solidFill>
                      <a:srgbClr val="FFFDD1"/>
                    </a:solidFill>
                  </a:tcPr>
                </a:tc>
                <a:extLst>
                  <a:ext uri="{0D108BD9-81ED-4DB2-BD59-A6C34878D82A}">
                    <a16:rowId xmlns:a16="http://schemas.microsoft.com/office/drawing/2014/main" val="2934381336"/>
                  </a:ext>
                </a:extLst>
              </a:tr>
              <a:tr h="124234">
                <a:tc>
                  <a:txBody>
                    <a:bodyPr/>
                    <a:lstStyle/>
                    <a:p>
                      <a:pPr algn="l" fontAlgn="t"/>
                      <a:r>
                        <a:rPr lang="en-GB" sz="1200" b="0" i="0" u="none" strike="noStrike">
                          <a:solidFill>
                            <a:srgbClr val="000000"/>
                          </a:solidFill>
                          <a:effectLst/>
                          <a:latin typeface="Arial" panose="020B0604020202020204" pitchFamily="34" charset="0"/>
                        </a:rPr>
                        <a:t>Fig 25. </a:t>
                      </a:r>
                      <a:r>
                        <a:rPr lang="en-GB" sz="1200" b="0" i="0" u="none" strike="noStrike" kern="1200">
                          <a:solidFill>
                            <a:srgbClr val="000000"/>
                          </a:solidFill>
                          <a:effectLst/>
                          <a:latin typeface="Arial" panose="020B0604020202020204" pitchFamily="34" charset="0"/>
                          <a:ea typeface="+mn-ea"/>
                          <a:cs typeface="+mn-cs"/>
                        </a:rPr>
                        <a:t>Proportion of income of private renting households that is equivalent to rent for London local authorities, FY 2022/23</a:t>
                      </a:r>
                    </a:p>
                  </a:txBody>
                  <a:tcPr marL="7620" marR="7620" marT="7620" marB="0">
                    <a:solidFill>
                      <a:srgbClr val="FFFDD1"/>
                    </a:solidFill>
                  </a:tcPr>
                </a:tc>
                <a:extLst>
                  <a:ext uri="{0D108BD9-81ED-4DB2-BD59-A6C34878D82A}">
                    <a16:rowId xmlns:a16="http://schemas.microsoft.com/office/drawing/2014/main" val="150190413"/>
                  </a:ext>
                </a:extLst>
              </a:tr>
              <a:tr h="124234">
                <a:tc>
                  <a:txBody>
                    <a:bodyPr/>
                    <a:lstStyle/>
                    <a:p>
                      <a:pPr algn="l" fontAlgn="t"/>
                      <a:r>
                        <a:rPr lang="en-GB" sz="1200" b="0" i="0" u="none" strike="noStrike">
                          <a:solidFill>
                            <a:srgbClr val="000000"/>
                          </a:solidFill>
                          <a:effectLst/>
                          <a:latin typeface="Arial" panose="020B0604020202020204" pitchFamily="34" charset="0"/>
                        </a:rPr>
                        <a:t>Fig 26. Change in monthly rent (all property types) 2018/19 to 2022/23</a:t>
                      </a:r>
                    </a:p>
                  </a:txBody>
                  <a:tcPr marL="7620" marR="7620" marT="7620" marB="0">
                    <a:solidFill>
                      <a:srgbClr val="FFFDD1"/>
                    </a:solidFill>
                  </a:tcPr>
                </a:tc>
                <a:extLst>
                  <a:ext uri="{0D108BD9-81ED-4DB2-BD59-A6C34878D82A}">
                    <a16:rowId xmlns:a16="http://schemas.microsoft.com/office/drawing/2014/main" val="1579315621"/>
                  </a:ext>
                </a:extLst>
              </a:tr>
              <a:tr h="124234">
                <a:tc>
                  <a:txBody>
                    <a:bodyPr/>
                    <a:lstStyle/>
                    <a:p>
                      <a:pPr algn="l" fontAlgn="t"/>
                      <a:r>
                        <a:rPr lang="en-GB" sz="1200" b="0" i="0" u="none" strike="noStrike">
                          <a:solidFill>
                            <a:srgbClr val="000000"/>
                          </a:solidFill>
                          <a:effectLst/>
                          <a:latin typeface="Arial" panose="020B0604020202020204" pitchFamily="34" charset="0"/>
                        </a:rPr>
                        <a:t>Fig 27. Proportion of children in poverty before and after housing costs by local authority, 2021/22 </a:t>
                      </a:r>
                    </a:p>
                  </a:txBody>
                  <a:tcPr marL="7620" marR="7620" marT="7620" marB="0">
                    <a:lnB w="12700" cap="flat" cmpd="sng" algn="ctr">
                      <a:solidFill>
                        <a:schemeClr val="tx1"/>
                      </a:solidFill>
                      <a:prstDash val="solid"/>
                      <a:round/>
                      <a:headEnd type="none" w="med" len="med"/>
                      <a:tailEnd type="none" w="med" len="med"/>
                    </a:lnB>
                    <a:solidFill>
                      <a:srgbClr val="FFFDD1"/>
                    </a:solidFill>
                  </a:tcPr>
                </a:tc>
                <a:extLst>
                  <a:ext uri="{0D108BD9-81ED-4DB2-BD59-A6C34878D82A}">
                    <a16:rowId xmlns:a16="http://schemas.microsoft.com/office/drawing/2014/main" val="3869642566"/>
                  </a:ext>
                </a:extLst>
              </a:tr>
            </a:tbl>
          </a:graphicData>
        </a:graphic>
      </p:graphicFrame>
    </p:spTree>
    <p:extLst>
      <p:ext uri="{BB962C8B-B14F-4D97-AF65-F5344CB8AC3E}">
        <p14:creationId xmlns:p14="http://schemas.microsoft.com/office/powerpoint/2010/main" val="390539538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D38C454-D584-46CB-8870-46E3C480AD75}"/>
              </a:ext>
            </a:extLst>
          </p:cNvPr>
          <p:cNvSpPr/>
          <p:nvPr/>
        </p:nvSpPr>
        <p:spPr>
          <a:xfrm>
            <a:off x="2039256" y="1997839"/>
            <a:ext cx="7991151" cy="2862322"/>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kumimoji="0" lang="en-GB" sz="1200" b="0"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t>Date: </a:t>
            </a:r>
            <a:r>
              <a:rPr kumimoji="0" lang="en-GB" sz="1200" b="0"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January 2025</a:t>
            </a:r>
          </a:p>
          <a:p>
            <a:pPr>
              <a:defRPr/>
            </a:pPr>
            <a:endParaRPr lang="en-GB" sz="1200" dirty="0">
              <a:solidFill>
                <a:srgbClr val="FFFFFF"/>
              </a:solidFill>
              <a:latin typeface="Arial" panose="020B0604020202020204" pitchFamily="34" charset="0"/>
              <a:ea typeface="+mj-ea"/>
              <a:cs typeface="Arial" panose="020B0604020202020204" pitchFamily="34" charset="0"/>
            </a:endParaRPr>
          </a:p>
          <a:p>
            <a:pPr>
              <a:defRPr/>
            </a:pPr>
            <a:br>
              <a:rPr kumimoji="0" lang="en-GB" sz="1200" b="0"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br>
            <a:r>
              <a:rPr kumimoji="0" lang="en-GB" sz="1200" b="1" i="0" u="none" strike="noStrike" kern="1200" cap="none" spc="0" normalizeH="0" baseline="0" noProof="0" dirty="0">
                <a:ln>
                  <a:noFill/>
                </a:ln>
                <a:solidFill>
                  <a:srgbClr val="FFFFFF"/>
                </a:solidFill>
                <a:effectLst/>
                <a:uLnTx/>
                <a:uFillTx/>
                <a:latin typeface="Arial"/>
                <a:ea typeface="+mj-ea"/>
                <a:cs typeface="Arial"/>
              </a:rPr>
              <a:t>For more information, please contact SocialEvidence@london.gov.uk (Data Analysis) and/or GLAPublicHealthInbox@london.gov.uk (Public Health)</a:t>
            </a:r>
            <a:br>
              <a:rPr kumimoji="0" lang="en-GB" sz="1200" b="0"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br>
            <a:br>
              <a:rPr kumimoji="0" lang="en-GB" sz="1200" b="0"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br>
            <a:r>
              <a:rPr kumimoji="0" lang="en-GB" sz="1200" b="0"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t>City Intelligence</a:t>
            </a:r>
            <a:br>
              <a:rPr kumimoji="0" lang="en-GB" sz="1200" b="0"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br>
            <a:r>
              <a:rPr kumimoji="0" lang="en-GB" sz="1200" b="0"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t>Greater London Authority</a:t>
            </a:r>
            <a:br>
              <a:rPr kumimoji="0" lang="en-GB" sz="1200" b="0"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br>
            <a:r>
              <a:rPr kumimoji="0" lang="en-GB" sz="1200" b="0"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t>City Hall</a:t>
            </a:r>
            <a:br>
              <a:rPr kumimoji="0" lang="en-GB" sz="1200" b="0"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br>
            <a:r>
              <a:rPr kumimoji="0" lang="en-GB" sz="1200" b="0" i="0" u="none" strike="noStrike" kern="1200" cap="none" spc="0" normalizeH="0" baseline="0" noProof="0" dirty="0">
                <a:ln>
                  <a:noFill/>
                </a:ln>
                <a:solidFill>
                  <a:srgbClr val="FFFFFF"/>
                </a:solidFill>
                <a:effectLst/>
                <a:uLnTx/>
                <a:uFillTx/>
                <a:latin typeface="Arial"/>
                <a:ea typeface="+mj-ea"/>
                <a:cs typeface="Arial"/>
              </a:rPr>
              <a:t>Kamal </a:t>
            </a:r>
            <a:r>
              <a:rPr kumimoji="0" lang="en-GB" sz="1200" b="0" i="0" u="none" strike="noStrike" kern="1200" cap="none" spc="0" normalizeH="0" baseline="0" noProof="0" dirty="0" err="1">
                <a:ln>
                  <a:noFill/>
                </a:ln>
                <a:solidFill>
                  <a:srgbClr val="FFFFFF"/>
                </a:solidFill>
                <a:effectLst/>
                <a:uLnTx/>
                <a:uFillTx/>
                <a:latin typeface="Arial"/>
                <a:ea typeface="+mj-ea"/>
                <a:cs typeface="Arial"/>
              </a:rPr>
              <a:t>Chunchie</a:t>
            </a:r>
            <a:r>
              <a:rPr kumimoji="0" lang="en-GB" sz="1200" b="0" i="0" u="none" strike="noStrike" kern="1200" cap="none" spc="0" normalizeH="0" baseline="0" noProof="0" dirty="0">
                <a:ln>
                  <a:noFill/>
                </a:ln>
                <a:solidFill>
                  <a:srgbClr val="FFFFFF"/>
                </a:solidFill>
                <a:effectLst/>
                <a:uLnTx/>
                <a:uFillTx/>
                <a:latin typeface="Arial"/>
                <a:ea typeface="+mj-ea"/>
                <a:cs typeface="Arial"/>
              </a:rPr>
              <a:t> Way</a:t>
            </a:r>
            <a:br>
              <a:rPr kumimoji="0" lang="en-GB" sz="1200" b="0"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br>
            <a:r>
              <a:rPr kumimoji="0" lang="en-GB" sz="1200" b="0"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t>London </a:t>
            </a:r>
            <a:r>
              <a:rPr kumimoji="0" lang="en-GB" sz="1200" b="0" i="0" u="none" strike="noStrike" kern="1200" cap="none" spc="0" normalizeH="0" baseline="0" noProof="0" dirty="0">
                <a:ln>
                  <a:noFill/>
                </a:ln>
                <a:solidFill>
                  <a:srgbClr val="FFFFFF"/>
                </a:solidFill>
                <a:effectLst/>
                <a:uLnTx/>
                <a:uFillTx/>
                <a:latin typeface="Arial"/>
                <a:ea typeface="+mj-ea"/>
                <a:cs typeface="Arial"/>
              </a:rPr>
              <a:t>E16 1ZE</a:t>
            </a:r>
            <a:br>
              <a:rPr kumimoji="0" lang="en-GB" sz="1200" b="0"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br>
            <a:br>
              <a:rPr kumimoji="0" lang="en-GB" sz="1200" b="0"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br>
            <a:r>
              <a:rPr kumimoji="0" lang="en-GB" sz="1200" b="0"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t>www.london.gov.uk </a:t>
            </a:r>
            <a:br>
              <a:rPr kumimoji="0" lang="en-GB" sz="1200" b="0"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br>
            <a:br>
              <a:rPr kumimoji="0" lang="en-GB" sz="1200" b="0"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br>
            <a:r>
              <a:rPr kumimoji="0" lang="en-GB" sz="1200" b="0"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t>Copyright © Greater London Authority, 2024</a:t>
            </a:r>
            <a:endParaRPr lang="en-GB" sz="1400" b="0" i="0" u="none" strike="noStrike" kern="1200" cap="none" spc="0" normalizeH="0" baseline="0" noProof="0" dirty="0">
              <a:ln>
                <a:noFill/>
              </a:ln>
              <a:solidFill>
                <a:srgbClr val="FFFFFF"/>
              </a:solidFill>
              <a:effectLst/>
              <a:uLnTx/>
              <a:uFillTx/>
              <a:latin typeface="Arial"/>
              <a:cs typeface="Arial"/>
            </a:endParaRPr>
          </a:p>
        </p:txBody>
      </p:sp>
    </p:spTree>
    <p:extLst>
      <p:ext uri="{BB962C8B-B14F-4D97-AF65-F5344CB8AC3E}">
        <p14:creationId xmlns:p14="http://schemas.microsoft.com/office/powerpoint/2010/main" val="9400009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81F533-CD82-DBC4-9191-1BF2EDFBC387}"/>
              </a:ext>
            </a:extLst>
          </p:cNvPr>
          <p:cNvSpPr>
            <a:spLocks noGrp="1"/>
          </p:cNvSpPr>
          <p:nvPr>
            <p:ph type="title"/>
          </p:nvPr>
        </p:nvSpPr>
        <p:spPr/>
        <p:txBody>
          <a:bodyPr>
            <a:normAutofit/>
          </a:bodyPr>
          <a:lstStyle/>
          <a:p>
            <a:r>
              <a:rPr lang="en-GB" sz="2800" b="1"/>
              <a:t>Sub-regional data breakdowns</a:t>
            </a:r>
          </a:p>
        </p:txBody>
      </p:sp>
      <p:sp>
        <p:nvSpPr>
          <p:cNvPr id="2" name="Content Placeholder 4">
            <a:extLst>
              <a:ext uri="{FF2B5EF4-FFF2-40B4-BE49-F238E27FC236}">
                <a16:creationId xmlns:a16="http://schemas.microsoft.com/office/drawing/2014/main" id="{531E098E-6F61-D943-2AF8-BF7657123BFD}"/>
              </a:ext>
            </a:extLst>
          </p:cNvPr>
          <p:cNvSpPr txBox="1">
            <a:spLocks/>
          </p:cNvSpPr>
          <p:nvPr/>
        </p:nvSpPr>
        <p:spPr>
          <a:xfrm>
            <a:off x="927223" y="1441805"/>
            <a:ext cx="5298235" cy="518788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53D4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53D4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53D4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53D4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53D4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400" dirty="0"/>
              <a:t>The data included in this report is the most recent available at the time the report was written (December 2024).</a:t>
            </a:r>
          </a:p>
          <a:p>
            <a:r>
              <a:rPr lang="en-GB" sz="1400" dirty="0"/>
              <a:t>This report aims to provide a sub-regional profile of housing and health in London.</a:t>
            </a:r>
          </a:p>
          <a:p>
            <a:r>
              <a:rPr lang="en-GB" sz="1400" dirty="0"/>
              <a:t>Where available, data is broken down by ICS and local authority (LA). In some cases, LSOA-level data is presented.</a:t>
            </a:r>
          </a:p>
          <a:p>
            <a:r>
              <a:rPr lang="en-GB" sz="1400" dirty="0"/>
              <a:t>In some cases, data is available by local authority but cannot be aggregated to ICS level. This is typically due to double-counting between authorities, meaning that they cannot be added together. </a:t>
            </a:r>
          </a:p>
          <a:p>
            <a:r>
              <a:rPr lang="en-GB" sz="1400" dirty="0"/>
              <a:t>The following acronyms have been used throughout this report:</a:t>
            </a:r>
          </a:p>
          <a:p>
            <a:pPr lvl="1">
              <a:buFont typeface="Courier New" panose="02070309020205020404" pitchFamily="49" charset="0"/>
              <a:buChar char="o"/>
            </a:pPr>
            <a:r>
              <a:rPr lang="en-GB" sz="1200" dirty="0"/>
              <a:t>ICS – Integrated Care System</a:t>
            </a:r>
          </a:p>
          <a:p>
            <a:pPr lvl="1">
              <a:buFont typeface="Courier New" panose="02070309020205020404" pitchFamily="49" charset="0"/>
              <a:buChar char="o"/>
            </a:pPr>
            <a:r>
              <a:rPr lang="en-GB" sz="1200" dirty="0"/>
              <a:t>NCL – North Central London</a:t>
            </a:r>
          </a:p>
          <a:p>
            <a:pPr lvl="1">
              <a:buFont typeface="Courier New" panose="02070309020205020404" pitchFamily="49" charset="0"/>
              <a:buChar char="o"/>
            </a:pPr>
            <a:r>
              <a:rPr lang="en-GB" sz="1200" dirty="0"/>
              <a:t>NEL – North East London</a:t>
            </a:r>
          </a:p>
          <a:p>
            <a:pPr lvl="1">
              <a:buFont typeface="Courier New" panose="02070309020205020404" pitchFamily="49" charset="0"/>
              <a:buChar char="o"/>
            </a:pPr>
            <a:r>
              <a:rPr lang="en-GB" sz="1200" dirty="0"/>
              <a:t>NWL  – North West London</a:t>
            </a:r>
          </a:p>
          <a:p>
            <a:pPr lvl="1">
              <a:buFont typeface="Courier New" panose="02070309020205020404" pitchFamily="49" charset="0"/>
              <a:buChar char="o"/>
            </a:pPr>
            <a:r>
              <a:rPr lang="en-GB" sz="1200" dirty="0"/>
              <a:t>SEL – South East London</a:t>
            </a:r>
          </a:p>
          <a:p>
            <a:pPr lvl="1">
              <a:buFont typeface="Courier New" panose="02070309020205020404" pitchFamily="49" charset="0"/>
              <a:buChar char="o"/>
            </a:pPr>
            <a:r>
              <a:rPr lang="en-GB" sz="1200" dirty="0"/>
              <a:t>SWL – South West London</a:t>
            </a:r>
          </a:p>
          <a:p>
            <a:pPr lvl="1">
              <a:buFont typeface="Courier New" panose="02070309020205020404" pitchFamily="49" charset="0"/>
              <a:buChar char="o"/>
            </a:pPr>
            <a:r>
              <a:rPr lang="en-GB" sz="1200" dirty="0"/>
              <a:t>H&amp;F – Hammersmith and Fulham</a:t>
            </a:r>
          </a:p>
          <a:p>
            <a:pPr lvl="1">
              <a:buFont typeface="Courier New" panose="02070309020205020404" pitchFamily="49" charset="0"/>
              <a:buChar char="o"/>
            </a:pPr>
            <a:r>
              <a:rPr lang="en-GB" sz="1200" dirty="0"/>
              <a:t>K&amp;C – Kensington and Chelsea</a:t>
            </a:r>
          </a:p>
          <a:p>
            <a:pPr lvl="1">
              <a:buFont typeface="Courier New" panose="02070309020205020404" pitchFamily="49" charset="0"/>
              <a:buChar char="o"/>
            </a:pPr>
            <a:r>
              <a:rPr lang="en-GB" sz="1200" dirty="0" err="1"/>
              <a:t>CoL</a:t>
            </a:r>
            <a:r>
              <a:rPr lang="en-GB" sz="1200" dirty="0"/>
              <a:t> – City of London</a:t>
            </a:r>
          </a:p>
          <a:p>
            <a:pPr lvl="1">
              <a:buFont typeface="Courier New" panose="02070309020205020404" pitchFamily="49" charset="0"/>
              <a:buChar char="o"/>
            </a:pPr>
            <a:r>
              <a:rPr lang="en-GB" sz="1200" dirty="0"/>
              <a:t>TA – Temporary Accommodation</a:t>
            </a:r>
            <a:endParaRPr lang="en-GB" sz="1600" dirty="0"/>
          </a:p>
          <a:p>
            <a:endParaRPr lang="en-GB" sz="1600" dirty="0"/>
          </a:p>
          <a:p>
            <a:pPr marL="0" indent="0">
              <a:buFont typeface="Arial" panose="020B0604020202020204" pitchFamily="34" charset="0"/>
              <a:buNone/>
            </a:pPr>
            <a:endParaRPr lang="en-GB" sz="1600" dirty="0"/>
          </a:p>
          <a:p>
            <a:pPr marL="0" indent="0">
              <a:buFont typeface="Arial" panose="020B0604020202020204" pitchFamily="34" charset="0"/>
              <a:buNone/>
            </a:pPr>
            <a:endParaRPr lang="en-GB" sz="1600" dirty="0"/>
          </a:p>
          <a:p>
            <a:pPr marL="0" indent="0">
              <a:buFont typeface="Arial" panose="020B0604020202020204" pitchFamily="34" charset="0"/>
              <a:buNone/>
            </a:pPr>
            <a:endParaRPr lang="en-GB" sz="1600" dirty="0"/>
          </a:p>
          <a:p>
            <a:pPr marL="0" indent="0">
              <a:buFont typeface="Arial" panose="020B0604020202020204" pitchFamily="34" charset="0"/>
              <a:buNone/>
            </a:pPr>
            <a:endParaRPr lang="en-GB" sz="1600" dirty="0"/>
          </a:p>
          <a:p>
            <a:pPr marL="0" indent="0">
              <a:buFont typeface="Arial" panose="020B0604020202020204" pitchFamily="34" charset="0"/>
              <a:buNone/>
            </a:pPr>
            <a:endParaRPr lang="en-GB" sz="1600" dirty="0"/>
          </a:p>
          <a:p>
            <a:pPr marL="0" indent="0">
              <a:buFont typeface="Arial" panose="020B0604020202020204" pitchFamily="34" charset="0"/>
              <a:buNone/>
            </a:pPr>
            <a:endParaRPr lang="en-GB" sz="1600" dirty="0"/>
          </a:p>
        </p:txBody>
      </p:sp>
      <p:pic>
        <p:nvPicPr>
          <p:cNvPr id="6" name="Picture 5" descr="A map of different colors&#10;&#10;Description automatically generated">
            <a:extLst>
              <a:ext uri="{FF2B5EF4-FFF2-40B4-BE49-F238E27FC236}">
                <a16:creationId xmlns:a16="http://schemas.microsoft.com/office/drawing/2014/main" id="{610CF061-5ED0-0255-0ED4-04A8C680BA12}"/>
              </a:ext>
            </a:extLst>
          </p:cNvPr>
          <p:cNvPicPr>
            <a:picLocks noChangeAspect="1"/>
          </p:cNvPicPr>
          <p:nvPr/>
        </p:nvPicPr>
        <p:blipFill rotWithShape="1">
          <a:blip r:embed="rId3">
            <a:extLst>
              <a:ext uri="{28A0092B-C50C-407E-A947-70E740481C1C}">
                <a14:useLocalDpi xmlns:a14="http://schemas.microsoft.com/office/drawing/2010/main" val="0"/>
              </a:ext>
            </a:extLst>
          </a:blip>
          <a:srcRect l="26676" t="7012" r="27374" b="14680"/>
          <a:stretch/>
        </p:blipFill>
        <p:spPr>
          <a:xfrm>
            <a:off x="6288833" y="1690688"/>
            <a:ext cx="5602147" cy="4433104"/>
          </a:xfrm>
          <a:prstGeom prst="rect">
            <a:avLst/>
          </a:prstGeom>
        </p:spPr>
      </p:pic>
    </p:spTree>
    <p:extLst>
      <p:ext uri="{BB962C8B-B14F-4D97-AF65-F5344CB8AC3E}">
        <p14:creationId xmlns:p14="http://schemas.microsoft.com/office/powerpoint/2010/main" val="12673779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9A331131-70C7-9379-62D3-5351749119CC}"/>
              </a:ext>
            </a:extLst>
          </p:cNvPr>
          <p:cNvSpPr txBox="1"/>
          <p:nvPr/>
        </p:nvSpPr>
        <p:spPr>
          <a:xfrm>
            <a:off x="594647" y="1695856"/>
            <a:ext cx="5443393" cy="4442242"/>
          </a:xfrm>
          <a:prstGeom prst="rect">
            <a:avLst/>
          </a:prstGeom>
          <a:noFill/>
        </p:spPr>
        <p:txBody>
          <a:bodyPr wrap="square">
            <a:spAutoFit/>
          </a:bodyPr>
          <a:lstStyle/>
          <a:p>
            <a:r>
              <a:rPr lang="en-GB" sz="1400" b="1" dirty="0">
                <a:solidFill>
                  <a:srgbClr val="353D42"/>
                </a:solidFill>
                <a:latin typeface="Arial" panose="020B0604020202020204" pitchFamily="34" charset="0"/>
                <a:cs typeface="Arial" panose="020B0604020202020204" pitchFamily="34" charset="0"/>
              </a:rPr>
              <a:t>Want to explore the data in more detail?</a:t>
            </a:r>
          </a:p>
          <a:p>
            <a:pPr marL="285750" indent="-285750">
              <a:buFont typeface="Arial" panose="020B0604020202020204" pitchFamily="34" charset="0"/>
              <a:buChar char="•"/>
            </a:pPr>
            <a:endParaRPr lang="en-GB" sz="1400" dirty="0">
              <a:solidFill>
                <a:srgbClr val="353D42"/>
              </a:solidFill>
              <a:latin typeface="Arial" panose="020B0604020202020204" pitchFamily="34" charset="0"/>
              <a:cs typeface="Arial" panose="020B0604020202020204" pitchFamily="34" charset="0"/>
            </a:endParaRPr>
          </a:p>
          <a:p>
            <a:endParaRPr lang="en-GB" sz="1400" dirty="0">
              <a:solidFill>
                <a:srgbClr val="353D42"/>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sz="1400" dirty="0">
              <a:solidFill>
                <a:srgbClr val="353D42"/>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sz="1400" dirty="0">
              <a:solidFill>
                <a:srgbClr val="353D42"/>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sz="1400" dirty="0">
              <a:solidFill>
                <a:srgbClr val="353D42"/>
              </a:solidFill>
              <a:latin typeface="Arial" panose="020B0604020202020204" pitchFamily="34" charset="0"/>
              <a:cs typeface="Arial" panose="020B0604020202020204" pitchFamily="34" charset="0"/>
            </a:endParaRPr>
          </a:p>
          <a:p>
            <a:endParaRPr lang="en-GB" sz="1400" dirty="0">
              <a:solidFill>
                <a:srgbClr val="353D42"/>
              </a:solidFill>
              <a:latin typeface="Arial" panose="020B0604020202020204" pitchFamily="34" charset="0"/>
              <a:cs typeface="Arial" panose="020B0604020202020204" pitchFamily="34" charset="0"/>
            </a:endParaRPr>
          </a:p>
          <a:p>
            <a:endParaRPr lang="en-GB" sz="1400" dirty="0">
              <a:solidFill>
                <a:srgbClr val="353D42"/>
              </a:solidFill>
              <a:latin typeface="Arial" panose="020B0604020202020204" pitchFamily="34" charset="0"/>
              <a:cs typeface="Arial" panose="020B0604020202020204" pitchFamily="34" charset="0"/>
            </a:endParaRPr>
          </a:p>
          <a:p>
            <a:r>
              <a:rPr lang="en-GB" sz="1400" b="1" dirty="0">
                <a:solidFill>
                  <a:srgbClr val="353D42"/>
                </a:solidFill>
                <a:latin typeface="Arial" panose="020B0604020202020204" pitchFamily="34" charset="0"/>
                <a:cs typeface="Arial" panose="020B0604020202020204" pitchFamily="34" charset="0"/>
              </a:rPr>
              <a:t>Why should I use the data summary?</a:t>
            </a:r>
          </a:p>
          <a:p>
            <a:endParaRPr lang="en-GB" sz="1400" dirty="0">
              <a:solidFill>
                <a:srgbClr val="353D42"/>
              </a:solidFill>
              <a:latin typeface="Arial" panose="020B0604020202020204" pitchFamily="34" charset="0"/>
              <a:cs typeface="Arial" panose="020B0604020202020204" pitchFamily="34" charset="0"/>
            </a:endParaRPr>
          </a:p>
          <a:p>
            <a:pPr>
              <a:lnSpc>
                <a:spcPct val="90000"/>
              </a:lnSpc>
              <a:spcBef>
                <a:spcPts val="500"/>
              </a:spcBef>
            </a:pPr>
            <a:r>
              <a:rPr lang="en-GB" sz="1400" dirty="0">
                <a:solidFill>
                  <a:srgbClr val="353D42"/>
                </a:solidFill>
                <a:latin typeface="Arial" panose="020B0604020202020204" pitchFamily="34" charset="0"/>
                <a:cs typeface="Arial" panose="020B0604020202020204" pitchFamily="34" charset="0"/>
              </a:rPr>
              <a:t>By using the data summary, you can find further information on the key themes of housing quality, housing security and housing affordability such as: </a:t>
            </a:r>
          </a:p>
          <a:p>
            <a:pPr marL="687600" lvl="1" indent="-285750">
              <a:lnSpc>
                <a:spcPct val="90000"/>
              </a:lnSpc>
              <a:spcBef>
                <a:spcPts val="500"/>
              </a:spcBef>
              <a:buFont typeface="Wingdings" panose="05000000000000000000" pitchFamily="2" charset="2"/>
              <a:buChar char="ü"/>
            </a:pPr>
            <a:r>
              <a:rPr lang="en-GB" sz="1400" dirty="0">
                <a:solidFill>
                  <a:srgbClr val="353D42"/>
                </a:solidFill>
                <a:latin typeface="Arial" panose="020B0604020202020204" pitchFamily="34" charset="0"/>
                <a:cs typeface="Arial" panose="020B0604020202020204" pitchFamily="34" charset="0"/>
              </a:rPr>
              <a:t>Trends over time</a:t>
            </a:r>
          </a:p>
          <a:p>
            <a:pPr marL="687600" lvl="1" indent="-285750">
              <a:lnSpc>
                <a:spcPct val="90000"/>
              </a:lnSpc>
              <a:spcBef>
                <a:spcPts val="500"/>
              </a:spcBef>
              <a:buFont typeface="Wingdings" panose="05000000000000000000" pitchFamily="2" charset="2"/>
              <a:buChar char="ü"/>
            </a:pPr>
            <a:r>
              <a:rPr lang="en-GB" sz="1400" dirty="0">
                <a:solidFill>
                  <a:srgbClr val="353D42"/>
                </a:solidFill>
                <a:latin typeface="Arial" panose="020B0604020202020204" pitchFamily="34" charset="0"/>
                <a:cs typeface="Arial" panose="020B0604020202020204" pitchFamily="34" charset="0"/>
              </a:rPr>
              <a:t>Different geographical breakdowns</a:t>
            </a:r>
          </a:p>
          <a:p>
            <a:pPr marL="687600" lvl="1" indent="-285750">
              <a:lnSpc>
                <a:spcPct val="90000"/>
              </a:lnSpc>
              <a:spcBef>
                <a:spcPts val="500"/>
              </a:spcBef>
              <a:buFont typeface="Wingdings" panose="05000000000000000000" pitchFamily="2" charset="2"/>
              <a:buChar char="ü"/>
            </a:pPr>
            <a:r>
              <a:rPr lang="en-GB" sz="1400" dirty="0">
                <a:solidFill>
                  <a:srgbClr val="353D42"/>
                </a:solidFill>
                <a:latin typeface="Arial" panose="020B0604020202020204" pitchFamily="34" charset="0"/>
                <a:cs typeface="Arial" panose="020B0604020202020204" pitchFamily="34" charset="0"/>
              </a:rPr>
              <a:t>Alternative metrics</a:t>
            </a:r>
          </a:p>
          <a:p>
            <a:pPr marL="401850" lvl="1">
              <a:lnSpc>
                <a:spcPct val="90000"/>
              </a:lnSpc>
            </a:pPr>
            <a:endParaRPr lang="en-GB" sz="1400" dirty="0">
              <a:solidFill>
                <a:srgbClr val="353D42"/>
              </a:solidFill>
              <a:latin typeface="Arial" panose="020B0604020202020204" pitchFamily="34" charset="0"/>
              <a:cs typeface="Arial" panose="020B0604020202020204" pitchFamily="34" charset="0"/>
            </a:endParaRPr>
          </a:p>
          <a:p>
            <a:pPr marL="401850" lvl="1">
              <a:lnSpc>
                <a:spcPct val="90000"/>
              </a:lnSpc>
            </a:pPr>
            <a:endParaRPr lang="en-GB" sz="1400" dirty="0">
              <a:solidFill>
                <a:srgbClr val="353D42"/>
              </a:solidFill>
              <a:latin typeface="Arial" panose="020B0604020202020204" pitchFamily="34" charset="0"/>
              <a:cs typeface="Arial" panose="020B0604020202020204" pitchFamily="34" charset="0"/>
            </a:endParaRPr>
          </a:p>
          <a:p>
            <a:pPr marL="0" lvl="1">
              <a:lnSpc>
                <a:spcPct val="90000"/>
              </a:lnSpc>
            </a:pPr>
            <a:r>
              <a:rPr lang="en-GB" sz="1400" b="1" dirty="0">
                <a:latin typeface="Arial" panose="020B0604020202020204" pitchFamily="34" charset="0"/>
                <a:cs typeface="Arial" panose="020B0604020202020204" pitchFamily="34" charset="0"/>
              </a:rPr>
              <a:t>See the </a:t>
            </a:r>
            <a:r>
              <a:rPr lang="en-GB" sz="1400" b="1" dirty="0">
                <a:latin typeface="Arial" panose="020B0604020202020204" pitchFamily="34" charset="0"/>
                <a:cs typeface="Arial" panose="020B0604020202020204" pitchFamily="34" charset="0"/>
                <a:hlinkClick r:id="rId2" action="ppaction://hlinksldjump"/>
              </a:rPr>
              <a:t>Annex</a:t>
            </a:r>
            <a:r>
              <a:rPr lang="en-GB" sz="1400" b="1" dirty="0">
                <a:latin typeface="Arial" panose="020B0604020202020204" pitchFamily="34" charset="0"/>
                <a:cs typeface="Arial" panose="020B0604020202020204" pitchFamily="34" charset="0"/>
              </a:rPr>
              <a:t> for full detail of the data summary and figures.</a:t>
            </a:r>
            <a:endParaRPr lang="en-GB" sz="1400" dirty="0">
              <a:solidFill>
                <a:srgbClr val="353D42"/>
              </a:solidFill>
              <a:latin typeface="Arial" panose="020B0604020202020204" pitchFamily="34" charset="0"/>
              <a:cs typeface="Arial" panose="020B0604020202020204" pitchFamily="34" charset="0"/>
            </a:endParaRPr>
          </a:p>
          <a:p>
            <a:pPr marL="401850" lvl="1">
              <a:lnSpc>
                <a:spcPct val="90000"/>
              </a:lnSpc>
            </a:pPr>
            <a:endParaRPr lang="en-GB" sz="1400" dirty="0">
              <a:solidFill>
                <a:srgbClr val="353D42"/>
              </a:solidFill>
              <a:latin typeface="Arial" panose="020B0604020202020204" pitchFamily="34" charset="0"/>
              <a:cs typeface="Arial" panose="020B0604020202020204" pitchFamily="34" charset="0"/>
            </a:endParaRPr>
          </a:p>
        </p:txBody>
      </p:sp>
      <p:sp>
        <p:nvSpPr>
          <p:cNvPr id="4" name="Title 3">
            <a:extLst>
              <a:ext uri="{FF2B5EF4-FFF2-40B4-BE49-F238E27FC236}">
                <a16:creationId xmlns:a16="http://schemas.microsoft.com/office/drawing/2014/main" id="{9181F533-CD82-DBC4-9191-1BF2EDFBC387}"/>
              </a:ext>
            </a:extLst>
          </p:cNvPr>
          <p:cNvSpPr>
            <a:spLocks noGrp="1"/>
          </p:cNvSpPr>
          <p:nvPr>
            <p:ph type="title"/>
          </p:nvPr>
        </p:nvSpPr>
        <p:spPr/>
        <p:txBody>
          <a:bodyPr>
            <a:normAutofit/>
          </a:bodyPr>
          <a:lstStyle/>
          <a:p>
            <a:r>
              <a:rPr lang="en-GB" sz="2800" b="1" dirty="0"/>
              <a:t>Housing profile data summary (workbook 1)</a:t>
            </a:r>
          </a:p>
        </p:txBody>
      </p:sp>
      <p:sp>
        <p:nvSpPr>
          <p:cNvPr id="2" name="Content Placeholder 4">
            <a:extLst>
              <a:ext uri="{FF2B5EF4-FFF2-40B4-BE49-F238E27FC236}">
                <a16:creationId xmlns:a16="http://schemas.microsoft.com/office/drawing/2014/main" id="{8084D893-5A9E-8777-F4A9-FAEFABF4978A}"/>
              </a:ext>
            </a:extLst>
          </p:cNvPr>
          <p:cNvSpPr txBox="1">
            <a:spLocks/>
          </p:cNvSpPr>
          <p:nvPr/>
        </p:nvSpPr>
        <p:spPr>
          <a:xfrm>
            <a:off x="6269739" y="1690688"/>
            <a:ext cx="5585633" cy="401976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53D4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53D4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53D4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53D4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53D4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400" b="1" dirty="0"/>
              <a:t>How do I use the data summary (workbook 1)?</a:t>
            </a:r>
          </a:p>
          <a:p>
            <a:pPr marL="0" indent="0">
              <a:buNone/>
            </a:pPr>
            <a:r>
              <a:rPr lang="en-GB" sz="1400" dirty="0"/>
              <a:t>For example, if you are looking for further information on temporary accommodation provided by local authorities in London ICSs, you can find the data in the data summary. This will enable you to answer further questions such as:</a:t>
            </a:r>
          </a:p>
          <a:p>
            <a:pPr lvl="1">
              <a:buFont typeface="Wingdings" panose="05000000000000000000" pitchFamily="2" charset="2"/>
              <a:buChar char="ü"/>
            </a:pPr>
            <a:r>
              <a:rPr lang="en-GB" sz="1400" dirty="0"/>
              <a:t>How has the number of households placed in temporary accommodation changed over time?</a:t>
            </a:r>
          </a:p>
          <a:p>
            <a:pPr lvl="1">
              <a:buFont typeface="Wingdings" panose="05000000000000000000" pitchFamily="2" charset="2"/>
              <a:buChar char="ü"/>
            </a:pPr>
            <a:r>
              <a:rPr lang="en-GB" sz="1400" dirty="0"/>
              <a:t>How do the local authorities differ in my ICS?</a:t>
            </a:r>
          </a:p>
          <a:p>
            <a:pPr lvl="1">
              <a:buFont typeface="Wingdings" panose="05000000000000000000" pitchFamily="2" charset="2"/>
              <a:buChar char="ü"/>
            </a:pPr>
            <a:r>
              <a:rPr lang="en-GB" sz="1400" dirty="0"/>
              <a:t>How many households with children are placed in hostels in local authorities within my ICS?</a:t>
            </a:r>
          </a:p>
          <a:p>
            <a:pPr marL="0" indent="0">
              <a:buFont typeface="Arial" panose="020B0604020202020204" pitchFamily="34" charset="0"/>
              <a:buNone/>
            </a:pPr>
            <a:endParaRPr lang="en-GB" sz="1400" dirty="0"/>
          </a:p>
          <a:p>
            <a:pPr marL="0" indent="0">
              <a:buFont typeface="Arial" panose="020B0604020202020204" pitchFamily="34" charset="0"/>
              <a:buNone/>
            </a:pPr>
            <a:endParaRPr lang="en-GB" sz="1400" dirty="0"/>
          </a:p>
          <a:p>
            <a:pPr marL="0" indent="0">
              <a:buFont typeface="Arial" panose="020B0604020202020204" pitchFamily="34" charset="0"/>
              <a:buNone/>
            </a:pPr>
            <a:endParaRPr lang="en-GB" sz="1400" dirty="0"/>
          </a:p>
          <a:p>
            <a:pPr marL="0" indent="0">
              <a:buFont typeface="Arial" panose="020B0604020202020204" pitchFamily="34" charset="0"/>
              <a:buNone/>
            </a:pPr>
            <a:endParaRPr lang="en-GB" sz="1400" dirty="0"/>
          </a:p>
          <a:p>
            <a:pPr marL="0" indent="0">
              <a:buFont typeface="Arial" panose="020B0604020202020204" pitchFamily="34" charset="0"/>
              <a:buNone/>
            </a:pPr>
            <a:endParaRPr lang="en-GB" sz="1400" dirty="0"/>
          </a:p>
          <a:p>
            <a:pPr marL="0" indent="0">
              <a:buFont typeface="Arial" panose="020B0604020202020204" pitchFamily="34" charset="0"/>
              <a:buNone/>
            </a:pPr>
            <a:endParaRPr lang="en-GB" sz="1400" dirty="0"/>
          </a:p>
        </p:txBody>
      </p:sp>
      <p:pic>
        <p:nvPicPr>
          <p:cNvPr id="8" name="Picture 7">
            <a:extLst>
              <a:ext uri="{FF2B5EF4-FFF2-40B4-BE49-F238E27FC236}">
                <a16:creationId xmlns:a16="http://schemas.microsoft.com/office/drawing/2014/main" id="{FF43DD31-8D7E-B3A7-2A34-3905AF9D4569}"/>
              </a:ext>
            </a:extLst>
          </p:cNvPr>
          <p:cNvPicPr>
            <a:picLocks noChangeAspect="1"/>
          </p:cNvPicPr>
          <p:nvPr/>
        </p:nvPicPr>
        <p:blipFill>
          <a:blip r:embed="rId3"/>
          <a:stretch>
            <a:fillRect/>
          </a:stretch>
        </p:blipFill>
        <p:spPr>
          <a:xfrm>
            <a:off x="6281593" y="4342249"/>
            <a:ext cx="5585633" cy="1834714"/>
          </a:xfrm>
          <a:prstGeom prst="rect">
            <a:avLst/>
          </a:prstGeom>
          <a:ln>
            <a:solidFill>
              <a:schemeClr val="tx1"/>
            </a:solidFill>
          </a:ln>
        </p:spPr>
      </p:pic>
      <p:cxnSp>
        <p:nvCxnSpPr>
          <p:cNvPr id="12" name="Straight Arrow Connector 11">
            <a:extLst>
              <a:ext uri="{FF2B5EF4-FFF2-40B4-BE49-F238E27FC236}">
                <a16:creationId xmlns:a16="http://schemas.microsoft.com/office/drawing/2014/main" id="{5944C3B8-AD02-EF6D-B04C-F9F434E651D4}"/>
              </a:ext>
            </a:extLst>
          </p:cNvPr>
          <p:cNvCxnSpPr>
            <a:cxnSpLocks/>
          </p:cNvCxnSpPr>
          <p:nvPr/>
        </p:nvCxnSpPr>
        <p:spPr>
          <a:xfrm>
            <a:off x="10478347" y="3854027"/>
            <a:ext cx="0" cy="401955"/>
          </a:xfrm>
          <a:prstGeom prst="straightConnector1">
            <a:avLst/>
          </a:prstGeom>
          <a:ln w="19050">
            <a:solidFill>
              <a:srgbClr val="EE266D"/>
            </a:solidFill>
            <a:tailEnd type="triangle"/>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35DB515B-9978-B5C4-3FD3-BC34E7AC2EEE}"/>
              </a:ext>
            </a:extLst>
          </p:cNvPr>
          <p:cNvGrpSpPr/>
          <p:nvPr/>
        </p:nvGrpSpPr>
        <p:grpSpPr>
          <a:xfrm>
            <a:off x="610100" y="2342356"/>
            <a:ext cx="4988357" cy="719459"/>
            <a:chOff x="8466419" y="254976"/>
            <a:chExt cx="3878006" cy="719459"/>
          </a:xfrm>
        </p:grpSpPr>
        <p:sp>
          <p:nvSpPr>
            <p:cNvPr id="14" name="Rectangle: Rounded Corners 13">
              <a:extLst>
                <a:ext uri="{FF2B5EF4-FFF2-40B4-BE49-F238E27FC236}">
                  <a16:creationId xmlns:a16="http://schemas.microsoft.com/office/drawing/2014/main" id="{F3C01EB1-6E12-8C4E-E6D5-60C77BF57B61}"/>
                </a:ext>
              </a:extLst>
            </p:cNvPr>
            <p:cNvSpPr/>
            <p:nvPr/>
          </p:nvSpPr>
          <p:spPr>
            <a:xfrm>
              <a:off x="8497997" y="254976"/>
              <a:ext cx="3779347" cy="719459"/>
            </a:xfrm>
            <a:prstGeom prst="roundRect">
              <a:avLst/>
            </a:prstGeom>
            <a:solidFill>
              <a:srgbClr val="FFF2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bg1"/>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15646981-E08F-7CC5-2AD2-05F509C4802F}"/>
                </a:ext>
              </a:extLst>
            </p:cNvPr>
            <p:cNvSpPr txBox="1"/>
            <p:nvPr/>
          </p:nvSpPr>
          <p:spPr>
            <a:xfrm>
              <a:off x="8749194" y="353095"/>
              <a:ext cx="3595231" cy="523220"/>
            </a:xfrm>
            <a:prstGeom prst="rect">
              <a:avLst/>
            </a:prstGeom>
            <a:noFill/>
          </p:spPr>
          <p:txBody>
            <a:bodyPr wrap="square">
              <a:spAutoFit/>
            </a:bodyPr>
            <a:lstStyle/>
            <a:p>
              <a:pPr algn="ctr"/>
              <a:r>
                <a:rPr lang="en-GB" sz="1400" dirty="0">
                  <a:latin typeface="Arial" panose="020B0604020202020204" pitchFamily="34" charset="0"/>
                  <a:cs typeface="Arial" panose="020B0604020202020204" pitchFamily="34" charset="0"/>
                </a:rPr>
                <a:t>Lookout for this popout box on the slides which outlines where further data can be found in the data summary.</a:t>
              </a:r>
            </a:p>
          </p:txBody>
        </p:sp>
        <p:pic>
          <p:nvPicPr>
            <p:cNvPr id="16" name="Graphic 15" descr="Cursor with solid fill">
              <a:extLst>
                <a:ext uri="{FF2B5EF4-FFF2-40B4-BE49-F238E27FC236}">
                  <a16:creationId xmlns:a16="http://schemas.microsoft.com/office/drawing/2014/main" id="{74E89AEA-8656-CC8B-3D00-A6532203C52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466419" y="419829"/>
              <a:ext cx="356494" cy="402444"/>
            </a:xfrm>
            <a:prstGeom prst="rect">
              <a:avLst/>
            </a:prstGeom>
          </p:spPr>
        </p:pic>
      </p:grpSp>
    </p:spTree>
    <p:extLst>
      <p:ext uri="{BB962C8B-B14F-4D97-AF65-F5344CB8AC3E}">
        <p14:creationId xmlns:p14="http://schemas.microsoft.com/office/powerpoint/2010/main" val="8656351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77F4992-730A-1325-14D5-11DBD71A1FFA}"/>
              </a:ext>
            </a:extLst>
          </p:cNvPr>
          <p:cNvSpPr>
            <a:spLocks noGrp="1"/>
          </p:cNvSpPr>
          <p:nvPr>
            <p:ph type="title"/>
          </p:nvPr>
        </p:nvSpPr>
        <p:spPr/>
        <p:txBody>
          <a:bodyPr/>
          <a:lstStyle/>
          <a:p>
            <a:r>
              <a:rPr lang="en-GB"/>
              <a:t>ICS Snapshots</a:t>
            </a:r>
          </a:p>
        </p:txBody>
      </p:sp>
      <p:sp>
        <p:nvSpPr>
          <p:cNvPr id="5" name="Text Placeholder 4">
            <a:extLst>
              <a:ext uri="{FF2B5EF4-FFF2-40B4-BE49-F238E27FC236}">
                <a16:creationId xmlns:a16="http://schemas.microsoft.com/office/drawing/2014/main" id="{C6706B6F-BEAD-327F-9849-4E3D9B7E1938}"/>
              </a:ext>
            </a:extLst>
          </p:cNvPr>
          <p:cNvSpPr>
            <a:spLocks noGrp="1"/>
          </p:cNvSpPr>
          <p:nvPr>
            <p:ph type="body" idx="1"/>
          </p:nvPr>
        </p:nvSpPr>
        <p:spPr/>
        <p:txBody>
          <a:bodyPr/>
          <a:lstStyle/>
          <a:p>
            <a:r>
              <a:rPr lang="en-GB"/>
              <a:t>The following slides contain one-page visual summaries for each ICS</a:t>
            </a:r>
          </a:p>
        </p:txBody>
      </p:sp>
    </p:spTree>
    <p:extLst>
      <p:ext uri="{BB962C8B-B14F-4D97-AF65-F5344CB8AC3E}">
        <p14:creationId xmlns:p14="http://schemas.microsoft.com/office/powerpoint/2010/main" val="279170607"/>
      </p:ext>
    </p:extLst>
  </p:cSld>
  <p:clrMapOvr>
    <a:masterClrMapping/>
  </p:clrMapOvr>
</p:sld>
</file>

<file path=ppt/theme/theme1.xml><?xml version="1.0" encoding="utf-8"?>
<a:theme xmlns:a="http://schemas.openxmlformats.org/drawingml/2006/main" name="CIU Light Theme">
  <a:themeElements>
    <a:clrScheme name="City Intelligence">
      <a:dk1>
        <a:srgbClr val="000000"/>
      </a:dk1>
      <a:lt1>
        <a:srgbClr val="FFFFFF"/>
      </a:lt1>
      <a:dk2>
        <a:srgbClr val="353D42"/>
      </a:dk2>
      <a:lt2>
        <a:srgbClr val="868B8E"/>
      </a:lt2>
      <a:accent1>
        <a:srgbClr val="008BC1"/>
      </a:accent1>
      <a:accent2>
        <a:srgbClr val="EE266D"/>
      </a:accent2>
      <a:accent3>
        <a:srgbClr val="4C9E4C"/>
      </a:accent3>
      <a:accent4>
        <a:srgbClr val="9E0059"/>
      </a:accent4>
      <a:accent5>
        <a:srgbClr val="DD072B"/>
      </a:accent5>
      <a:accent6>
        <a:srgbClr val="C617A1"/>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IU Half and Half">
  <a:themeElements>
    <a:clrScheme name="City Intelligence">
      <a:dk1>
        <a:srgbClr val="000000"/>
      </a:dk1>
      <a:lt1>
        <a:srgbClr val="FFFFFF"/>
      </a:lt1>
      <a:dk2>
        <a:srgbClr val="353D42"/>
      </a:dk2>
      <a:lt2>
        <a:srgbClr val="868B8E"/>
      </a:lt2>
      <a:accent1>
        <a:srgbClr val="008BC1"/>
      </a:accent1>
      <a:accent2>
        <a:srgbClr val="EE266D"/>
      </a:accent2>
      <a:accent3>
        <a:srgbClr val="4C9E4C"/>
      </a:accent3>
      <a:accent4>
        <a:srgbClr val="9E0059"/>
      </a:accent4>
      <a:accent5>
        <a:srgbClr val="DD072B"/>
      </a:accent5>
      <a:accent6>
        <a:srgbClr val="C617A1"/>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IU Dark Theme">
  <a:themeElements>
    <a:clrScheme name="City Intelligence">
      <a:dk1>
        <a:srgbClr val="000000"/>
      </a:dk1>
      <a:lt1>
        <a:srgbClr val="FFFFFF"/>
      </a:lt1>
      <a:dk2>
        <a:srgbClr val="353D42"/>
      </a:dk2>
      <a:lt2>
        <a:srgbClr val="868B8E"/>
      </a:lt2>
      <a:accent1>
        <a:srgbClr val="008BC1"/>
      </a:accent1>
      <a:accent2>
        <a:srgbClr val="EE266D"/>
      </a:accent2>
      <a:accent3>
        <a:srgbClr val="4C9E4C"/>
      </a:accent3>
      <a:accent4>
        <a:srgbClr val="9E0059"/>
      </a:accent4>
      <a:accent5>
        <a:srgbClr val="DD072B"/>
      </a:accent5>
      <a:accent6>
        <a:srgbClr val="C617A1"/>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6FA3C43E00B7C448FE661E7C98C6316" ma:contentTypeVersion="20" ma:contentTypeDescription="Create a new document." ma:contentTypeScope="" ma:versionID="3788c2e9a2c924a1b929d914c41b51c1">
  <xsd:schema xmlns:xsd="http://www.w3.org/2001/XMLSchema" xmlns:xs="http://www.w3.org/2001/XMLSchema" xmlns:p="http://schemas.microsoft.com/office/2006/metadata/properties" xmlns:ns2="f60ce3f7-453f-4666-9559-b9678b0a3ab4" xmlns:ns3="249eb763-7362-49f6-aad1-b82dbb89a54d" targetNamespace="http://schemas.microsoft.com/office/2006/metadata/properties" ma:root="true" ma:fieldsID="e02e3c3ec939040314714e1819d98f82" ns2:_="" ns3:_="">
    <xsd:import namespace="f60ce3f7-453f-4666-9559-b9678b0a3ab4"/>
    <xsd:import namespace="249eb763-7362-49f6-aad1-b82dbb89a54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lcf76f155ced4ddcb4097134ff3c332f" minOccurs="0"/>
                <xsd:element ref="ns3:TaxCatchAll" minOccurs="0"/>
                <xsd:element ref="ns2:MediaServiceObjectDetectorVersions" minOccurs="0"/>
                <xsd:element ref="ns2:Recipient" minOccurs="0"/>
                <xsd:element ref="ns2:MediaServiceSearchProperties" minOccurs="0"/>
                <xsd:element ref="ns2:Month_x002d_Yea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0ce3f7-453f-4666-9559-b9678b0a3ab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651981c-07c9-48be-a366-aa18a08a638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Recipient" ma:index="25" nillable="true" ma:displayName="Recipient" ma:format="Dropdown" ma:list="UserInfo" ma:SharePointGroup="0" ma:internalName="Recipient">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onth_x002d_Year" ma:index="27" nillable="true" ma:displayName="Month - Year" ma:format="Dropdown" ma:internalName="Month_x002d_Year" ma:percentage="FALSE">
      <xsd:simpleType>
        <xsd:restriction base="dms:Number"/>
      </xsd:simpleType>
    </xsd:element>
  </xsd:schema>
  <xsd:schema xmlns:xsd="http://www.w3.org/2001/XMLSchema" xmlns:xs="http://www.w3.org/2001/XMLSchema" xmlns:dms="http://schemas.microsoft.com/office/2006/documentManagement/types" xmlns:pc="http://schemas.microsoft.com/office/infopath/2007/PartnerControls" targetNamespace="249eb763-7362-49f6-aad1-b82dbb89a54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9a69f34-00df-4230-a17b-8b82ed324bbe}" ma:internalName="TaxCatchAll" ma:showField="CatchAllData" ma:web="249eb763-7362-49f6-aad1-b82dbb89a54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60ce3f7-453f-4666-9559-b9678b0a3ab4">
      <Terms xmlns="http://schemas.microsoft.com/office/infopath/2007/PartnerControls"/>
    </lcf76f155ced4ddcb4097134ff3c332f>
    <TaxCatchAll xmlns="249eb763-7362-49f6-aad1-b82dbb89a54d" xsi:nil="true"/>
    <Recipient xmlns="f60ce3f7-453f-4666-9559-b9678b0a3ab4">
      <UserInfo>
        <DisplayName/>
        <AccountId xsi:nil="true"/>
        <AccountType/>
      </UserInfo>
    </Recipient>
    <Month_x002d_Year xmlns="f60ce3f7-453f-4666-9559-b9678b0a3ab4" xsi:nil="true"/>
  </documentManagement>
</p:properties>
</file>

<file path=customXml/itemProps1.xml><?xml version="1.0" encoding="utf-8"?>
<ds:datastoreItem xmlns:ds="http://schemas.openxmlformats.org/officeDocument/2006/customXml" ds:itemID="{84D14DCB-350F-45BC-9DC9-281144045C43}">
  <ds:schemaRefs>
    <ds:schemaRef ds:uri="http://schemas.microsoft.com/sharepoint/v3/contenttype/forms"/>
  </ds:schemaRefs>
</ds:datastoreItem>
</file>

<file path=customXml/itemProps2.xml><?xml version="1.0" encoding="utf-8"?>
<ds:datastoreItem xmlns:ds="http://schemas.openxmlformats.org/officeDocument/2006/customXml" ds:itemID="{70224D0F-A6D9-477E-9C68-78DBF674B9E9}">
  <ds:schemaRefs>
    <ds:schemaRef ds:uri="249eb763-7362-49f6-aad1-b82dbb89a54d"/>
    <ds:schemaRef ds:uri="f60ce3f7-453f-4666-9559-b9678b0a3ab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D16879A-0D37-4AE1-8CBB-31E8358A98B5}">
  <ds:schemaRefs>
    <ds:schemaRef ds:uri="http://schemas.openxmlformats.org/package/2006/metadata/core-properties"/>
    <ds:schemaRef ds:uri="249eb763-7362-49f6-aad1-b82dbb89a54d"/>
    <ds:schemaRef ds:uri="http://schemas.microsoft.com/office/infopath/2007/PartnerControls"/>
    <ds:schemaRef ds:uri="http://purl.org/dc/terms/"/>
    <ds:schemaRef ds:uri="http://schemas.microsoft.com/office/2006/documentManagement/types"/>
    <ds:schemaRef ds:uri="http://schemas.microsoft.com/office/2006/metadata/properties"/>
    <ds:schemaRef ds:uri="http://purl.org/dc/elements/1.1/"/>
    <ds:schemaRef ds:uri="f60ce3f7-453f-4666-9559-b9678b0a3ab4"/>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2981</TotalTime>
  <Words>12338</Words>
  <Application>Microsoft Office PowerPoint</Application>
  <PresentationFormat>Widescreen</PresentationFormat>
  <Paragraphs>973</Paragraphs>
  <Slides>61</Slides>
  <Notes>21</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61</vt:i4>
      </vt:variant>
    </vt:vector>
  </HeadingPairs>
  <TitlesOfParts>
    <vt:vector size="68" baseType="lpstr">
      <vt:lpstr>Arial</vt:lpstr>
      <vt:lpstr>Calibri</vt:lpstr>
      <vt:lpstr>Courier New</vt:lpstr>
      <vt:lpstr>Wingdings</vt:lpstr>
      <vt:lpstr>CIU Light Theme</vt:lpstr>
      <vt:lpstr>CIU Half and Half</vt:lpstr>
      <vt:lpstr>CIU Dark Theme</vt:lpstr>
      <vt:lpstr>Housing and Health – ICS Profile  </vt:lpstr>
      <vt:lpstr>Contents</vt:lpstr>
      <vt:lpstr>Introduction</vt:lpstr>
      <vt:lpstr>Context</vt:lpstr>
      <vt:lpstr>Who is this for? </vt:lpstr>
      <vt:lpstr>This data companion pack is a resource intended to frame and be read alongside the IHE Evidence Review. The resource provides intelligence and context on the housing and health inequalities in London only.</vt:lpstr>
      <vt:lpstr>Sub-regional data breakdowns</vt:lpstr>
      <vt:lpstr>Housing profile data summary (workbook 1)</vt:lpstr>
      <vt:lpstr>ICS Snapshots</vt:lpstr>
      <vt:lpstr>PowerPoint Presentation</vt:lpstr>
      <vt:lpstr>PowerPoint Presentation</vt:lpstr>
      <vt:lpstr>PowerPoint Presentation</vt:lpstr>
      <vt:lpstr>PowerPoint Presentation</vt:lpstr>
      <vt:lpstr>PowerPoint Presentation</vt:lpstr>
      <vt:lpstr>Housing quality</vt:lpstr>
      <vt:lpstr>The health impacts of housing quality in London (1/2)</vt:lpstr>
      <vt:lpstr>The health impacts of housing quality in London (2/2)</vt:lpstr>
      <vt:lpstr>There is a higher prevalence of renters in London compared to England</vt:lpstr>
      <vt:lpstr>Housing quality can be measured by the Decent Homes Standard and Health and safety rating system</vt:lpstr>
      <vt:lpstr>The private rented sector has the highest proportion of non-decent homes in all London ICSs</vt:lpstr>
      <vt:lpstr>Bungalows followed by flats are the most likely type of dwelling to be non-decent</vt:lpstr>
      <vt:lpstr>The proportion of dwellings that are non-decent varies by local authority, ranging from 8% to 19% </vt:lpstr>
      <vt:lpstr>The private rented sector has the greatest proportion of homes with Category 1 hazards, the most severe hazard category</vt:lpstr>
      <vt:lpstr>The proportion of dwellings that with Category 1 Hazards varies by local authority, ranging from 2.8% to 8.1% </vt:lpstr>
      <vt:lpstr>Removing all Category 1 Hazards in homes in London would save the NHS over £100 million in first-year treatment costs alone every year</vt:lpstr>
      <vt:lpstr>12% of renters in Londoners rated homes as poor quality, rising to 19% for council tenants</vt:lpstr>
      <vt:lpstr>Londoners in social housing and on low income more likely to live in crowded homes</vt:lpstr>
      <vt:lpstr>Over 1 in 4 Londoners in social housing struggling to keep their homes warm</vt:lpstr>
      <vt:lpstr>Based on limited data it is estimated that around 5,000 social homes have damp and mould in London, but this is likely to be an underestimate</vt:lpstr>
      <vt:lpstr>Among London ICSs, NEL has the highest proportion of households in fuel poverty at 11.5% in 2022</vt:lpstr>
      <vt:lpstr>Fuel poverty also varies considerably at LSOA level</vt:lpstr>
      <vt:lpstr>Londoners are almost twice as likely to die from heat related causes than the England average</vt:lpstr>
      <vt:lpstr>For front-line professionals: How can we tackle the impacts of housing quality on health?</vt:lpstr>
      <vt:lpstr>For those in strategy roles: How can we tackle the impacts of housing security on health?</vt:lpstr>
      <vt:lpstr>Housing security</vt:lpstr>
      <vt:lpstr>The health impacts of housing security in London</vt:lpstr>
      <vt:lpstr>Homeless when accessing local authority support</vt:lpstr>
      <vt:lpstr>The number of households assessed as homeless by local authorities has increased in 4 in 5 local authorities in London over the last three years</vt:lpstr>
      <vt:lpstr>There has been a 9% increase in homeless households placed in temporary accommodation (TA) in London over the last year to Q1 2024</vt:lpstr>
      <vt:lpstr>Among those reporting, 13 boroughs have over 2,000 homeless households placed in temporary accommodation</vt:lpstr>
      <vt:lpstr>Among those reporting, 12 boroughs have over 3,000 children placed in temporary accommodation</vt:lpstr>
      <vt:lpstr>The type of temporary accommodation used varies across London local authorities considerably (1/3)</vt:lpstr>
      <vt:lpstr>The type of temporary accommodation used varies across London local authorities considerably (2/3)</vt:lpstr>
      <vt:lpstr>The type of temporary accommodation used varies across London local authorities considerably (3/3)</vt:lpstr>
      <vt:lpstr>Almost 12,000 people were seen rough sleeping in London in 2023/24, with the most seen in Westminster </vt:lpstr>
      <vt:lpstr>For front-line professionals: How can we tackle the impacts of housing security on health?</vt:lpstr>
      <vt:lpstr>For those in strategy roles: How can we tackle the impacts of housing security on health?</vt:lpstr>
      <vt:lpstr>Housing affordability</vt:lpstr>
      <vt:lpstr>The health impacts of housing affordability in London</vt:lpstr>
      <vt:lpstr>The affordability of average private rents (including ongoing and new tenancies) in London compared to average earnings improved between 2020 and 2022 but has since worsened </vt:lpstr>
      <vt:lpstr>Median monthly private rent for a two-bedroom property is over £2,000 in 9 of the 33 London boroughs</vt:lpstr>
      <vt:lpstr>Private renting households spend two fifths of their income on rent in London</vt:lpstr>
      <vt:lpstr>Monthly rent has increased over five years for all local authorities (except City of London), with Bexley showing the greatest percentage increase of 23%</vt:lpstr>
      <vt:lpstr>The child poverty rate at least doubles when housing costs are accounted for in 20 of the 33 boroughs</vt:lpstr>
      <vt:lpstr>For front-line professionals: How can we tackle the impacts of housing affordability on health?</vt:lpstr>
      <vt:lpstr>For those in strategy roles: How can we tackle the impacts of housing affordability on health?</vt:lpstr>
      <vt:lpstr>Annex</vt:lpstr>
      <vt:lpstr>Data summary (1/2)</vt:lpstr>
      <vt:lpstr>Data summary (2/2)</vt:lpstr>
      <vt:lpstr>Figures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London and the work of the City Intelligence Unit</dc:title>
  <dc:creator>Nathan Pierce</dc:creator>
  <cp:lastModifiedBy>Isabella Delahunty</cp:lastModifiedBy>
  <cp:revision>2</cp:revision>
  <dcterms:created xsi:type="dcterms:W3CDTF">2019-12-08T15:42:05Z</dcterms:created>
  <dcterms:modified xsi:type="dcterms:W3CDTF">2025-01-28T11:53:40Z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0x010100E6FA3C43E00B7C448FE661E7C98C6316</vt:lpwstr>
  </property>
  <property fmtid="{D5CDD505-2E9C-101B-9397-08002B2CF9AE}" pid="3" name="MediaServiceImageTags">
    <vt:lpwstr/>
  </property>
</Properties>
</file>